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4" r:id="rId4"/>
    <p:sldId id="259" r:id="rId5"/>
    <p:sldId id="262" r:id="rId6"/>
    <p:sldId id="258" r:id="rId7"/>
    <p:sldId id="263" r:id="rId8"/>
    <p:sldId id="265" r:id="rId9"/>
    <p:sldId id="260" r:id="rId10"/>
    <p:sldId id="261"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13.3.2014</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13.3.2014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13.3.2014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13.3.2014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13.3.2014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13.3.2014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13.3.2014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13.3.2014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836712"/>
            <a:ext cx="7927032" cy="2363688"/>
          </a:xfrm>
        </p:spPr>
        <p:txBody>
          <a:bodyPr>
            <a:noAutofit/>
          </a:bodyPr>
          <a:lstStyle/>
          <a:p>
            <a:r>
              <a:rPr lang="tr-TR" sz="8000" dirty="0" smtClean="0"/>
              <a:t>MERKEZİ SİCİL KAYIT SİSTEMİ</a:t>
            </a:r>
            <a:endParaRPr lang="tr-TR" sz="8000" dirty="0"/>
          </a:p>
        </p:txBody>
      </p:sp>
      <p:sp>
        <p:nvSpPr>
          <p:cNvPr id="3" name="2 Alt Başlık"/>
          <p:cNvSpPr>
            <a:spLocks noGrp="1"/>
          </p:cNvSpPr>
          <p:nvPr>
            <p:ph type="subTitle" idx="1"/>
          </p:nvPr>
        </p:nvSpPr>
        <p:spPr/>
        <p:txBody>
          <a:bodyPr>
            <a:normAutofit/>
          </a:bodyPr>
          <a:lstStyle/>
          <a:p>
            <a:r>
              <a:rPr lang="tr-TR" sz="8000" dirty="0" smtClean="0"/>
              <a:t>MERSİS</a:t>
            </a:r>
            <a:endParaRPr lang="tr-TR" sz="8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sz="7200" dirty="0" smtClean="0"/>
              <a:t>      </a:t>
            </a:r>
          </a:p>
          <a:p>
            <a:pPr>
              <a:buNone/>
            </a:pPr>
            <a:r>
              <a:rPr lang="tr-TR" sz="7200" dirty="0" smtClean="0"/>
              <a:t>     TEŞEKKÜRLER</a:t>
            </a:r>
            <a:endParaRPr lang="tr-TR" sz="7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8000" dirty="0" smtClean="0"/>
              <a:t>MERSİS NEDİR?</a:t>
            </a:r>
            <a:endParaRPr lang="tr-TR" sz="8000" dirty="0"/>
          </a:p>
        </p:txBody>
      </p:sp>
      <p:sp>
        <p:nvSpPr>
          <p:cNvPr id="3" name="2 İçerik Yer Tutucusu"/>
          <p:cNvSpPr>
            <a:spLocks noGrp="1"/>
          </p:cNvSpPr>
          <p:nvPr>
            <p:ph idx="1"/>
          </p:nvPr>
        </p:nvSpPr>
        <p:spPr/>
        <p:txBody>
          <a:bodyPr>
            <a:normAutofit fontScale="92500"/>
          </a:bodyPr>
          <a:lstStyle/>
          <a:p>
            <a:r>
              <a:rPr lang="tr-TR" sz="4000" dirty="0" smtClean="0"/>
              <a:t>Merkezi tüzel kişilik bilgi sistemi ve çevrimiçi şirket işlemleri (08/10/2010)</a:t>
            </a:r>
          </a:p>
          <a:p>
            <a:r>
              <a:rPr lang="tr-TR" sz="4000" dirty="0" smtClean="0"/>
              <a:t>Ticari </a:t>
            </a:r>
            <a:r>
              <a:rPr lang="tr-TR" sz="4000" dirty="0" smtClean="0"/>
              <a:t>işletmelerin ticaret sicil numaraları yerine geçecek ve tüm kamu kurum ve kuruluşları arasında kullanılacak ortak veri tabanıdır.</a:t>
            </a:r>
            <a:endParaRPr lang="tr-TR"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MERSİS’İN AMACI NEDİR?</a:t>
            </a:r>
            <a:endParaRPr lang="tr-TR" dirty="0"/>
          </a:p>
        </p:txBody>
      </p:sp>
      <p:sp>
        <p:nvSpPr>
          <p:cNvPr id="3" name="2 İçerik Yer Tutucusu"/>
          <p:cNvSpPr>
            <a:spLocks noGrp="1"/>
          </p:cNvSpPr>
          <p:nvPr>
            <p:ph idx="1"/>
          </p:nvPr>
        </p:nvSpPr>
        <p:spPr/>
        <p:txBody>
          <a:bodyPr/>
          <a:lstStyle/>
          <a:p>
            <a:r>
              <a:rPr lang="tr-TR" dirty="0" smtClean="0"/>
              <a:t>Sistemin Amacı; Ticaret siciline kayıt zorunluluğu bulunan; sermaye şirketleri ve kooperatifler, şahıs işletmeleri, yabancı şirketlerin Türkiye şubeleri, dernek ve vakıf işletmelerinin kayıtlarının elektronik ortamda merkezi bir ticaret sicili kayıt sisteminde tutulması ve ticaret sicili işlemlerinin bu sistem üzerinden gerçekleştirilmesi ile bunların tek ortak anahtar numara ile takibinin sağlanması için merkezi veri kayıt sisteminin oluşturulmasıdır.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PROJENİN TAMAMLANMASIYLA NELER GERÇEKLEŞECEK?</a:t>
            </a:r>
            <a:endParaRPr lang="tr-TR" dirty="0"/>
          </a:p>
        </p:txBody>
      </p:sp>
      <p:sp>
        <p:nvSpPr>
          <p:cNvPr id="3" name="2 İçerik Yer Tutucusu"/>
          <p:cNvSpPr>
            <a:spLocks noGrp="1"/>
          </p:cNvSpPr>
          <p:nvPr>
            <p:ph idx="1"/>
          </p:nvPr>
        </p:nvSpPr>
        <p:spPr/>
        <p:txBody>
          <a:bodyPr>
            <a:noAutofit/>
          </a:bodyPr>
          <a:lstStyle/>
          <a:p>
            <a:r>
              <a:rPr lang="tr-TR" sz="2000" dirty="0" smtClean="0"/>
              <a:t>Tüzel kişiler için tek numara olacak</a:t>
            </a:r>
          </a:p>
          <a:p>
            <a:r>
              <a:rPr lang="tr-TR" sz="2000" dirty="0" smtClean="0"/>
              <a:t>Bilgilere daha güvenli, kolay ve hızlı ulaşılacak</a:t>
            </a:r>
          </a:p>
          <a:p>
            <a:r>
              <a:rPr lang="tr-TR" sz="2000" dirty="0" smtClean="0"/>
              <a:t>Bütün kayıtlar veri tabanında birleşecek</a:t>
            </a:r>
          </a:p>
          <a:p>
            <a:r>
              <a:rPr lang="tr-TR" sz="2000" dirty="0" smtClean="0"/>
              <a:t>Her yerde </a:t>
            </a:r>
            <a:r>
              <a:rPr lang="tr-TR" sz="2000" dirty="0" smtClean="0"/>
              <a:t>işlem aynı anda gerçekleşecek</a:t>
            </a:r>
          </a:p>
          <a:p>
            <a:r>
              <a:rPr lang="tr-TR" sz="2000" dirty="0" smtClean="0"/>
              <a:t>Avrupa’daki ticaret sicil teşkilatlarına,  üye ülkelerin yaklaşık 22 milyon işletmesinin, ticaret sicillerinde tutulan kayıtlarına erişim mümkün olacaktır.</a:t>
            </a:r>
          </a:p>
          <a:p>
            <a:r>
              <a:rPr lang="tr-TR" sz="2000" dirty="0" smtClean="0"/>
              <a:t>Avrupa Ticaret Sicilleri Teşkilatı'na üye olmanın birinci şartı olan merkezi bir ulusal ticaret sicilinin oluşturulması sağlanmış olunacaktır.</a:t>
            </a:r>
          </a:p>
          <a:p>
            <a:r>
              <a:rPr lang="tr-TR" sz="2000" dirty="0" smtClean="0"/>
              <a:t>Ekonomik birimlerin yer aldığı kayıt sistemi ile birlikte oluşturulacak raporlama araçları ile yeni analizlerin gerçekleştirilmesi sağlanacaktır</a:t>
            </a:r>
            <a:r>
              <a:rPr lang="tr-TR" sz="2400" dirty="0" smtClean="0"/>
              <a:t>.</a:t>
            </a:r>
            <a:br>
              <a:rPr lang="tr-TR" sz="2400" dirty="0" smtClean="0"/>
            </a:br>
            <a:endParaRPr lang="tr-T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ÜLKEMİZDEKİ VERİ TABANLARI</a:t>
            </a:r>
            <a:endParaRPr lang="tr-TR" dirty="0"/>
          </a:p>
        </p:txBody>
      </p:sp>
      <p:sp>
        <p:nvSpPr>
          <p:cNvPr id="3" name="2 İçerik Yer Tutucusu"/>
          <p:cNvSpPr>
            <a:spLocks noGrp="1"/>
          </p:cNvSpPr>
          <p:nvPr>
            <p:ph idx="1"/>
          </p:nvPr>
        </p:nvSpPr>
        <p:spPr/>
        <p:txBody>
          <a:bodyPr/>
          <a:lstStyle/>
          <a:p>
            <a:r>
              <a:rPr lang="tr-TR" sz="4000" dirty="0" smtClean="0"/>
              <a:t>Kimlik paylaşım sistemi (MERNİS).</a:t>
            </a:r>
          </a:p>
          <a:p>
            <a:r>
              <a:rPr lang="tr-TR" sz="4000" dirty="0" smtClean="0"/>
              <a:t>Adres kayıt sistemi (AKS)</a:t>
            </a:r>
          </a:p>
          <a:p>
            <a:r>
              <a:rPr lang="tr-TR" sz="4000" dirty="0" smtClean="0"/>
              <a:t>Tapu kayıt sistemi (TAKBİS)</a:t>
            </a:r>
          </a:p>
          <a:p>
            <a:r>
              <a:rPr lang="tr-TR" sz="4000" dirty="0" smtClean="0"/>
              <a:t>Merkezi sicil kayıt sistemi (MERSİS)</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6600" dirty="0" smtClean="0"/>
              <a:t>SİSTEM NASIL ÇALIŞIR?</a:t>
            </a:r>
            <a:endParaRPr lang="tr-TR" sz="6600"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107505" y="1692272"/>
            <a:ext cx="8640959" cy="468905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91264" cy="5127848"/>
          </a:xfrm>
        </p:spPr>
        <p:txBody>
          <a:bodyPr/>
          <a:lstStyle/>
          <a:p>
            <a:r>
              <a:rPr lang="tr-TR" dirty="0" smtClean="0"/>
              <a:t>Sistemin kullanılması sırasında herhangi bir aracıya ihtiyaç yoktur.</a:t>
            </a:r>
          </a:p>
          <a:p>
            <a:r>
              <a:rPr lang="tr-TR" dirty="0" smtClean="0"/>
              <a:t>Hazırlanan sözleşme sistem üzerinden notere gönderilecektir.</a:t>
            </a:r>
          </a:p>
          <a:p>
            <a:r>
              <a:rPr lang="tr-TR" dirty="0" smtClean="0"/>
              <a:t>TSG ilan ve diğer kurumlara yapılacak bildirimler elektronik ortamda oluşturulacak</a:t>
            </a:r>
          </a:p>
          <a:p>
            <a:r>
              <a:rPr lang="tr-TR" dirty="0" smtClean="0"/>
              <a:t>Bilişim hizmetleri daha yaygın olarak kullanılacaktır.</a:t>
            </a:r>
          </a:p>
          <a:p>
            <a:r>
              <a:rPr lang="tr-TR" dirty="0" smtClean="0"/>
              <a:t>Kırtasiye haberleşme insan kaynağı gibi giderlerden tasarruf edilecektir.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SAĞLAYACAĞI KOLAYLIKLAR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
            </a:r>
            <a:br>
              <a:rPr lang="tr-TR" dirty="0" smtClean="0"/>
            </a:br>
            <a:r>
              <a:rPr lang="tr-TR" dirty="0" smtClean="0"/>
              <a:t>Bakanlığımız ve TOBB bünyesinde elektronik ortamda tutulan ortak veri tabanı ile MERSİS arasında bilgi paylaşımı yapılacak.</a:t>
            </a:r>
            <a:br>
              <a:rPr lang="tr-TR" dirty="0" smtClean="0"/>
            </a:br>
            <a:r>
              <a:rPr lang="tr-TR" dirty="0" smtClean="0"/>
              <a:t/>
            </a:r>
            <a:br>
              <a:rPr lang="tr-TR" dirty="0" smtClean="0"/>
            </a:br>
            <a:r>
              <a:rPr lang="tr-TR" dirty="0" smtClean="0"/>
              <a:t>Böylece verilerde birlik sağlanacak ve bu verilere tek bir noktadan erişim imkânı tanınacaktır.</a:t>
            </a:r>
            <a:br>
              <a:rPr lang="tr-TR" dirty="0" smtClean="0"/>
            </a:br>
            <a:r>
              <a:rPr lang="tr-TR" dirty="0" smtClean="0"/>
              <a:t/>
            </a:r>
            <a:br>
              <a:rPr lang="tr-TR" dirty="0" smtClean="0"/>
            </a:br>
            <a:r>
              <a:rPr lang="tr-TR" dirty="0" smtClean="0"/>
              <a:t>- Oda ve borsaların her yıl yapması gereken üye kaydı güncelleştirme işlemleri MERSİS sayesinde son derece basit hale gelmektedir.</a:t>
            </a:r>
            <a:br>
              <a:rPr lang="tr-TR" dirty="0" smtClean="0"/>
            </a:br>
            <a:r>
              <a:rPr lang="tr-TR" dirty="0" smtClean="0"/>
              <a:t/>
            </a:r>
            <a:br>
              <a:rPr lang="tr-TR" dirty="0" smtClean="0"/>
            </a:br>
            <a:r>
              <a:rPr lang="tr-TR" dirty="0" smtClean="0"/>
              <a:t>Bu işlemler tek bir merkezden çevrimiçi olarak uzun bürokratik prosedürlere ihtiyaç duyulmadan kolaylıkla yapılabilecektir.</a:t>
            </a:r>
            <a:br>
              <a:rPr lang="tr-TR" dirty="0" smtClean="0"/>
            </a:br>
            <a:r>
              <a:rPr lang="tr-TR" dirty="0" smtClean="0"/>
              <a:t/>
            </a:r>
            <a:br>
              <a:rPr lang="tr-TR" dirty="0" smtClean="0"/>
            </a:br>
            <a:r>
              <a:rPr lang="tr-TR" dirty="0" smtClean="0"/>
              <a:t>- Oda ve borsa seçimlerinde, tüzel kişi üyeler adına hareket eden yetkili kişilerin Ticaret Sicili Müdürlükleri’nden yetki belgesi almadan, sadece kimlikleri ile oy kullanabilmesi mümkün olacaktır. </a:t>
            </a:r>
            <a:br>
              <a:rPr lang="tr-TR" dirty="0" smtClean="0"/>
            </a:br>
            <a:r>
              <a:rPr lang="tr-TR" dirty="0" smtClean="0"/>
              <a:t/>
            </a:r>
            <a:br>
              <a:rPr lang="tr-TR" dirty="0" smtClean="0"/>
            </a:br>
            <a:r>
              <a:rPr lang="tr-TR" dirty="0" smtClean="0"/>
              <a:t>Böylece oy kullanmada kolaylık sağlanacaktır.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6000" dirty="0" smtClean="0"/>
              <a:t>MERSİS ÇALIŞMALARINDA BUGÜN NERDEYİZ?</a:t>
            </a:r>
            <a:endParaRPr lang="tr-TR" sz="6000" dirty="0"/>
          </a:p>
        </p:txBody>
      </p:sp>
      <p:sp>
        <p:nvSpPr>
          <p:cNvPr id="3" name="2 İçerik Yer Tutucusu"/>
          <p:cNvSpPr>
            <a:spLocks noGrp="1"/>
          </p:cNvSpPr>
          <p:nvPr>
            <p:ph idx="1"/>
          </p:nvPr>
        </p:nvSpPr>
        <p:spPr/>
        <p:txBody>
          <a:bodyPr>
            <a:noAutofit/>
          </a:bodyPr>
          <a:lstStyle/>
          <a:p>
            <a:r>
              <a:rPr lang="tr-TR" sz="3200" dirty="0" err="1" smtClean="0"/>
              <a:t>MERSİS’te</a:t>
            </a:r>
            <a:r>
              <a:rPr lang="tr-TR" sz="3200" dirty="0" smtClean="0"/>
              <a:t> veri aktarım ve yaygınlaştırma çalışmaları; sistemin hizmete alındığı Nisan 2010 tarihinden itibaren devam etmektedir</a:t>
            </a:r>
            <a:r>
              <a:rPr lang="tr-TR" sz="3200" dirty="0" smtClean="0"/>
              <a:t>.</a:t>
            </a:r>
          </a:p>
          <a:p>
            <a:r>
              <a:rPr lang="tr-TR" sz="3200" dirty="0" smtClean="0">
                <a:latin typeface="+mj-lt"/>
              </a:rPr>
              <a:t>Nisan 2010’dan bugüne kadar; toplam 65 bin 160 işlem yapılmıştır.</a:t>
            </a:r>
            <a:endParaRPr lang="tr-TR" sz="3200" dirty="0" smtClean="0">
              <a:latin typeface="+mj-lt"/>
            </a:endParaRPr>
          </a:p>
          <a:p>
            <a:r>
              <a:rPr lang="tr-TR" sz="3200" dirty="0" smtClean="0">
                <a:latin typeface="+mj-lt"/>
              </a:rPr>
              <a:t>204 </a:t>
            </a:r>
            <a:r>
              <a:rPr lang="tr-TR" sz="3200" dirty="0" err="1" smtClean="0">
                <a:latin typeface="+mj-lt"/>
              </a:rPr>
              <a:t>TSM’de</a:t>
            </a:r>
            <a:r>
              <a:rPr lang="tr-TR" sz="3200" dirty="0" smtClean="0">
                <a:latin typeface="+mj-lt"/>
              </a:rPr>
              <a:t> veri aktarımı tamamlanmıştır.</a:t>
            </a:r>
          </a:p>
          <a:p>
            <a:r>
              <a:rPr lang="tr-TR" sz="3200" dirty="0" smtClean="0">
                <a:latin typeface="+mj-lt"/>
              </a:rPr>
              <a:t>Toplam işletmelerin %86’sının aktarımı tamamlanmıştır.</a:t>
            </a:r>
            <a:endParaRPr lang="tr-TR" sz="3200"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106</TotalTime>
  <Words>264</Words>
  <Application>Microsoft Office PowerPoint</Application>
  <PresentationFormat>Ekran Gösterisi (4:3)</PresentationFormat>
  <Paragraphs>35</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Akış</vt:lpstr>
      <vt:lpstr>MERKEZİ SİCİL KAYIT SİSTEMİ</vt:lpstr>
      <vt:lpstr>MERSİS NEDİR?</vt:lpstr>
      <vt:lpstr>MERSİS’İN AMACI NEDİR?</vt:lpstr>
      <vt:lpstr>PROJENİN TAMAMLANMASIYLA NELER GERÇEKLEŞECEK?</vt:lpstr>
      <vt:lpstr>ÜLKEMİZDEKİ VERİ TABANLARI</vt:lpstr>
      <vt:lpstr>SİSTEM NASIL ÇALIŞIR?</vt:lpstr>
      <vt:lpstr>Slayt 7</vt:lpstr>
      <vt:lpstr>SAĞLAYACAĞI KOLAYLIKLAR</vt:lpstr>
      <vt:lpstr>MERSİS ÇALIŞMALARINDA BUGÜN NERDEYİZ?</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MERKEZİ SİCİL KAYIT SİSTEMİ</dc:title>
  <dc:creator>VATSO 1</dc:creator>
  <cp:lastModifiedBy>VATSO 1</cp:lastModifiedBy>
  <cp:revision>13</cp:revision>
  <dcterms:created xsi:type="dcterms:W3CDTF">2014-03-13T06:58:02Z</dcterms:created>
  <dcterms:modified xsi:type="dcterms:W3CDTF">2014-03-13T09:17:47Z</dcterms:modified>
</cp:coreProperties>
</file>