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02DCEF2-1F92-4D09-AA54-451C09E94451}" type="datetimeFigureOut">
              <a:rPr lang="tr-TR" smtClean="0"/>
              <a:t>18.04.2017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A04591-7A03-4B19-9132-ED7D316A851C}"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02DCEF2-1F92-4D09-AA54-451C09E94451}" type="datetimeFigureOut">
              <a:rPr lang="tr-TR" smtClean="0"/>
              <a:t>18.04.2017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02DCEF2-1F92-4D09-AA54-451C09E94451}" type="datetimeFigureOut">
              <a:rPr lang="tr-TR" smtClean="0"/>
              <a:t>18.04.2017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02DCEF2-1F92-4D09-AA54-451C09E94451}" type="datetimeFigureOut">
              <a:rPr lang="tr-TR" smtClean="0"/>
              <a:t>18.04.2017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02DCEF2-1F92-4D09-AA54-451C09E94451}" type="datetimeFigureOut">
              <a:rPr lang="tr-TR" smtClean="0"/>
              <a:t>18.04.2017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A04591-7A03-4B19-9132-ED7D316A851C}"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402DCEF2-1F92-4D09-AA54-451C09E94451}" type="datetimeFigureOut">
              <a:rPr lang="tr-TR" smtClean="0"/>
              <a:t>18.04.2017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402DCEF2-1F92-4D09-AA54-451C09E94451}" type="datetimeFigureOut">
              <a:rPr lang="tr-TR" smtClean="0"/>
              <a:t>18.04.2017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BA04591-7A03-4B19-9132-ED7D316A851C}"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02DCEF2-1F92-4D09-AA54-451C09E94451}" type="datetimeFigureOut">
              <a:rPr lang="tr-TR" smtClean="0"/>
              <a:t>18.04.2017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DCEF2-1F92-4D09-AA54-451C09E94451}" type="datetimeFigureOut">
              <a:rPr lang="tr-TR" smtClean="0"/>
              <a:t>18.04.2017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02DCEF2-1F92-4D09-AA54-451C09E94451}" type="datetimeFigureOut">
              <a:rPr lang="tr-TR" smtClean="0"/>
              <a:t>18.04.2017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A04591-7A03-4B19-9132-ED7D316A851C}"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02DCEF2-1F92-4D09-AA54-451C09E94451}" type="datetimeFigureOut">
              <a:rPr lang="tr-TR" smtClean="0"/>
              <a:t>18.04.2017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A04591-7A03-4B19-9132-ED7D316A851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402DCEF2-1F92-4D09-AA54-451C09E94451}" type="datetimeFigureOut">
              <a:rPr lang="tr-TR" smtClean="0"/>
              <a:t>18.04.2017</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BA04591-7A03-4B19-9132-ED7D316A851C}"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68760"/>
            <a:ext cx="7560840" cy="4674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0260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100630667"/>
              </p:ext>
            </p:extLst>
          </p:nvPr>
        </p:nvGraphicFramePr>
        <p:xfrm>
          <a:off x="745605" y="908720"/>
          <a:ext cx="4762499" cy="5184582"/>
        </p:xfrm>
        <a:graphic>
          <a:graphicData uri="http://schemas.openxmlformats.org/drawingml/2006/table">
            <a:tbl>
              <a:tblPr firstRow="1" firstCol="1" bandRow="1">
                <a:tableStyleId>{5C22544A-7EE6-4342-B048-85BDC9FD1C3A}</a:tableStyleId>
              </a:tblPr>
              <a:tblGrid>
                <a:gridCol w="1178887"/>
                <a:gridCol w="723321"/>
                <a:gridCol w="629416"/>
                <a:gridCol w="966332"/>
                <a:gridCol w="632589"/>
                <a:gridCol w="631954"/>
              </a:tblGrid>
              <a:tr h="409740">
                <a:tc>
                  <a:txBody>
                    <a:bodyPr/>
                    <a:lstStyle/>
                    <a:p>
                      <a:pPr algn="ctr">
                        <a:lnSpc>
                          <a:spcPct val="115000"/>
                        </a:lnSpc>
                        <a:spcAft>
                          <a:spcPts val="0"/>
                        </a:spcAft>
                      </a:pPr>
                      <a:r>
                        <a:rPr lang="tr-TR" sz="1400" dirty="0">
                          <a:effectLst/>
                        </a:rPr>
                        <a:t>Şehir</a:t>
                      </a:r>
                      <a:endParaRPr lang="tr-TR" sz="12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Sayı</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dirty="0">
                          <a:effectLst/>
                        </a:rPr>
                        <a:t>%</a:t>
                      </a:r>
                      <a:endParaRPr lang="tr-TR" sz="12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Şehir</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Sayı</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Tebriz</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321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36,1</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Sagız</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0,3</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Tahran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246</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27,6</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Sari</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0,3</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Urmiye</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150</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16,9</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Celfa</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0,2</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Hoy</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36</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4,0</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Gorgan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0,2</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Erdebil</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dirty="0">
                          <a:effectLst/>
                        </a:rPr>
                        <a:t>22</a:t>
                      </a:r>
                      <a:endParaRPr lang="tr-TR" sz="12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2,5</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Meyane</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0,2</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Kerec</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20</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2,2</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Serab</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0,2</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İsfahan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10</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1,1</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Serdeşt</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0,2</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Reşt</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10</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1,1</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Şiraz</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2</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0,2</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Mahabad</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9</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1,0</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Amol</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Selmas</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8</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0,9</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Astara</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Kirmanşah</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7</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0,8</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Azerşehr</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Zencan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6</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0,7</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Bokan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Hamedan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5</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0,6</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dirty="0" err="1">
                          <a:effectLst/>
                        </a:rPr>
                        <a:t>Husistan</a:t>
                      </a:r>
                      <a:endParaRPr lang="tr-TR" sz="12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Kajvin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4</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0,4</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Kaşan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Merağe</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4</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0,4</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Loristan</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Ahvaz</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0,3</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Nişapur</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1</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0,1</a:t>
                      </a:r>
                      <a:endParaRPr lang="tr-TR" sz="1200">
                        <a:effectLst/>
                        <a:latin typeface="Calibri"/>
                        <a:ea typeface="Calibri"/>
                        <a:cs typeface="Times New Roman"/>
                      </a:endParaRPr>
                    </a:p>
                  </a:txBody>
                  <a:tcPr marL="44450" marR="44450" marT="0" marB="0" anchor="b"/>
                </a:tc>
              </a:tr>
              <a:tr h="265269">
                <a:tc>
                  <a:txBody>
                    <a:bodyPr/>
                    <a:lstStyle/>
                    <a:p>
                      <a:pPr algn="ctr">
                        <a:lnSpc>
                          <a:spcPct val="115000"/>
                        </a:lnSpc>
                        <a:spcAft>
                          <a:spcPts val="0"/>
                        </a:spcAft>
                      </a:pPr>
                      <a:r>
                        <a:rPr lang="tr-TR" sz="1400">
                          <a:effectLst/>
                        </a:rPr>
                        <a:t>Meşhed</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3</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0,3</a:t>
                      </a:r>
                      <a:endParaRPr lang="tr-TR" sz="12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400">
                          <a:effectLst/>
                        </a:rPr>
                        <a:t> </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 </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a:effectLst/>
                        </a:rPr>
                        <a:t> </a:t>
                      </a:r>
                      <a:endParaRPr lang="tr-TR" sz="1200">
                        <a:effectLst/>
                        <a:latin typeface="Calibri"/>
                        <a:ea typeface="Calibri"/>
                        <a:cs typeface="Times New Roman"/>
                      </a:endParaRPr>
                    </a:p>
                  </a:txBody>
                  <a:tcPr marL="44450" marR="44450" marT="0" marB="0" anchor="b"/>
                </a:tc>
              </a:tr>
              <a:tr h="265269">
                <a:tc gridSpan="4">
                  <a:txBody>
                    <a:bodyPr/>
                    <a:lstStyle/>
                    <a:p>
                      <a:pPr algn="r">
                        <a:lnSpc>
                          <a:spcPct val="115000"/>
                        </a:lnSpc>
                        <a:spcAft>
                          <a:spcPts val="0"/>
                        </a:spcAft>
                      </a:pPr>
                      <a:r>
                        <a:rPr lang="tr-TR" sz="1400">
                          <a:effectLst/>
                        </a:rPr>
                        <a:t>Toplam</a:t>
                      </a:r>
                      <a:endParaRPr lang="tr-TR" sz="1200">
                        <a:effectLst/>
                        <a:latin typeface="Calibri"/>
                        <a:ea typeface="Calibri"/>
                        <a:cs typeface="Times New Roman"/>
                      </a:endParaRPr>
                    </a:p>
                  </a:txBody>
                  <a:tcPr marL="44450" marR="44450" marT="0" marB="0"/>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a:lnSpc>
                          <a:spcPct val="115000"/>
                        </a:lnSpc>
                        <a:spcAft>
                          <a:spcPts val="0"/>
                        </a:spcAft>
                      </a:pPr>
                      <a:r>
                        <a:rPr lang="tr-TR" sz="1400">
                          <a:effectLst/>
                        </a:rPr>
                        <a:t>890</a:t>
                      </a:r>
                      <a:endParaRPr lang="tr-TR" sz="12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400" dirty="0">
                          <a:effectLst/>
                        </a:rPr>
                        <a:t>100,0</a:t>
                      </a:r>
                      <a:endParaRPr lang="tr-TR" sz="1200" dirty="0">
                        <a:effectLst/>
                        <a:latin typeface="Calibri"/>
                        <a:ea typeface="Calibri"/>
                        <a:cs typeface="Times New Roman"/>
                      </a:endParaRPr>
                    </a:p>
                  </a:txBody>
                  <a:tcPr marL="44450" marR="44450" marT="0" marB="0" anchor="b"/>
                </a:tc>
              </a:tr>
            </a:tbl>
          </a:graphicData>
        </a:graphic>
      </p:graphicFrame>
      <p:sp>
        <p:nvSpPr>
          <p:cNvPr id="5" name="Rectangle 1"/>
          <p:cNvSpPr>
            <a:spLocks noChangeArrowheads="1"/>
          </p:cNvSpPr>
          <p:nvPr/>
        </p:nvSpPr>
        <p:spPr bwMode="auto">
          <a:xfrm>
            <a:off x="5652120" y="1628800"/>
            <a:ext cx="309634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Turistlerin İran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ın hangi yerleşim birimlerinden geldiğini sorguladığımızda yoğunlaşmanın Tebriz (% 36,1), Tahran (% 27,6), </a:t>
            </a:r>
            <a:r>
              <a:rPr kumimoji="0" lang="tr-TR" alt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Urmiye</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16,9) ve Hoy (% 4,0) şehirlerinden gelen turistlerde olduğu ortaya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ıkmaktadır.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683568" y="334397"/>
            <a:ext cx="4572000" cy="646331"/>
          </a:xfrm>
          <a:prstGeom prst="rect">
            <a:avLst/>
          </a:prstGeom>
        </p:spPr>
        <p:txBody>
          <a:bodyPr>
            <a:spAutoFit/>
          </a:bodyPr>
          <a:lstStyle/>
          <a:p>
            <a:pPr lvl="0" algn="just" fontAlgn="base">
              <a:spcBef>
                <a:spcPct val="0"/>
              </a:spcBef>
              <a:spcAft>
                <a:spcPct val="0"/>
              </a:spcAft>
            </a:pPr>
            <a:r>
              <a:rPr lang="tr-TR" altLang="tr-TR" b="1" dirty="0">
                <a:latin typeface="Arial" pitchFamily="34" charset="0"/>
                <a:cs typeface="Arial" pitchFamily="34" charset="0"/>
              </a:rPr>
              <a:t>Görüşülen turistlerin İran’dan geldikleri yerleşim yerine göre dağılımı</a:t>
            </a:r>
          </a:p>
        </p:txBody>
      </p:sp>
    </p:spTree>
    <p:extLst>
      <p:ext uri="{BB962C8B-B14F-4D97-AF65-F5344CB8AC3E}">
        <p14:creationId xmlns:p14="http://schemas.microsoft.com/office/powerpoint/2010/main" val="1963779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10804" y="2492896"/>
            <a:ext cx="5745355" cy="1446550"/>
          </a:xfrm>
          <a:prstGeom prst="rect">
            <a:avLst/>
          </a:prstGeom>
        </p:spPr>
        <p:txBody>
          <a:bodyPr wrap="none">
            <a:spAutoFit/>
          </a:bodyPr>
          <a:lstStyle/>
          <a:p>
            <a:pPr lvl="1" algn="ctr"/>
            <a:r>
              <a:rPr lang="tr-TR" sz="4400" b="1" dirty="0"/>
              <a:t>İranlı Turistlerin </a:t>
            </a:r>
            <a:endParaRPr lang="tr-TR" sz="4400" b="1" dirty="0" smtClean="0"/>
          </a:p>
          <a:p>
            <a:pPr lvl="1" algn="ctr"/>
            <a:r>
              <a:rPr lang="tr-TR" sz="4400" b="1" dirty="0" smtClean="0"/>
              <a:t>Van’a </a:t>
            </a:r>
            <a:r>
              <a:rPr lang="tr-TR" sz="4400" b="1" dirty="0"/>
              <a:t>Gelme Biçimleri</a:t>
            </a:r>
          </a:p>
        </p:txBody>
      </p:sp>
    </p:spTree>
    <p:extLst>
      <p:ext uri="{BB962C8B-B14F-4D97-AF65-F5344CB8AC3E}">
        <p14:creationId xmlns:p14="http://schemas.microsoft.com/office/powerpoint/2010/main" val="1340491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908997969"/>
              </p:ext>
            </p:extLst>
          </p:nvPr>
        </p:nvGraphicFramePr>
        <p:xfrm>
          <a:off x="827584" y="1052736"/>
          <a:ext cx="7694073" cy="2582134"/>
        </p:xfrm>
        <a:graphic>
          <a:graphicData uri="http://schemas.openxmlformats.org/drawingml/2006/table">
            <a:tbl>
              <a:tblPr firstRow="1" firstCol="1" bandRow="1">
                <a:tableStyleId>{5C22544A-7EE6-4342-B048-85BDC9FD1C3A}</a:tableStyleId>
              </a:tblPr>
              <a:tblGrid>
                <a:gridCol w="3726979"/>
                <a:gridCol w="1983547"/>
                <a:gridCol w="1983547"/>
              </a:tblGrid>
              <a:tr h="373858">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306632">
                <a:tc>
                  <a:txBody>
                    <a:bodyPr/>
                    <a:lstStyle/>
                    <a:p>
                      <a:pPr algn="ctr">
                        <a:lnSpc>
                          <a:spcPct val="115000"/>
                        </a:lnSpc>
                        <a:spcAft>
                          <a:spcPts val="0"/>
                        </a:spcAft>
                      </a:pPr>
                      <a:r>
                        <a:rPr lang="tr-TR" sz="1800">
                          <a:effectLst/>
                        </a:rPr>
                        <a:t>İlk kez</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518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53,9</a:t>
                      </a:r>
                      <a:endParaRPr lang="tr-TR" sz="1600">
                        <a:effectLst/>
                        <a:latin typeface="Calibri"/>
                        <a:ea typeface="Calibri"/>
                        <a:cs typeface="Times New Roman"/>
                      </a:endParaRPr>
                    </a:p>
                  </a:txBody>
                  <a:tcPr marL="44450" marR="44450" marT="0" marB="0"/>
                </a:tc>
              </a:tr>
              <a:tr h="306632">
                <a:tc>
                  <a:txBody>
                    <a:bodyPr/>
                    <a:lstStyle/>
                    <a:p>
                      <a:pPr algn="ctr">
                        <a:lnSpc>
                          <a:spcPct val="115000"/>
                        </a:lnSpc>
                        <a:spcAft>
                          <a:spcPts val="0"/>
                        </a:spcAft>
                      </a:pPr>
                      <a:r>
                        <a:rPr lang="tr-TR" sz="1800">
                          <a:effectLst/>
                        </a:rPr>
                        <a:t>İkinci geliş</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15,9</a:t>
                      </a:r>
                      <a:endParaRPr lang="tr-TR" sz="1600">
                        <a:effectLst/>
                        <a:latin typeface="Calibri"/>
                        <a:ea typeface="Calibri"/>
                        <a:cs typeface="Times New Roman"/>
                      </a:endParaRPr>
                    </a:p>
                  </a:txBody>
                  <a:tcPr marL="44450" marR="44450" marT="0" marB="0"/>
                </a:tc>
              </a:tr>
              <a:tr h="306632">
                <a:tc>
                  <a:txBody>
                    <a:bodyPr/>
                    <a:lstStyle/>
                    <a:p>
                      <a:pPr algn="ctr">
                        <a:lnSpc>
                          <a:spcPct val="115000"/>
                        </a:lnSpc>
                        <a:spcAft>
                          <a:spcPts val="0"/>
                        </a:spcAft>
                      </a:pPr>
                      <a:r>
                        <a:rPr lang="tr-TR" sz="1800">
                          <a:effectLst/>
                        </a:rPr>
                        <a:t>Üçüncü geliş</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8,7</a:t>
                      </a:r>
                      <a:endParaRPr lang="tr-TR" sz="1600">
                        <a:effectLst/>
                        <a:latin typeface="Calibri"/>
                        <a:ea typeface="Calibri"/>
                        <a:cs typeface="Times New Roman"/>
                      </a:endParaRPr>
                    </a:p>
                  </a:txBody>
                  <a:tcPr marL="44450" marR="44450" marT="0" marB="0"/>
                </a:tc>
              </a:tr>
              <a:tr h="306632">
                <a:tc>
                  <a:txBody>
                    <a:bodyPr/>
                    <a:lstStyle/>
                    <a:p>
                      <a:pPr algn="ctr">
                        <a:lnSpc>
                          <a:spcPct val="115000"/>
                        </a:lnSpc>
                        <a:spcAft>
                          <a:spcPts val="0"/>
                        </a:spcAft>
                      </a:pPr>
                      <a:r>
                        <a:rPr lang="tr-TR" sz="1800">
                          <a:effectLst/>
                        </a:rPr>
                        <a:t>4-10 arası geliş</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173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18,0</a:t>
                      </a:r>
                      <a:endParaRPr lang="tr-TR" sz="1600">
                        <a:effectLst/>
                        <a:latin typeface="Calibri"/>
                        <a:ea typeface="Calibri"/>
                        <a:cs typeface="Times New Roman"/>
                      </a:endParaRPr>
                    </a:p>
                  </a:txBody>
                  <a:tcPr marL="44450" marR="44450" marT="0" marB="0"/>
                </a:tc>
              </a:tr>
              <a:tr h="306632">
                <a:tc>
                  <a:txBody>
                    <a:bodyPr/>
                    <a:lstStyle/>
                    <a:p>
                      <a:pPr algn="ctr">
                        <a:lnSpc>
                          <a:spcPct val="115000"/>
                        </a:lnSpc>
                        <a:spcAft>
                          <a:spcPts val="0"/>
                        </a:spcAft>
                      </a:pPr>
                      <a:r>
                        <a:rPr lang="tr-TR" sz="1800">
                          <a:effectLst/>
                        </a:rPr>
                        <a:t>11-20 arası geliş</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1,9</a:t>
                      </a:r>
                      <a:endParaRPr lang="tr-TR" sz="1600">
                        <a:effectLst/>
                        <a:latin typeface="Calibri"/>
                        <a:ea typeface="Calibri"/>
                        <a:cs typeface="Times New Roman"/>
                      </a:endParaRPr>
                    </a:p>
                  </a:txBody>
                  <a:tcPr marL="44450" marR="44450" marT="0" marB="0"/>
                </a:tc>
              </a:tr>
              <a:tr h="306632">
                <a:tc>
                  <a:txBody>
                    <a:bodyPr/>
                    <a:lstStyle/>
                    <a:p>
                      <a:pPr algn="ctr">
                        <a:lnSpc>
                          <a:spcPct val="115000"/>
                        </a:lnSpc>
                        <a:spcAft>
                          <a:spcPts val="0"/>
                        </a:spcAft>
                      </a:pPr>
                      <a:r>
                        <a:rPr lang="tr-TR" sz="1800">
                          <a:effectLst/>
                        </a:rPr>
                        <a:t>21 ve üzeri geliş</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1,6</a:t>
                      </a:r>
                      <a:endParaRPr lang="tr-TR" sz="1600">
                        <a:effectLst/>
                        <a:latin typeface="Calibri"/>
                        <a:ea typeface="Calibri"/>
                        <a:cs typeface="Times New Roman"/>
                      </a:endParaRPr>
                    </a:p>
                  </a:txBody>
                  <a:tcPr marL="44450" marR="44450" marT="0" marB="0"/>
                </a:tc>
              </a:tr>
              <a:tr h="306632">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899592" y="3984446"/>
            <a:ext cx="763284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ka</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ıncı kez geldikleri sorguladığında % 53,9</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unun ilk kez, % 15,9</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unun ikinci kez, % 8,7</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sinin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üçü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nce kez geldikleri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a:t>
            </a:r>
          </a:p>
          <a:p>
            <a:pPr marL="0" marR="0" lvl="0" indent="228600" algn="just" defTabSz="914400" rtl="0" eaLnBrk="0" fontAlgn="base" latinLnBrk="0" hangingPunct="0">
              <a:lnSpc>
                <a:spcPct val="100000"/>
              </a:lnSpc>
              <a:spcBef>
                <a:spcPct val="0"/>
              </a:spcBef>
              <a:spcAft>
                <a:spcPct val="0"/>
              </a:spcAft>
              <a:buClrTx/>
              <a:buSzTx/>
              <a:buFontTx/>
              <a:buNone/>
              <a:tabLst/>
            </a:pPr>
            <a:endParaRPr lang="tr-TR" altLang="tr-TR" dirty="0">
              <a:latin typeface="Times New Roman" pitchFamily="18" charset="0"/>
              <a:ea typeface="Calibri" pitchFamily="34"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Bu oranlar bize İranlı turist gruplarının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s</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rekli tercih eden bir kitle olmadığını,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deneyimlemek isteyen yeni turist gruplarından oluşan bir kitle olduğunu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stermektedir. </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12182" y="548680"/>
            <a:ext cx="4403834" cy="369332"/>
          </a:xfrm>
          <a:prstGeom prst="rect">
            <a:avLst/>
          </a:prstGeom>
        </p:spPr>
        <p:txBody>
          <a:bodyPr wrap="none">
            <a:spAutoFit/>
          </a:bodyPr>
          <a:lstStyle/>
          <a:p>
            <a:pPr lvl="0" indent="228600" algn="just" fontAlgn="base">
              <a:spcBef>
                <a:spcPct val="0"/>
              </a:spcBef>
              <a:spcAft>
                <a:spcPct val="0"/>
              </a:spcAft>
            </a:pPr>
            <a:r>
              <a:rPr lang="tr-TR" altLang="tr-TR" b="1" dirty="0">
                <a:latin typeface="Arial" pitchFamily="34" charset="0"/>
                <a:cs typeface="Arial" pitchFamily="34" charset="0"/>
              </a:rPr>
              <a:t> </a:t>
            </a:r>
            <a:r>
              <a:rPr lang="tr-TR" altLang="tr-TR" b="1" dirty="0" smtClean="0">
                <a:latin typeface="Arial" pitchFamily="34" charset="0"/>
                <a:cs typeface="Arial" pitchFamily="34" charset="0"/>
              </a:rPr>
              <a:t>  İranlı </a:t>
            </a:r>
            <a:r>
              <a:rPr lang="tr-TR" altLang="tr-TR" b="1" dirty="0">
                <a:latin typeface="Arial" pitchFamily="34" charset="0"/>
                <a:cs typeface="Arial" pitchFamily="34" charset="0"/>
              </a:rPr>
              <a:t>turistlerin Van’a geliş sayıları</a:t>
            </a:r>
          </a:p>
        </p:txBody>
      </p:sp>
    </p:spTree>
    <p:extLst>
      <p:ext uri="{BB962C8B-B14F-4D97-AF65-F5344CB8AC3E}">
        <p14:creationId xmlns:p14="http://schemas.microsoft.com/office/powerpoint/2010/main" val="3530051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46792615"/>
              </p:ext>
            </p:extLst>
          </p:nvPr>
        </p:nvGraphicFramePr>
        <p:xfrm>
          <a:off x="723900" y="1121982"/>
          <a:ext cx="7592515" cy="3037689"/>
        </p:xfrm>
        <a:graphic>
          <a:graphicData uri="http://schemas.openxmlformats.org/drawingml/2006/table">
            <a:tbl>
              <a:tblPr firstRow="1" firstCol="1" bandRow="1">
                <a:tableStyleId>{5C22544A-7EE6-4342-B048-85BDC9FD1C3A}</a:tableStyleId>
              </a:tblPr>
              <a:tblGrid>
                <a:gridCol w="3257515"/>
                <a:gridCol w="1403237"/>
                <a:gridCol w="1252890"/>
                <a:gridCol w="1678873"/>
              </a:tblGrid>
              <a:tr h="513945">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Geçerli </a:t>
                      </a:r>
                      <a:endParaRPr lang="tr-TR" sz="1600">
                        <a:effectLst/>
                      </a:endParaRPr>
                    </a:p>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249192">
                <a:tc>
                  <a:txBody>
                    <a:bodyPr/>
                    <a:lstStyle/>
                    <a:p>
                      <a:pPr algn="ctr">
                        <a:lnSpc>
                          <a:spcPct val="115000"/>
                        </a:lnSpc>
                        <a:spcAft>
                          <a:spcPts val="0"/>
                        </a:spcAft>
                      </a:pPr>
                      <a:r>
                        <a:rPr lang="tr-TR" sz="1800">
                          <a:effectLst/>
                        </a:rPr>
                        <a:t>Yalnız</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3,5</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3,7</a:t>
                      </a:r>
                      <a:endParaRPr lang="tr-TR" sz="1600">
                        <a:effectLst/>
                        <a:latin typeface="Calibri"/>
                        <a:ea typeface="Calibri"/>
                        <a:cs typeface="Times New Roman"/>
                      </a:endParaRPr>
                    </a:p>
                  </a:txBody>
                  <a:tcPr marL="44450" marR="44450" marT="0" marB="0"/>
                </a:tc>
              </a:tr>
              <a:tr h="513945">
                <a:tc>
                  <a:txBody>
                    <a:bodyPr/>
                    <a:lstStyle/>
                    <a:p>
                      <a:pPr algn="ctr">
                        <a:lnSpc>
                          <a:spcPct val="115000"/>
                        </a:lnSpc>
                        <a:spcAft>
                          <a:spcPts val="0"/>
                        </a:spcAft>
                      </a:pPr>
                      <a:r>
                        <a:rPr lang="tr-TR" sz="1800">
                          <a:effectLst/>
                        </a:rPr>
                        <a:t>Eşim ve çocuklarımla</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704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73,3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76,4</a:t>
                      </a:r>
                      <a:endParaRPr lang="tr-TR" sz="1600">
                        <a:effectLst/>
                        <a:latin typeface="Calibri"/>
                        <a:ea typeface="Calibri"/>
                        <a:cs typeface="Times New Roman"/>
                      </a:endParaRPr>
                    </a:p>
                  </a:txBody>
                  <a:tcPr marL="44450" marR="44450" marT="0" marB="0"/>
                </a:tc>
              </a:tr>
              <a:tr h="249192">
                <a:tc>
                  <a:txBody>
                    <a:bodyPr/>
                    <a:lstStyle/>
                    <a:p>
                      <a:pPr algn="ctr">
                        <a:lnSpc>
                          <a:spcPct val="115000"/>
                        </a:lnSpc>
                        <a:spcAft>
                          <a:spcPts val="0"/>
                        </a:spcAft>
                      </a:pPr>
                      <a:r>
                        <a:rPr lang="tr-TR" sz="1800">
                          <a:effectLst/>
                        </a:rPr>
                        <a:t>Arkadaşlarımla</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114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11,9</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12,4</a:t>
                      </a:r>
                      <a:endParaRPr lang="tr-TR" sz="1600">
                        <a:effectLst/>
                        <a:latin typeface="Calibri"/>
                        <a:ea typeface="Calibri"/>
                        <a:cs typeface="Times New Roman"/>
                      </a:endParaRPr>
                    </a:p>
                  </a:txBody>
                  <a:tcPr marL="44450" marR="44450" marT="0" marB="0"/>
                </a:tc>
              </a:tr>
              <a:tr h="249192">
                <a:tc>
                  <a:txBody>
                    <a:bodyPr/>
                    <a:lstStyle/>
                    <a:p>
                      <a:pPr algn="ctr">
                        <a:lnSpc>
                          <a:spcPct val="115000"/>
                        </a:lnSpc>
                        <a:spcAft>
                          <a:spcPts val="0"/>
                        </a:spcAft>
                      </a:pPr>
                      <a:r>
                        <a:rPr lang="tr-TR" sz="1800">
                          <a:effectLst/>
                        </a:rPr>
                        <a:t>Akrabalarımla</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6,1</a:t>
                      </a:r>
                      <a:endParaRPr lang="tr-TR" sz="1600">
                        <a:effectLst/>
                        <a:latin typeface="Calibri"/>
                        <a:ea typeface="Calibri"/>
                        <a:cs typeface="Times New Roman"/>
                      </a:endParaRPr>
                    </a:p>
                  </a:txBody>
                  <a:tcPr marL="44450" marR="44450" marT="0" marB="0"/>
                </a:tc>
              </a:tr>
              <a:tr h="249192">
                <a:tc>
                  <a:txBody>
                    <a:bodyPr/>
                    <a:lstStyle/>
                    <a:p>
                      <a:pPr algn="ctr">
                        <a:lnSpc>
                          <a:spcPct val="115000"/>
                        </a:lnSpc>
                        <a:spcAft>
                          <a:spcPts val="0"/>
                        </a:spcAft>
                      </a:pPr>
                      <a:r>
                        <a:rPr lang="tr-TR" sz="1800">
                          <a:effectLst/>
                        </a:rPr>
                        <a:t>Diğer</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1,4</a:t>
                      </a:r>
                      <a:endParaRPr lang="tr-TR" sz="1600">
                        <a:effectLst/>
                        <a:latin typeface="Calibri"/>
                        <a:ea typeface="Calibri"/>
                        <a:cs typeface="Times New Roman"/>
                      </a:endParaRPr>
                    </a:p>
                  </a:txBody>
                  <a:tcPr marL="44450" marR="44450" marT="0" marB="0"/>
                </a:tc>
              </a:tr>
              <a:tr h="249192">
                <a:tc>
                  <a:txBody>
                    <a:bodyPr/>
                    <a:lstStyle/>
                    <a:p>
                      <a:pPr algn="ctr">
                        <a:lnSpc>
                          <a:spcPct val="115000"/>
                        </a:lnSpc>
                        <a:spcAft>
                          <a:spcPts val="0"/>
                        </a:spcAft>
                      </a:pPr>
                      <a:r>
                        <a:rPr lang="tr-TR" sz="1800">
                          <a:effectLst/>
                        </a:rPr>
                        <a:t>Cevapsız</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40</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4,2</a:t>
                      </a:r>
                      <a:endParaRPr lang="tr-TR" sz="1600">
                        <a:effectLst/>
                        <a:latin typeface="Calibri"/>
                        <a:ea typeface="Calibri"/>
                        <a:cs typeface="Times New Roman"/>
                      </a:endParaRPr>
                    </a:p>
                  </a:txBody>
                  <a:tcPr marL="44450" marR="44450" marT="0" marB="0"/>
                </a:tc>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tc>
              </a:tr>
              <a:tr h="249192">
                <a:tc>
                  <a:txBody>
                    <a:bodyPr/>
                    <a:lstStyle/>
                    <a:p>
                      <a:pPr algn="r">
                        <a:lnSpc>
                          <a:spcPct val="115000"/>
                        </a:lnSpc>
                        <a:spcAft>
                          <a:spcPts val="0"/>
                        </a:spcAft>
                      </a:pPr>
                      <a:r>
                        <a:rPr lang="tr-TR" sz="1800">
                          <a:effectLst/>
                        </a:rPr>
                        <a:t> 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100,0</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 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755576" y="4205406"/>
            <a:ext cx="748883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turistlerden Van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ailece (anne-baba ve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ocuklar) gelenlerin oranı % 76,4 iken, yalnız geldiğini s</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yleyenler % 3,7</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lik, arkadaş gruplarıyla geldiğini ifade edenler ise % 6,1</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lik bir oran oluşturmaktadır. </a:t>
            </a:r>
            <a:endParaRPr kumimoji="0" lang="tr-TR" altLang="tr-T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95536" y="692696"/>
            <a:ext cx="4506426" cy="369332"/>
          </a:xfrm>
          <a:prstGeom prst="rect">
            <a:avLst/>
          </a:prstGeom>
        </p:spPr>
        <p:txBody>
          <a:bodyPr wrap="none">
            <a:spAutoFit/>
          </a:bodyPr>
          <a:lstStyle/>
          <a:p>
            <a:pPr lvl="0" indent="228600" fontAlgn="base">
              <a:spcBef>
                <a:spcPct val="0"/>
              </a:spcBef>
              <a:spcAft>
                <a:spcPct val="0"/>
              </a:spcAft>
            </a:pPr>
            <a:r>
              <a:rPr lang="tr-TR" altLang="tr-TR" b="1" dirty="0">
                <a:latin typeface="Arial" pitchFamily="34" charset="0"/>
                <a:cs typeface="Arial" pitchFamily="34" charset="0"/>
              </a:rPr>
              <a:t>İranlı turistlerin Van’a gelme biçimleri</a:t>
            </a:r>
          </a:p>
        </p:txBody>
      </p:sp>
    </p:spTree>
    <p:extLst>
      <p:ext uri="{BB962C8B-B14F-4D97-AF65-F5344CB8AC3E}">
        <p14:creationId xmlns:p14="http://schemas.microsoft.com/office/powerpoint/2010/main" val="3910906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739794634"/>
              </p:ext>
            </p:extLst>
          </p:nvPr>
        </p:nvGraphicFramePr>
        <p:xfrm>
          <a:off x="611560" y="1460057"/>
          <a:ext cx="7488831" cy="3489462"/>
        </p:xfrm>
        <a:graphic>
          <a:graphicData uri="http://schemas.openxmlformats.org/drawingml/2006/table">
            <a:tbl>
              <a:tblPr firstRow="1" firstCol="1" bandRow="1">
                <a:tableStyleId>{5C22544A-7EE6-4342-B048-85BDC9FD1C3A}</a:tableStyleId>
              </a:tblPr>
              <a:tblGrid>
                <a:gridCol w="4643352"/>
                <a:gridCol w="1244583"/>
                <a:gridCol w="1600896"/>
              </a:tblGrid>
              <a:tr h="354363">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296422">
                <a:tc>
                  <a:txBody>
                    <a:bodyPr/>
                    <a:lstStyle/>
                    <a:p>
                      <a:pPr algn="ctr">
                        <a:lnSpc>
                          <a:spcPct val="115000"/>
                        </a:lnSpc>
                        <a:spcAft>
                          <a:spcPts val="0"/>
                        </a:spcAft>
                      </a:pPr>
                      <a:r>
                        <a:rPr lang="tr-TR" sz="1800">
                          <a:effectLst/>
                        </a:rPr>
                        <a:t>Yakın olması</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385</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40,1</a:t>
                      </a:r>
                      <a:endParaRPr lang="tr-TR" sz="1600">
                        <a:effectLst/>
                        <a:latin typeface="Calibri"/>
                        <a:ea typeface="Calibri"/>
                        <a:cs typeface="Times New Roman"/>
                      </a:endParaRPr>
                    </a:p>
                  </a:txBody>
                  <a:tcPr marL="44450" marR="44450" marT="0" marB="0"/>
                </a:tc>
              </a:tr>
              <a:tr h="296422">
                <a:tc>
                  <a:txBody>
                    <a:bodyPr/>
                    <a:lstStyle/>
                    <a:p>
                      <a:pPr algn="ctr">
                        <a:lnSpc>
                          <a:spcPct val="115000"/>
                        </a:lnSpc>
                        <a:spcAft>
                          <a:spcPts val="0"/>
                        </a:spcAft>
                      </a:pPr>
                      <a:r>
                        <a:rPr lang="tr-TR" sz="1800">
                          <a:effectLst/>
                        </a:rPr>
                        <a:t>Ucuz olması</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16,2</a:t>
                      </a:r>
                      <a:endParaRPr lang="tr-TR" sz="1600">
                        <a:effectLst/>
                        <a:latin typeface="Calibri"/>
                        <a:ea typeface="Calibri"/>
                        <a:cs typeface="Times New Roman"/>
                      </a:endParaRPr>
                    </a:p>
                  </a:txBody>
                  <a:tcPr marL="44450" marR="44450" marT="0" marB="0"/>
                </a:tc>
              </a:tr>
              <a:tr h="296422">
                <a:tc>
                  <a:txBody>
                    <a:bodyPr/>
                    <a:lstStyle/>
                    <a:p>
                      <a:pPr algn="ctr">
                        <a:lnSpc>
                          <a:spcPct val="115000"/>
                        </a:lnSpc>
                        <a:spcAft>
                          <a:spcPts val="0"/>
                        </a:spcAft>
                      </a:pPr>
                      <a:r>
                        <a:rPr lang="tr-TR" sz="1800">
                          <a:effectLst/>
                        </a:rPr>
                        <a:t>Güvenilir olması</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2,8</a:t>
                      </a:r>
                      <a:endParaRPr lang="tr-TR" sz="1600">
                        <a:effectLst/>
                        <a:latin typeface="Calibri"/>
                        <a:ea typeface="Calibri"/>
                        <a:cs typeface="Times New Roman"/>
                      </a:endParaRPr>
                    </a:p>
                  </a:txBody>
                  <a:tcPr marL="44450" marR="44450" marT="0" marB="0"/>
                </a:tc>
              </a:tr>
              <a:tr h="296422">
                <a:tc>
                  <a:txBody>
                    <a:bodyPr/>
                    <a:lstStyle/>
                    <a:p>
                      <a:pPr algn="ctr">
                        <a:lnSpc>
                          <a:spcPct val="115000"/>
                        </a:lnSpc>
                        <a:spcAft>
                          <a:spcPts val="0"/>
                        </a:spcAft>
                      </a:pPr>
                      <a:r>
                        <a:rPr lang="tr-TR" sz="1800">
                          <a:effectLst/>
                        </a:rPr>
                        <a:t>Aileden birinin olması</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a:t>
                      </a:r>
                      <a:endParaRPr lang="tr-TR" sz="1600">
                        <a:effectLst/>
                        <a:latin typeface="Calibri"/>
                        <a:ea typeface="Calibri"/>
                        <a:cs typeface="Times New Roman"/>
                      </a:endParaRPr>
                    </a:p>
                  </a:txBody>
                  <a:tcPr marL="44450" marR="44450" marT="0" marB="0"/>
                </a:tc>
              </a:tr>
              <a:tr h="296422">
                <a:tc>
                  <a:txBody>
                    <a:bodyPr/>
                    <a:lstStyle/>
                    <a:p>
                      <a:pPr algn="ctr">
                        <a:lnSpc>
                          <a:spcPct val="115000"/>
                        </a:lnSpc>
                        <a:spcAft>
                          <a:spcPts val="0"/>
                        </a:spcAft>
                      </a:pPr>
                      <a:r>
                        <a:rPr lang="tr-TR" sz="1800">
                          <a:effectLst/>
                        </a:rPr>
                        <a:t>Tanıdıkların bulunması</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a:t>
                      </a:r>
                      <a:endParaRPr lang="tr-TR" sz="1600">
                        <a:effectLst/>
                        <a:latin typeface="Calibri"/>
                        <a:ea typeface="Calibri"/>
                        <a:cs typeface="Times New Roman"/>
                      </a:endParaRPr>
                    </a:p>
                  </a:txBody>
                  <a:tcPr marL="44450" marR="44450" marT="0" marB="0"/>
                </a:tc>
              </a:tr>
              <a:tr h="611355">
                <a:tc>
                  <a:txBody>
                    <a:bodyPr/>
                    <a:lstStyle/>
                    <a:p>
                      <a:pPr algn="ctr">
                        <a:lnSpc>
                          <a:spcPct val="115000"/>
                        </a:lnSpc>
                        <a:spcAft>
                          <a:spcPts val="0"/>
                        </a:spcAft>
                      </a:pPr>
                      <a:r>
                        <a:rPr lang="tr-TR" sz="1800">
                          <a:effectLst/>
                        </a:rPr>
                        <a:t>Doğal ve tarihi güzelliklerinin olması</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5,6</a:t>
                      </a:r>
                      <a:endParaRPr lang="tr-TR" sz="1600">
                        <a:effectLst/>
                        <a:latin typeface="Calibri"/>
                        <a:ea typeface="Calibri"/>
                        <a:cs typeface="Times New Roman"/>
                      </a:endParaRPr>
                    </a:p>
                  </a:txBody>
                  <a:tcPr marL="44450" marR="44450" marT="0" marB="0"/>
                </a:tc>
              </a:tr>
              <a:tr h="296422">
                <a:tc>
                  <a:txBody>
                    <a:bodyPr/>
                    <a:lstStyle/>
                    <a:p>
                      <a:pPr algn="ctr">
                        <a:lnSpc>
                          <a:spcPct val="115000"/>
                        </a:lnSpc>
                        <a:spcAft>
                          <a:spcPts val="0"/>
                        </a:spcAft>
                      </a:pPr>
                      <a:r>
                        <a:rPr lang="tr-TR" sz="1800">
                          <a:effectLst/>
                        </a:rPr>
                        <a:t>Hepsi</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224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23,3</a:t>
                      </a:r>
                      <a:endParaRPr lang="tr-TR" sz="1600">
                        <a:effectLst/>
                        <a:latin typeface="Calibri"/>
                        <a:ea typeface="Calibri"/>
                        <a:cs typeface="Times New Roman"/>
                      </a:endParaRPr>
                    </a:p>
                  </a:txBody>
                  <a:tcPr marL="44450" marR="44450" marT="0" marB="0"/>
                </a:tc>
              </a:tr>
              <a:tr h="296422">
                <a:tc>
                  <a:txBody>
                    <a:bodyPr/>
                    <a:lstStyle/>
                    <a:p>
                      <a:pPr algn="ctr">
                        <a:lnSpc>
                          <a:spcPct val="115000"/>
                        </a:lnSpc>
                        <a:spcAft>
                          <a:spcPts val="0"/>
                        </a:spcAft>
                      </a:pPr>
                      <a:r>
                        <a:rPr lang="tr-TR" sz="1800">
                          <a:effectLst/>
                        </a:rPr>
                        <a:t>Diğer</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89</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9,3</a:t>
                      </a:r>
                      <a:endParaRPr lang="tr-TR" sz="1600">
                        <a:effectLst/>
                        <a:latin typeface="Calibri"/>
                        <a:ea typeface="Calibri"/>
                        <a:cs typeface="Times New Roman"/>
                      </a:endParaRPr>
                    </a:p>
                  </a:txBody>
                  <a:tcPr marL="44450" marR="44450" marT="0" marB="0"/>
                </a:tc>
              </a:tr>
              <a:tr h="296422">
                <a:tc>
                  <a:txBody>
                    <a:bodyPr/>
                    <a:lstStyle/>
                    <a:p>
                      <a:pPr algn="r">
                        <a:lnSpc>
                          <a:spcPct val="115000"/>
                        </a:lnSpc>
                        <a:spcAft>
                          <a:spcPts val="0"/>
                        </a:spcAft>
                      </a:pPr>
                      <a:r>
                        <a:rPr lang="tr-TR" sz="1800">
                          <a:effectLst/>
                        </a:rPr>
                        <a:t> 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611560" y="5085184"/>
            <a:ext cx="748883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206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0663"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neden tercih ediyorsunuz/ettiniz? sorusuna katılımcıların % 40,1</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yakın olduğu i</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 16,2</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kentteki hizmetler ve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nler ucuz olduğu i</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 23</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ise Van</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ın kent olarak İran</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yakınlığını, ucuz ve g</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venilir bir kent oluşunu i</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eren bir imkanlar dizisini barındırdığı i</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Van</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tercih ettiklerini dile getirmiştir.</a:t>
            </a:r>
            <a:endParaRPr kumimoji="0" lang="tr-TR" altLang="tr-T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11299" y="1021378"/>
            <a:ext cx="6564957" cy="369332"/>
          </a:xfrm>
          <a:prstGeom prst="rect">
            <a:avLst/>
          </a:prstGeom>
        </p:spPr>
        <p:txBody>
          <a:bodyPr wrap="square">
            <a:spAutoFit/>
          </a:bodyPr>
          <a:lstStyle/>
          <a:p>
            <a:pPr lvl="0" indent="220663" algn="just" fontAlgn="base">
              <a:spcBef>
                <a:spcPct val="0"/>
              </a:spcBef>
              <a:spcAft>
                <a:spcPct val="0"/>
              </a:spcAft>
            </a:pPr>
            <a:r>
              <a:rPr lang="tr-TR" altLang="tr-TR" b="1" dirty="0">
                <a:latin typeface="Arial" pitchFamily="34" charset="0"/>
                <a:cs typeface="Arial" pitchFamily="34" charset="0"/>
              </a:rPr>
              <a:t>İranlı turistlerin Van’ı tercih etme nedenleri</a:t>
            </a:r>
          </a:p>
        </p:txBody>
      </p:sp>
    </p:spTree>
    <p:extLst>
      <p:ext uri="{BB962C8B-B14F-4D97-AF65-F5344CB8AC3E}">
        <p14:creationId xmlns:p14="http://schemas.microsoft.com/office/powerpoint/2010/main" val="1209843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832402081"/>
              </p:ext>
            </p:extLst>
          </p:nvPr>
        </p:nvGraphicFramePr>
        <p:xfrm>
          <a:off x="827584" y="2060848"/>
          <a:ext cx="6984775" cy="1440161"/>
        </p:xfrm>
        <a:graphic>
          <a:graphicData uri="http://schemas.openxmlformats.org/drawingml/2006/table">
            <a:tbl>
              <a:tblPr firstRow="1" firstCol="1" bandRow="1">
                <a:tableStyleId>{5C22544A-7EE6-4342-B048-85BDC9FD1C3A}</a:tableStyleId>
              </a:tblPr>
              <a:tblGrid>
                <a:gridCol w="3847546"/>
                <a:gridCol w="1657404"/>
                <a:gridCol w="1479825"/>
              </a:tblGrid>
              <a:tr h="410363">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343266">
                <a:tc>
                  <a:txBody>
                    <a:bodyPr/>
                    <a:lstStyle/>
                    <a:p>
                      <a:pPr>
                        <a:lnSpc>
                          <a:spcPct val="115000"/>
                        </a:lnSpc>
                        <a:spcAft>
                          <a:spcPts val="0"/>
                        </a:spcAft>
                      </a:pPr>
                      <a:r>
                        <a:rPr lang="tr-TR" sz="1800">
                          <a:effectLst/>
                        </a:rPr>
                        <a:t>Evet</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774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80,5</a:t>
                      </a:r>
                      <a:endParaRPr lang="tr-TR" sz="1600">
                        <a:effectLst/>
                        <a:latin typeface="Calibri"/>
                        <a:ea typeface="Calibri"/>
                        <a:cs typeface="Times New Roman"/>
                      </a:endParaRPr>
                    </a:p>
                  </a:txBody>
                  <a:tcPr marL="44450" marR="44450" marT="0" marB="0"/>
                </a:tc>
              </a:tr>
              <a:tr h="343266">
                <a:tc>
                  <a:txBody>
                    <a:bodyPr/>
                    <a:lstStyle/>
                    <a:p>
                      <a:pPr>
                        <a:lnSpc>
                          <a:spcPct val="115000"/>
                        </a:lnSpc>
                        <a:spcAft>
                          <a:spcPts val="0"/>
                        </a:spcAft>
                      </a:pPr>
                      <a:r>
                        <a:rPr lang="tr-TR" sz="1800">
                          <a:effectLst/>
                        </a:rPr>
                        <a:t>Hayır</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19,5</a:t>
                      </a:r>
                      <a:endParaRPr lang="tr-TR" sz="1600">
                        <a:effectLst/>
                        <a:latin typeface="Calibri"/>
                        <a:ea typeface="Calibri"/>
                        <a:cs typeface="Times New Roman"/>
                      </a:endParaRPr>
                    </a:p>
                  </a:txBody>
                  <a:tcPr marL="44450" marR="44450" marT="0" marB="0"/>
                </a:tc>
              </a:tr>
              <a:tr h="343266">
                <a:tc>
                  <a:txBody>
                    <a:bodyPr/>
                    <a:lstStyle/>
                    <a:p>
                      <a:pPr algn="r">
                        <a:lnSpc>
                          <a:spcPct val="115000"/>
                        </a:lnSpc>
                        <a:spcAft>
                          <a:spcPts val="0"/>
                        </a:spcAft>
                      </a:pPr>
                      <a:r>
                        <a:rPr lang="tr-TR" sz="1800" dirty="0">
                          <a:effectLst/>
                        </a:rPr>
                        <a:t> Toplam</a:t>
                      </a:r>
                      <a:endParaRPr lang="tr-TR" sz="16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755576" y="3717032"/>
            <a:ext cx="712879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İmkanları olduğu halde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tercih eden İranlı turistlerin oranı % 80,5 iken, başka bir yere gitme imkanı olmadığı i</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tercih ettiğini ifade edenlerin oranı ise % 19,5 şeklinde bir dağılım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stermektedir.</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755576" y="1628800"/>
            <a:ext cx="5500092"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Van dışında bir şehre gitme imkânınız var mıydı?</a:t>
            </a:r>
          </a:p>
        </p:txBody>
      </p:sp>
    </p:spTree>
    <p:extLst>
      <p:ext uri="{BB962C8B-B14F-4D97-AF65-F5344CB8AC3E}">
        <p14:creationId xmlns:p14="http://schemas.microsoft.com/office/powerpoint/2010/main" val="1294230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p:cNvGraphicFramePr>
            <a:graphicFrameLocks noGrp="1"/>
          </p:cNvGraphicFramePr>
          <p:nvPr>
            <p:extLst>
              <p:ext uri="{D42A27DB-BD31-4B8C-83A1-F6EECF244321}">
                <p14:modId xmlns:p14="http://schemas.microsoft.com/office/powerpoint/2010/main" val="3474258913"/>
              </p:ext>
            </p:extLst>
          </p:nvPr>
        </p:nvGraphicFramePr>
        <p:xfrm>
          <a:off x="755576" y="1412776"/>
          <a:ext cx="7488831" cy="2208276"/>
        </p:xfrm>
        <a:graphic>
          <a:graphicData uri="http://schemas.openxmlformats.org/drawingml/2006/table">
            <a:tbl>
              <a:tblPr firstRow="1" firstCol="1" bandRow="1">
                <a:tableStyleId>{5C22544A-7EE6-4342-B048-85BDC9FD1C3A}</a:tableStyleId>
              </a:tblPr>
              <a:tblGrid>
                <a:gridCol w="3213030"/>
                <a:gridCol w="1384075"/>
                <a:gridCol w="1235780"/>
                <a:gridCol w="1655946"/>
              </a:tblGrid>
              <a:tr h="607918">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Geçerli </a:t>
                      </a:r>
                      <a:endParaRPr lang="tr-TR" sz="1600">
                        <a:effectLst/>
                      </a:endParaRPr>
                    </a:p>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294756">
                <a:tc>
                  <a:txBody>
                    <a:bodyPr/>
                    <a:lstStyle/>
                    <a:p>
                      <a:pPr algn="ctr">
                        <a:lnSpc>
                          <a:spcPct val="115000"/>
                        </a:lnSpc>
                        <a:spcAft>
                          <a:spcPts val="0"/>
                        </a:spcAft>
                      </a:pPr>
                      <a:r>
                        <a:rPr lang="tr-TR" sz="1800">
                          <a:effectLst/>
                        </a:rPr>
                        <a:t>Dinlenme/tatil</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198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20,6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21,6</a:t>
                      </a:r>
                      <a:endParaRPr lang="tr-TR" sz="1600">
                        <a:effectLst/>
                        <a:latin typeface="Calibri"/>
                        <a:ea typeface="Calibri"/>
                        <a:cs typeface="Times New Roman"/>
                      </a:endParaRPr>
                    </a:p>
                  </a:txBody>
                  <a:tcPr marL="44450" marR="44450" marT="0" marB="0"/>
                </a:tc>
              </a:tr>
              <a:tr h="294756">
                <a:tc>
                  <a:txBody>
                    <a:bodyPr/>
                    <a:lstStyle/>
                    <a:p>
                      <a:pPr algn="ctr">
                        <a:lnSpc>
                          <a:spcPct val="115000"/>
                        </a:lnSpc>
                        <a:spcAft>
                          <a:spcPts val="0"/>
                        </a:spcAft>
                      </a:pPr>
                      <a:r>
                        <a:rPr lang="tr-TR" sz="1800">
                          <a:effectLst/>
                        </a:rPr>
                        <a:t>Alış-veriş</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89</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9,7</a:t>
                      </a:r>
                      <a:endParaRPr lang="tr-TR" sz="1600">
                        <a:effectLst/>
                        <a:latin typeface="Calibri"/>
                        <a:ea typeface="Calibri"/>
                        <a:cs typeface="Times New Roman"/>
                      </a:endParaRPr>
                    </a:p>
                  </a:txBody>
                  <a:tcPr marL="44450" marR="44450" marT="0" marB="0"/>
                </a:tc>
              </a:tr>
              <a:tr h="294756">
                <a:tc>
                  <a:txBody>
                    <a:bodyPr/>
                    <a:lstStyle/>
                    <a:p>
                      <a:pPr algn="ctr">
                        <a:lnSpc>
                          <a:spcPct val="115000"/>
                        </a:lnSpc>
                        <a:spcAft>
                          <a:spcPts val="0"/>
                        </a:spcAft>
                      </a:pPr>
                      <a:r>
                        <a:rPr lang="tr-TR" sz="1800">
                          <a:effectLst/>
                        </a:rPr>
                        <a:t>Alış-veriş + tatil</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630</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65,6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68,6</a:t>
                      </a:r>
                      <a:endParaRPr lang="tr-TR" sz="1600">
                        <a:effectLst/>
                        <a:latin typeface="Calibri"/>
                        <a:ea typeface="Calibri"/>
                        <a:cs typeface="Times New Roman"/>
                      </a:endParaRPr>
                    </a:p>
                  </a:txBody>
                  <a:tcPr marL="44450" marR="44450" marT="0" marB="0"/>
                </a:tc>
              </a:tr>
              <a:tr h="294756">
                <a:tc>
                  <a:txBody>
                    <a:bodyPr/>
                    <a:lstStyle/>
                    <a:p>
                      <a:pPr algn="ctr">
                        <a:lnSpc>
                          <a:spcPct val="115000"/>
                        </a:lnSpc>
                        <a:spcAft>
                          <a:spcPts val="0"/>
                        </a:spcAft>
                      </a:pPr>
                      <a:r>
                        <a:rPr lang="tr-TR" sz="1800">
                          <a:effectLst/>
                        </a:rPr>
                        <a:t>Cevapsız</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4,5</a:t>
                      </a:r>
                      <a:endParaRPr lang="tr-TR" sz="1600">
                        <a:effectLst/>
                        <a:latin typeface="Calibri"/>
                        <a:ea typeface="Calibri"/>
                        <a:cs typeface="Times New Roman"/>
                      </a:endParaRPr>
                    </a:p>
                  </a:txBody>
                  <a:tcPr marL="44450" marR="44450" marT="0" marB="0"/>
                </a:tc>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tc>
              </a:tr>
              <a:tr h="294756">
                <a:tc>
                  <a:txBody>
                    <a:bodyPr/>
                    <a:lstStyle/>
                    <a:p>
                      <a:pPr algn="r">
                        <a:lnSpc>
                          <a:spcPct val="115000"/>
                        </a:lnSpc>
                        <a:spcAft>
                          <a:spcPts val="0"/>
                        </a:spcAft>
                      </a:pPr>
                      <a:r>
                        <a:rPr lang="tr-TR" sz="1800">
                          <a:effectLst/>
                        </a:rPr>
                        <a:t> 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100,0</a:t>
                      </a:r>
                      <a:endParaRPr lang="tr-TR" sz="1600">
                        <a:effectLst/>
                        <a:latin typeface="Calibri"/>
                        <a:ea typeface="Calibri"/>
                        <a:cs typeface="Times New Roman"/>
                      </a:endParaRPr>
                    </a:p>
                  </a:txBody>
                  <a:tcPr marL="44450" marR="44450" marT="0" marB="0"/>
                </a:tc>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tc>
              </a:tr>
            </a:tbl>
          </a:graphicData>
        </a:graphic>
      </p:graphicFrame>
      <p:sp>
        <p:nvSpPr>
          <p:cNvPr id="7" name="Rectangle 2"/>
          <p:cNvSpPr>
            <a:spLocks noChangeArrowheads="1"/>
          </p:cNvSpPr>
          <p:nvPr/>
        </p:nvSpPr>
        <p:spPr bwMode="auto">
          <a:xfrm>
            <a:off x="755576" y="4077072"/>
            <a:ext cx="763284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gelmelerindeki en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 etkenler sıralamasında hem tatil ve dinlenme ama</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lı yer değişikliği hem de alış veriş yapma isteğinin % 68,6</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lık bir oran oluşturduğu, sadece dinlenme ama</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lı geldiğini s</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yleyenlerin ise % 21,6</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lı bir oran oluşturduğu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Dikdörtgen 7"/>
          <p:cNvSpPr/>
          <p:nvPr/>
        </p:nvSpPr>
        <p:spPr>
          <a:xfrm>
            <a:off x="724992" y="1021378"/>
            <a:ext cx="6608390"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İranlı turistlerin Van’a gelmelerindeki en önemli neden?</a:t>
            </a:r>
          </a:p>
        </p:txBody>
      </p:sp>
    </p:spTree>
    <p:extLst>
      <p:ext uri="{BB962C8B-B14F-4D97-AF65-F5344CB8AC3E}">
        <p14:creationId xmlns:p14="http://schemas.microsoft.com/office/powerpoint/2010/main" val="1789318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83568" y="2243352"/>
            <a:ext cx="7614592" cy="1754326"/>
          </a:xfrm>
          <a:prstGeom prst="rect">
            <a:avLst/>
          </a:prstGeom>
        </p:spPr>
        <p:txBody>
          <a:bodyPr wrap="square">
            <a:spAutoFit/>
          </a:bodyPr>
          <a:lstStyle/>
          <a:p>
            <a:pPr lvl="1" algn="ctr"/>
            <a:r>
              <a:rPr lang="tr-TR" sz="3600" b="1" dirty="0"/>
              <a:t>İranlı Turistlerin Van’daki Hizmet ve Uygulamalardan Memnuniyet Durumu</a:t>
            </a:r>
          </a:p>
        </p:txBody>
      </p:sp>
    </p:spTree>
    <p:extLst>
      <p:ext uri="{BB962C8B-B14F-4D97-AF65-F5344CB8AC3E}">
        <p14:creationId xmlns:p14="http://schemas.microsoft.com/office/powerpoint/2010/main" val="3967042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015396128"/>
              </p:ext>
            </p:extLst>
          </p:nvPr>
        </p:nvGraphicFramePr>
        <p:xfrm>
          <a:off x="323528" y="1950212"/>
          <a:ext cx="8424937" cy="2208276"/>
        </p:xfrm>
        <a:graphic>
          <a:graphicData uri="http://schemas.openxmlformats.org/drawingml/2006/table">
            <a:tbl>
              <a:tblPr firstRow="1" firstCol="1" bandRow="1">
                <a:tableStyleId>{5C22544A-7EE6-4342-B048-85BDC9FD1C3A}</a:tableStyleId>
              </a:tblPr>
              <a:tblGrid>
                <a:gridCol w="4100035"/>
                <a:gridCol w="2397464"/>
                <a:gridCol w="1927438"/>
              </a:tblGrid>
              <a:tr h="300347">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300347">
                <a:tc>
                  <a:txBody>
                    <a:bodyPr/>
                    <a:lstStyle/>
                    <a:p>
                      <a:pPr algn="ctr">
                        <a:lnSpc>
                          <a:spcPct val="115000"/>
                        </a:lnSpc>
                        <a:spcAft>
                          <a:spcPts val="0"/>
                        </a:spcAft>
                      </a:pPr>
                      <a:r>
                        <a:rPr lang="tr-TR" sz="1800">
                          <a:effectLst/>
                        </a:rPr>
                        <a:t>Çok 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629</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66,9</a:t>
                      </a:r>
                      <a:endParaRPr lang="tr-TR" sz="1600">
                        <a:effectLst/>
                        <a:latin typeface="Calibri"/>
                        <a:ea typeface="Calibri"/>
                        <a:cs typeface="Times New Roman"/>
                      </a:endParaRPr>
                    </a:p>
                  </a:txBody>
                  <a:tcPr marL="44450" marR="44450" marT="0" marB="0"/>
                </a:tc>
              </a:tr>
              <a:tr h="300347">
                <a:tc>
                  <a:txBody>
                    <a:bodyPr/>
                    <a:lstStyle/>
                    <a:p>
                      <a:pPr algn="ctr">
                        <a:lnSpc>
                          <a:spcPct val="115000"/>
                        </a:lnSpc>
                        <a:spcAft>
                          <a:spcPts val="0"/>
                        </a:spcAft>
                      </a:pPr>
                      <a:r>
                        <a:rPr lang="tr-TR" sz="1800">
                          <a:effectLst/>
                        </a:rPr>
                        <a:t>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288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30,6</a:t>
                      </a:r>
                      <a:endParaRPr lang="tr-TR" sz="1600">
                        <a:effectLst/>
                        <a:latin typeface="Calibri"/>
                        <a:ea typeface="Calibri"/>
                        <a:cs typeface="Times New Roman"/>
                      </a:endParaRPr>
                    </a:p>
                  </a:txBody>
                  <a:tcPr marL="44450" marR="44450" marT="0" marB="0"/>
                </a:tc>
              </a:tr>
              <a:tr h="300347">
                <a:tc>
                  <a:txBody>
                    <a:bodyPr/>
                    <a:lstStyle/>
                    <a:p>
                      <a:pPr algn="ctr">
                        <a:lnSpc>
                          <a:spcPct val="115000"/>
                        </a:lnSpc>
                        <a:spcAft>
                          <a:spcPts val="0"/>
                        </a:spcAft>
                      </a:pPr>
                      <a:r>
                        <a:rPr lang="tr-TR" sz="1800">
                          <a:effectLst/>
                        </a:rPr>
                        <a:t>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1,9</a:t>
                      </a:r>
                      <a:endParaRPr lang="tr-TR" sz="1600">
                        <a:effectLst/>
                        <a:latin typeface="Calibri"/>
                        <a:ea typeface="Calibri"/>
                        <a:cs typeface="Times New Roman"/>
                      </a:endParaRPr>
                    </a:p>
                  </a:txBody>
                  <a:tcPr marL="44450" marR="44450" marT="0" marB="0"/>
                </a:tc>
              </a:tr>
              <a:tr h="300347">
                <a:tc>
                  <a:txBody>
                    <a:bodyPr/>
                    <a:lstStyle/>
                    <a:p>
                      <a:pPr algn="ctr">
                        <a:lnSpc>
                          <a:spcPct val="115000"/>
                        </a:lnSpc>
                        <a:spcAft>
                          <a:spcPts val="0"/>
                        </a:spcAft>
                      </a:pPr>
                      <a:r>
                        <a:rPr lang="tr-TR" sz="1800">
                          <a:effectLst/>
                        </a:rPr>
                        <a:t>Hiç 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a:t>
                      </a:r>
                      <a:endParaRPr lang="tr-TR" sz="1600">
                        <a:effectLst/>
                        <a:latin typeface="Calibri"/>
                        <a:ea typeface="Calibri"/>
                        <a:cs typeface="Times New Roman"/>
                      </a:endParaRPr>
                    </a:p>
                  </a:txBody>
                  <a:tcPr marL="44450" marR="44450" marT="0" marB="0"/>
                </a:tc>
              </a:tr>
              <a:tr h="300347">
                <a:tc>
                  <a:txBody>
                    <a:bodyPr/>
                    <a:lstStyle/>
                    <a:p>
                      <a:pPr algn="ctr">
                        <a:lnSpc>
                          <a:spcPct val="115000"/>
                        </a:lnSpc>
                        <a:spcAft>
                          <a:spcPts val="0"/>
                        </a:spcAft>
                      </a:pPr>
                      <a:r>
                        <a:rPr lang="tr-TR" sz="1800">
                          <a:effectLst/>
                        </a:rPr>
                        <a:t>Fikrim yok</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a:t>
                      </a:r>
                      <a:endParaRPr lang="tr-TR" sz="1600">
                        <a:effectLst/>
                        <a:latin typeface="Calibri"/>
                        <a:ea typeface="Calibri"/>
                        <a:cs typeface="Times New Roman"/>
                      </a:endParaRPr>
                    </a:p>
                  </a:txBody>
                  <a:tcPr marL="44450" marR="44450" marT="0" marB="0"/>
                </a:tc>
              </a:tr>
              <a:tr h="300347">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940</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323528" y="4498086"/>
            <a:ext cx="842493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Van'da bulundukları s</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i</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inde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ve hizmet aldıkları esnafın tavır ve davranışlarını nasıl bulduğuna ilişkin sorgulamada % 97,5 gibi y</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ksek bir oranda bir memnuniyetin olduğu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23528" y="1484784"/>
            <a:ext cx="8568952"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Alış-veriş yaptığınız esnafın tavır ve davranışlarını nasıl buluyorsunuz?</a:t>
            </a:r>
          </a:p>
        </p:txBody>
      </p:sp>
    </p:spTree>
    <p:extLst>
      <p:ext uri="{BB962C8B-B14F-4D97-AF65-F5344CB8AC3E}">
        <p14:creationId xmlns:p14="http://schemas.microsoft.com/office/powerpoint/2010/main" val="1754863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238807974"/>
              </p:ext>
            </p:extLst>
          </p:nvPr>
        </p:nvGraphicFramePr>
        <p:xfrm>
          <a:off x="1043608" y="1556792"/>
          <a:ext cx="7128792" cy="2247773"/>
        </p:xfrm>
        <a:graphic>
          <a:graphicData uri="http://schemas.openxmlformats.org/drawingml/2006/table">
            <a:tbl>
              <a:tblPr firstRow="1" firstCol="1" bandRow="1">
                <a:tableStyleId>{5C22544A-7EE6-4342-B048-85BDC9FD1C3A}</a:tableStyleId>
              </a:tblPr>
              <a:tblGrid>
                <a:gridCol w="3354557"/>
                <a:gridCol w="2031068"/>
                <a:gridCol w="1743167"/>
              </a:tblGrid>
              <a:tr h="354965">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800">
                          <a:effectLst/>
                        </a:rPr>
                        <a:t>Çok 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401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42,6</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444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47,2</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7,1</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Hiç 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Fikrim yok</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1,3</a:t>
                      </a:r>
                      <a:endParaRPr lang="tr-TR" sz="16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941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981512" y="3870920"/>
            <a:ext cx="733490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Van'daki konaklama ve otel hizmetlerini nasıl bulduklarına bakıldığında % 89,8 oranında bir memnuniyetin, % 8,9 oranında ise memnun olmama durumu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arpmaktadır. </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981512" y="1021378"/>
            <a:ext cx="6974864"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Van’daki konaklama ve otel hizmetlerini nasıl buluyorsunuz?</a:t>
            </a:r>
          </a:p>
        </p:txBody>
      </p:sp>
    </p:spTree>
    <p:extLst>
      <p:ext uri="{BB962C8B-B14F-4D97-AF65-F5344CB8AC3E}">
        <p14:creationId xmlns:p14="http://schemas.microsoft.com/office/powerpoint/2010/main" val="812727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8864" y="1196752"/>
            <a:ext cx="8229600" cy="4525963"/>
          </a:xfrm>
        </p:spPr>
        <p:txBody>
          <a:bodyPr/>
          <a:lstStyle/>
          <a:p>
            <a:pPr marL="0" lvl="1" indent="0" algn="ctr">
              <a:buNone/>
            </a:pPr>
            <a:r>
              <a:rPr lang="tr-TR" sz="4400" b="1" dirty="0" smtClean="0"/>
              <a:t>Van’a Gelen İranlı Turistlerin </a:t>
            </a:r>
          </a:p>
          <a:p>
            <a:pPr marL="0" lvl="1" indent="0" algn="ctr">
              <a:buNone/>
            </a:pPr>
            <a:r>
              <a:rPr lang="tr-TR" sz="4400" b="1" dirty="0" err="1" smtClean="0"/>
              <a:t>Sosyo</a:t>
            </a:r>
            <a:r>
              <a:rPr lang="tr-TR" sz="4400" b="1" dirty="0" smtClean="0"/>
              <a:t>-Demografik Profili</a:t>
            </a:r>
          </a:p>
          <a:p>
            <a:pPr marL="0" indent="0">
              <a:buNone/>
            </a:pPr>
            <a:endParaRPr lang="tr-TR" dirty="0"/>
          </a:p>
        </p:txBody>
      </p:sp>
      <p:pic>
        <p:nvPicPr>
          <p:cNvPr id="1026"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2552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566120825"/>
              </p:ext>
            </p:extLst>
          </p:nvPr>
        </p:nvGraphicFramePr>
        <p:xfrm>
          <a:off x="559034" y="1340768"/>
          <a:ext cx="7704855" cy="2247773"/>
        </p:xfrm>
        <a:graphic>
          <a:graphicData uri="http://schemas.openxmlformats.org/drawingml/2006/table">
            <a:tbl>
              <a:tblPr firstRow="1" firstCol="1" bandRow="1">
                <a:tableStyleId>{5C22544A-7EE6-4342-B048-85BDC9FD1C3A}</a:tableStyleId>
              </a:tblPr>
              <a:tblGrid>
                <a:gridCol w="3625632"/>
                <a:gridCol w="2195195"/>
                <a:gridCol w="1884028"/>
              </a:tblGrid>
              <a:tr h="354965">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800">
                          <a:effectLst/>
                        </a:rPr>
                        <a:t>Çok 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262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27,8</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517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54,8</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13,4</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Hiç 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3,4</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Fikrim yok</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a:t>
                      </a:r>
                      <a:endParaRPr lang="tr-TR" sz="16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943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504156" y="3768716"/>
            <a:ext cx="77402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Van'ın hijyen ve temizlik fotoğrafına bir turist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 bakıldığında, İranlı turistlerin % 82,6'sının bu durumu olumlu, % 16,4'</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ise olumsuz değerlendirdiği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504156" y="940078"/>
            <a:ext cx="7632848"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Kentin temizlik ve hijyen koşullarını nasıl buluyorsunuz?</a:t>
            </a:r>
          </a:p>
        </p:txBody>
      </p:sp>
    </p:spTree>
    <p:extLst>
      <p:ext uri="{BB962C8B-B14F-4D97-AF65-F5344CB8AC3E}">
        <p14:creationId xmlns:p14="http://schemas.microsoft.com/office/powerpoint/2010/main" val="3291184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131190540"/>
              </p:ext>
            </p:extLst>
          </p:nvPr>
        </p:nvGraphicFramePr>
        <p:xfrm>
          <a:off x="539552" y="1511427"/>
          <a:ext cx="8064896" cy="2247773"/>
        </p:xfrm>
        <a:graphic>
          <a:graphicData uri="http://schemas.openxmlformats.org/drawingml/2006/table">
            <a:tbl>
              <a:tblPr firstRow="1" firstCol="1" bandRow="1">
                <a:tableStyleId>{5C22544A-7EE6-4342-B048-85BDC9FD1C3A}</a:tableStyleId>
              </a:tblPr>
              <a:tblGrid>
                <a:gridCol w="3924819"/>
                <a:gridCol w="2295008"/>
                <a:gridCol w="1845069"/>
              </a:tblGrid>
              <a:tr h="354965">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800">
                          <a:effectLst/>
                        </a:rPr>
                        <a:t>Çok 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244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26,7</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554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60,6</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86</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9,4</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Hiç 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1,6</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Fikrim yok</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1,6</a:t>
                      </a:r>
                      <a:endParaRPr lang="tr-TR" sz="16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914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467544" y="3977769"/>
            <a:ext cx="813690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Turistlerin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 uğrak yerlerinden biri olan kent merkezi ve kent merkezinde hizmet y</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ten kafe ve kafeterya gibi sosyal mekanları nasıl değerlendiklerine bakıldığında % 87,3'</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memnun, % 11'inin ise memnun olmadığı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467544" y="1043444"/>
            <a:ext cx="7128792"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Çarşı ve kafe gibi sosyal ortamları nasıl buluyorsunuz?</a:t>
            </a:r>
          </a:p>
        </p:txBody>
      </p:sp>
    </p:spTree>
    <p:extLst>
      <p:ext uri="{BB962C8B-B14F-4D97-AF65-F5344CB8AC3E}">
        <p14:creationId xmlns:p14="http://schemas.microsoft.com/office/powerpoint/2010/main" val="834283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267098791"/>
              </p:ext>
            </p:extLst>
          </p:nvPr>
        </p:nvGraphicFramePr>
        <p:xfrm>
          <a:off x="683568" y="1268760"/>
          <a:ext cx="7848872" cy="2247773"/>
        </p:xfrm>
        <a:graphic>
          <a:graphicData uri="http://schemas.openxmlformats.org/drawingml/2006/table">
            <a:tbl>
              <a:tblPr firstRow="1" firstCol="1" bandRow="1">
                <a:tableStyleId>{5C22544A-7EE6-4342-B048-85BDC9FD1C3A}</a:tableStyleId>
              </a:tblPr>
              <a:tblGrid>
                <a:gridCol w="3819690"/>
                <a:gridCol w="2233535"/>
                <a:gridCol w="1795647"/>
              </a:tblGrid>
              <a:tr h="354965">
                <a:tc>
                  <a:txBody>
                    <a:bodyPr/>
                    <a:lstStyle/>
                    <a:p>
                      <a:pPr>
                        <a:lnSpc>
                          <a:spcPct val="115000"/>
                        </a:lnSpc>
                        <a:spcAft>
                          <a:spcPts val="0"/>
                        </a:spcAft>
                      </a:pPr>
                      <a:r>
                        <a:rPr lang="tr-TR" sz="1800">
                          <a:effectLst/>
                        </a:rPr>
                        <a:t> </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800">
                          <a:effectLst/>
                        </a:rPr>
                        <a:t>Çok 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482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52,4</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373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40,5</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5,2</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Hiç 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1,3</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Fikrim yok</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a:t>
                      </a:r>
                      <a:endParaRPr lang="tr-TR" sz="16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920</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660678" y="3669992"/>
            <a:ext cx="787176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kentin farklı noktalarında alış-veriş yapma, adres sorma, hizmet satın alma veya bakışlara maruz kalma anlamında irtibat kurduğu Van halkını nasıl değerlendirdiğine bakıldığında  % 92,9'unun kentte karşılaştığı insanların kendilerine y</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nelik tutum ve davranışlardan memnun olduğu ortaya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ıkmaktadır.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683568" y="620687"/>
            <a:ext cx="7776864" cy="646331"/>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Genel olarak Van halkının turistlere yönelik tavır ve davranışlarını nasıl buluyorsunuz?</a:t>
            </a:r>
          </a:p>
        </p:txBody>
      </p:sp>
    </p:spTree>
    <p:extLst>
      <p:ext uri="{BB962C8B-B14F-4D97-AF65-F5344CB8AC3E}">
        <p14:creationId xmlns:p14="http://schemas.microsoft.com/office/powerpoint/2010/main" val="3690149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177356923"/>
              </p:ext>
            </p:extLst>
          </p:nvPr>
        </p:nvGraphicFramePr>
        <p:xfrm>
          <a:off x="539552" y="1541267"/>
          <a:ext cx="7920880" cy="2247773"/>
        </p:xfrm>
        <a:graphic>
          <a:graphicData uri="http://schemas.openxmlformats.org/drawingml/2006/table">
            <a:tbl>
              <a:tblPr firstRow="1" firstCol="1" bandRow="1">
                <a:tableStyleId>{5C22544A-7EE6-4342-B048-85BDC9FD1C3A}</a:tableStyleId>
              </a:tblPr>
              <a:tblGrid>
                <a:gridCol w="3854733"/>
                <a:gridCol w="2254026"/>
                <a:gridCol w="1812121"/>
              </a:tblGrid>
              <a:tr h="354965">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800">
                          <a:effectLst/>
                        </a:rPr>
                        <a:t>Çok 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314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34,5</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Memnunum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338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37,2</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151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16,6</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Hiç memnun değilim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87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a:t>
                      </a:r>
                      <a:endParaRPr lang="tr-TR" sz="16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1800">
                          <a:effectLst/>
                        </a:rPr>
                        <a:t>Fikrim yok</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19</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2,1</a:t>
                      </a:r>
                      <a:endParaRPr lang="tr-TR" sz="16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909</a:t>
                      </a:r>
                      <a:endParaRPr lang="tr-TR" sz="16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467544" y="3925505"/>
            <a:ext cx="792088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sınır kapısından ge</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erken karşılaştıkları muameleye ilişkin değerlendirmede % 71,7 oranında bir memnuniyet % 26,2 oranında ise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 fazla bir memnuniyetsizlik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539552" y="838453"/>
            <a:ext cx="7920880" cy="646331"/>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Gümrük kapısındaki memurların turistlerle ilişkisini nasıl buluyorsunuz?</a:t>
            </a:r>
          </a:p>
        </p:txBody>
      </p:sp>
    </p:spTree>
    <p:extLst>
      <p:ext uri="{BB962C8B-B14F-4D97-AF65-F5344CB8AC3E}">
        <p14:creationId xmlns:p14="http://schemas.microsoft.com/office/powerpoint/2010/main" val="981293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19598247"/>
              </p:ext>
            </p:extLst>
          </p:nvPr>
        </p:nvGraphicFramePr>
        <p:xfrm>
          <a:off x="611560" y="1886447"/>
          <a:ext cx="7488832" cy="2458085"/>
        </p:xfrm>
        <a:graphic>
          <a:graphicData uri="http://schemas.openxmlformats.org/drawingml/2006/table">
            <a:tbl>
              <a:tblPr firstRow="1" firstCol="1" bandRow="1">
                <a:tableStyleId>{5C22544A-7EE6-4342-B048-85BDC9FD1C3A}</a:tableStyleId>
              </a:tblPr>
              <a:tblGrid>
                <a:gridCol w="3644475"/>
                <a:gridCol w="2131079"/>
                <a:gridCol w="1713278"/>
              </a:tblGrid>
              <a:tr h="354965">
                <a:tc>
                  <a:txBody>
                    <a:bodyPr/>
                    <a:lstStyle/>
                    <a:p>
                      <a:pPr>
                        <a:lnSpc>
                          <a:spcPct val="115000"/>
                        </a:lnSpc>
                        <a:spcAft>
                          <a:spcPts val="0"/>
                        </a:spcAft>
                      </a:pPr>
                      <a:r>
                        <a:rPr lang="tr-TR" sz="2000" dirty="0">
                          <a:effectLst/>
                        </a:rPr>
                        <a:t> </a:t>
                      </a:r>
                      <a:endParaRPr lang="tr-TR" sz="18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2000">
                          <a:effectLst/>
                        </a:rPr>
                        <a:t>Çok memnunum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260</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35,4</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Memnunum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349</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47,5</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Memnun değilim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41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5,6</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Hiç memnun değilim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12</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1,6</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Fikrim yok</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72</a:t>
                      </a:r>
                      <a:endParaRPr lang="tr-TR" sz="18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9,8</a:t>
                      </a:r>
                      <a:endParaRPr lang="tr-TR" sz="18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734</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539552" y="4409817"/>
            <a:ext cx="756084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İran'dan gelen turistlere y</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nelik olarak y</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rl</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ğe konulan </a:t>
            </a:r>
            <a:r>
              <a:rPr kumimoji="0" lang="tr-TR" alt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shopping</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tr-TR" alt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fest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uygulamasından memnun olan turistlerin oranı % 82,9, memnun olmayanların oranı % 7,2. Shopping </a:t>
            </a:r>
            <a:r>
              <a:rPr kumimoji="0" lang="tr-TR" alt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fest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uygulamasından haberdar olmayanlar ise % 11,4'l</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bir oran oluşturmaktadır.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611560" y="1403484"/>
            <a:ext cx="7776864"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Van’daki </a:t>
            </a:r>
            <a:r>
              <a:rPr lang="tr-TR" altLang="tr-TR" b="1" dirty="0" smtClean="0">
                <a:latin typeface="Arial" pitchFamily="34" charset="0"/>
                <a:cs typeface="Arial" pitchFamily="34" charset="0"/>
              </a:rPr>
              <a:t>Shopping Fest </a:t>
            </a:r>
            <a:r>
              <a:rPr lang="tr-TR" altLang="tr-TR" b="1" dirty="0">
                <a:latin typeface="Arial" pitchFamily="34" charset="0"/>
                <a:cs typeface="Arial" pitchFamily="34" charset="0"/>
              </a:rPr>
              <a:t>uygulamasını nasıl buluyorsunuz?</a:t>
            </a:r>
          </a:p>
        </p:txBody>
      </p:sp>
    </p:spTree>
    <p:extLst>
      <p:ext uri="{BB962C8B-B14F-4D97-AF65-F5344CB8AC3E}">
        <p14:creationId xmlns:p14="http://schemas.microsoft.com/office/powerpoint/2010/main" val="3469348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74061736"/>
              </p:ext>
            </p:extLst>
          </p:nvPr>
        </p:nvGraphicFramePr>
        <p:xfrm>
          <a:off x="467544" y="1166749"/>
          <a:ext cx="8136903" cy="2804160"/>
        </p:xfrm>
        <a:graphic>
          <a:graphicData uri="http://schemas.openxmlformats.org/drawingml/2006/table">
            <a:tbl>
              <a:tblPr firstRow="1" firstCol="1" bandRow="1">
                <a:tableStyleId>{5C22544A-7EE6-4342-B048-85BDC9FD1C3A}</a:tableStyleId>
              </a:tblPr>
              <a:tblGrid>
                <a:gridCol w="3491081"/>
                <a:gridCol w="1503850"/>
                <a:gridCol w="1342723"/>
                <a:gridCol w="1799249"/>
              </a:tblGrid>
              <a:tr h="354965">
                <a:tc>
                  <a:txBody>
                    <a:bodyPr/>
                    <a:lstStyle/>
                    <a:p>
                      <a:pPr>
                        <a:lnSpc>
                          <a:spcPct val="115000"/>
                        </a:lnSpc>
                        <a:spcAft>
                          <a:spcPts val="0"/>
                        </a:spcAft>
                      </a:pPr>
                      <a:r>
                        <a:rPr lang="tr-TR" sz="2000" dirty="0">
                          <a:effectLst/>
                        </a:rPr>
                        <a:t> </a:t>
                      </a:r>
                      <a:endParaRPr lang="tr-TR" sz="18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Geçerli </a:t>
                      </a:r>
                      <a:endParaRPr lang="tr-TR" sz="1800">
                        <a:effectLst/>
                      </a:endParaRPr>
                    </a:p>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2000">
                          <a:effectLst/>
                        </a:rPr>
                        <a:t>Çok memnunum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360</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37,5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38,0</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Memnunum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558</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58,1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58,9</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Memnun değilim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19</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2,0</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2,0</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Hiç memnun değilim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Fikrim yok</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,6</a:t>
                      </a:r>
                      <a:endParaRPr lang="tr-TR" sz="18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948</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98,6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467544" y="4210637"/>
            <a:ext cx="813690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Van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 bulunmaktan memnun olup olmadıkları sorgulandığında % 96,9</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unun memnun olduğu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23528" y="755412"/>
            <a:ext cx="8424936"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 </a:t>
            </a:r>
            <a:r>
              <a:rPr lang="tr-TR" altLang="tr-TR" b="1" dirty="0" smtClean="0">
                <a:latin typeface="Arial" pitchFamily="34" charset="0"/>
                <a:cs typeface="Arial" pitchFamily="34" charset="0"/>
              </a:rPr>
              <a:t>İranlı </a:t>
            </a:r>
            <a:r>
              <a:rPr lang="tr-TR" altLang="tr-TR" b="1" dirty="0">
                <a:latin typeface="Arial" pitchFamily="34" charset="0"/>
                <a:cs typeface="Arial" pitchFamily="34" charset="0"/>
              </a:rPr>
              <a:t>turistlerin Van’da bulunmaktan memnuniyet düzeyleri</a:t>
            </a:r>
          </a:p>
        </p:txBody>
      </p:sp>
    </p:spTree>
    <p:extLst>
      <p:ext uri="{BB962C8B-B14F-4D97-AF65-F5344CB8AC3E}">
        <p14:creationId xmlns:p14="http://schemas.microsoft.com/office/powerpoint/2010/main" val="1519613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3081154"/>
            <a:ext cx="7747377" cy="707886"/>
          </a:xfrm>
          <a:prstGeom prst="rect">
            <a:avLst/>
          </a:prstGeom>
        </p:spPr>
        <p:txBody>
          <a:bodyPr wrap="none">
            <a:spAutoFit/>
          </a:bodyPr>
          <a:lstStyle/>
          <a:p>
            <a:pPr lvl="1"/>
            <a:r>
              <a:rPr lang="tr-TR" sz="4000" b="1" dirty="0"/>
              <a:t>İranlı Turistlerin Ekonomik Katkısı</a:t>
            </a:r>
          </a:p>
        </p:txBody>
      </p:sp>
    </p:spTree>
    <p:extLst>
      <p:ext uri="{BB962C8B-B14F-4D97-AF65-F5344CB8AC3E}">
        <p14:creationId xmlns:p14="http://schemas.microsoft.com/office/powerpoint/2010/main" val="1496121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860967346"/>
              </p:ext>
            </p:extLst>
          </p:nvPr>
        </p:nvGraphicFramePr>
        <p:xfrm>
          <a:off x="683568" y="1484784"/>
          <a:ext cx="7704855" cy="2107565"/>
        </p:xfrm>
        <a:graphic>
          <a:graphicData uri="http://schemas.openxmlformats.org/drawingml/2006/table">
            <a:tbl>
              <a:tblPr firstRow="1" firstCol="1" bandRow="1">
                <a:tableStyleId>{5C22544A-7EE6-4342-B048-85BDC9FD1C3A}</a:tableStyleId>
              </a:tblPr>
              <a:tblGrid>
                <a:gridCol w="3625632"/>
                <a:gridCol w="2195195"/>
                <a:gridCol w="1884028"/>
              </a:tblGrid>
              <a:tr h="354965">
                <a:tc>
                  <a:txBody>
                    <a:bodyPr/>
                    <a:lstStyle/>
                    <a:p>
                      <a:pPr>
                        <a:lnSpc>
                          <a:spcPct val="115000"/>
                        </a:lnSpc>
                        <a:spcAft>
                          <a:spcPts val="0"/>
                        </a:spcAft>
                      </a:pPr>
                      <a:r>
                        <a:rPr lang="tr-TR" sz="2000" dirty="0">
                          <a:effectLst/>
                        </a:rPr>
                        <a:t> </a:t>
                      </a:r>
                      <a:endParaRPr lang="tr-TR" sz="18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2000">
                          <a:effectLst/>
                        </a:rPr>
                        <a:t>Otel</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836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88,3</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Pansiyon</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2,2</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Ev</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5,9</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Diğer</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34</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3,6</a:t>
                      </a:r>
                      <a:endParaRPr lang="tr-TR" sz="18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947</a:t>
                      </a:r>
                      <a:endParaRPr lang="tr-TR" sz="18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683568" y="3789040"/>
            <a:ext cx="770485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 88,3'</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konaklama i</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otelleri, % 2,2'si pansiyonları, % 5,9'u ise 1+1 tipi st</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dyo evleri tercih ettikleri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611560" y="1052736"/>
            <a:ext cx="7632848"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Van’da bulunduğunuz süre içinde konaklamanızı nerede yaptınız?</a:t>
            </a:r>
          </a:p>
        </p:txBody>
      </p:sp>
    </p:spTree>
    <p:extLst>
      <p:ext uri="{BB962C8B-B14F-4D97-AF65-F5344CB8AC3E}">
        <p14:creationId xmlns:p14="http://schemas.microsoft.com/office/powerpoint/2010/main" val="756564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85430424"/>
              </p:ext>
            </p:extLst>
          </p:nvPr>
        </p:nvGraphicFramePr>
        <p:xfrm>
          <a:off x="539552" y="1196752"/>
          <a:ext cx="7848873" cy="1757045"/>
        </p:xfrm>
        <a:graphic>
          <a:graphicData uri="http://schemas.openxmlformats.org/drawingml/2006/table">
            <a:tbl>
              <a:tblPr firstRow="1" firstCol="1" bandRow="1">
                <a:tableStyleId>{5C22544A-7EE6-4342-B048-85BDC9FD1C3A}</a:tableStyleId>
              </a:tblPr>
              <a:tblGrid>
                <a:gridCol w="3596022"/>
                <a:gridCol w="1795648"/>
                <a:gridCol w="2457203"/>
              </a:tblGrid>
              <a:tr h="354965">
                <a:tc>
                  <a:txBody>
                    <a:bodyPr/>
                    <a:lstStyle/>
                    <a:p>
                      <a:pPr>
                        <a:lnSpc>
                          <a:spcPct val="115000"/>
                        </a:lnSpc>
                        <a:spcAft>
                          <a:spcPts val="0"/>
                        </a:spcAft>
                      </a:pPr>
                      <a:r>
                        <a:rPr lang="tr-TR" sz="2000">
                          <a:effectLst/>
                        </a:rPr>
                        <a:t> </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2000">
                          <a:effectLst/>
                        </a:rPr>
                        <a:t>Nakit</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889</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97,1</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Kredi kartı</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1,7</a:t>
                      </a:r>
                      <a:endParaRPr lang="tr-TR" sz="1800">
                        <a:effectLst/>
                        <a:latin typeface="Calibri"/>
                        <a:ea typeface="Calibri"/>
                        <a:cs typeface="Times New Roman"/>
                      </a:endParaRPr>
                    </a:p>
                  </a:txBody>
                  <a:tcPr marL="44450" marR="44450" marT="0" marB="0"/>
                </a:tc>
              </a:tr>
              <a:tr h="190500">
                <a:tc>
                  <a:txBody>
                    <a:bodyPr/>
                    <a:lstStyle/>
                    <a:p>
                      <a:pPr algn="ctr">
                        <a:lnSpc>
                          <a:spcPct val="115000"/>
                        </a:lnSpc>
                        <a:spcAft>
                          <a:spcPts val="0"/>
                        </a:spcAft>
                      </a:pPr>
                      <a:r>
                        <a:rPr lang="tr-TR" sz="2000">
                          <a:effectLst/>
                        </a:rPr>
                        <a:t>Diğer</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1,2</a:t>
                      </a:r>
                      <a:endParaRPr lang="tr-TR" sz="1800">
                        <a:effectLst/>
                        <a:latin typeface="Calibri"/>
                        <a:ea typeface="Calibri"/>
                        <a:cs typeface="Times New Roman"/>
                      </a:endParaRPr>
                    </a:p>
                  </a:txBody>
                  <a:tcPr marL="44450" marR="44450" marT="0" marB="0"/>
                </a:tc>
              </a:tr>
              <a:tr h="190500">
                <a:tc>
                  <a:txBody>
                    <a:bodyPr/>
                    <a:lstStyle/>
                    <a:p>
                      <a:pPr algn="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916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539552" y="3356992"/>
            <a:ext cx="784887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harcamalarını ne şekilde yaptıklarına bakıldığında % 97,1'inin  alış-verişlerinde nakit kullandıkları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a:t>
            </a:r>
            <a:endParaRPr lang="tr-TR" altLang="tr-TR" sz="20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Van'da kaldığınız s</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i</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inde ne kadar harcama yaptınız? sorusuna verilen yanıtlar baz alındığında ortalama her turistin yaklaşık 1500-2000 $ harcama yaptığı tahmin edilmektedir.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467544" y="764704"/>
            <a:ext cx="6624736"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Van’daki harcamalarınızı ne şekilde yaptınız?</a:t>
            </a:r>
          </a:p>
        </p:txBody>
      </p:sp>
    </p:spTree>
    <p:extLst>
      <p:ext uri="{BB962C8B-B14F-4D97-AF65-F5344CB8AC3E}">
        <p14:creationId xmlns:p14="http://schemas.microsoft.com/office/powerpoint/2010/main" val="1638202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1560" y="2875583"/>
            <a:ext cx="7033144" cy="769441"/>
          </a:xfrm>
          <a:prstGeom prst="rect">
            <a:avLst/>
          </a:prstGeom>
        </p:spPr>
        <p:txBody>
          <a:bodyPr wrap="none">
            <a:spAutoFit/>
          </a:bodyPr>
          <a:lstStyle/>
          <a:p>
            <a:pPr lvl="1"/>
            <a:r>
              <a:rPr lang="tr-TR" sz="4400" b="1" dirty="0"/>
              <a:t>İranlı Turistlerin Şehir Algısı</a:t>
            </a:r>
          </a:p>
        </p:txBody>
      </p:sp>
    </p:spTree>
    <p:extLst>
      <p:ext uri="{BB962C8B-B14F-4D97-AF65-F5344CB8AC3E}">
        <p14:creationId xmlns:p14="http://schemas.microsoft.com/office/powerpoint/2010/main" val="949114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o 7"/>
          <p:cNvGraphicFramePr>
            <a:graphicFrameLocks noGrp="1"/>
          </p:cNvGraphicFramePr>
          <p:nvPr>
            <p:extLst>
              <p:ext uri="{D42A27DB-BD31-4B8C-83A1-F6EECF244321}">
                <p14:modId xmlns:p14="http://schemas.microsoft.com/office/powerpoint/2010/main" val="3927537135"/>
              </p:ext>
            </p:extLst>
          </p:nvPr>
        </p:nvGraphicFramePr>
        <p:xfrm>
          <a:off x="1018238" y="1916832"/>
          <a:ext cx="7298178" cy="1711793"/>
        </p:xfrm>
        <a:graphic>
          <a:graphicData uri="http://schemas.openxmlformats.org/drawingml/2006/table">
            <a:tbl>
              <a:tblPr firstRow="1" firstCol="1" bandRow="1">
                <a:tableStyleId>{5C22544A-7EE6-4342-B048-85BDC9FD1C3A}</a:tableStyleId>
              </a:tblPr>
              <a:tblGrid>
                <a:gridCol w="3635447"/>
                <a:gridCol w="2040914"/>
                <a:gridCol w="1621817"/>
              </a:tblGrid>
              <a:tr h="449921">
                <a:tc>
                  <a:txBody>
                    <a:bodyPr/>
                    <a:lstStyle/>
                    <a:p>
                      <a:pPr>
                        <a:lnSpc>
                          <a:spcPct val="115000"/>
                        </a:lnSpc>
                        <a:spcAft>
                          <a:spcPts val="0"/>
                        </a:spcAft>
                      </a:pPr>
                      <a:r>
                        <a:rPr lang="tr-TR" sz="2400">
                          <a:effectLst/>
                        </a:rPr>
                        <a:t> </a:t>
                      </a:r>
                      <a:endParaRPr lang="tr-TR" sz="20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400">
                          <a:effectLst/>
                        </a:rPr>
                        <a:t>Sayı</a:t>
                      </a:r>
                      <a:endParaRPr lang="tr-TR" sz="20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400">
                          <a:effectLst/>
                        </a:rPr>
                        <a:t>%</a:t>
                      </a:r>
                      <a:endParaRPr lang="tr-TR" sz="2000">
                        <a:effectLst/>
                        <a:latin typeface="Calibri"/>
                        <a:ea typeface="Calibri"/>
                        <a:cs typeface="Times New Roman"/>
                      </a:endParaRPr>
                    </a:p>
                  </a:txBody>
                  <a:tcPr marL="44450" marR="44450" marT="0" marB="0" anchor="b"/>
                </a:tc>
              </a:tr>
              <a:tr h="334503">
                <a:tc>
                  <a:txBody>
                    <a:bodyPr/>
                    <a:lstStyle/>
                    <a:p>
                      <a:pPr algn="ctr">
                        <a:lnSpc>
                          <a:spcPct val="115000"/>
                        </a:lnSpc>
                        <a:spcAft>
                          <a:spcPts val="0"/>
                        </a:spcAft>
                      </a:pPr>
                      <a:r>
                        <a:rPr lang="tr-TR" sz="2400">
                          <a:effectLst/>
                        </a:rPr>
                        <a:t>Erkek</a:t>
                      </a:r>
                      <a:endParaRPr lang="tr-TR" sz="20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400">
                          <a:effectLst/>
                        </a:rPr>
                        <a:t>617</a:t>
                      </a:r>
                      <a:endParaRPr lang="tr-TR" sz="20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400">
                          <a:effectLst/>
                        </a:rPr>
                        <a:t>64,2</a:t>
                      </a:r>
                      <a:endParaRPr lang="tr-TR" sz="2000">
                        <a:effectLst/>
                        <a:latin typeface="Calibri"/>
                        <a:ea typeface="Calibri"/>
                        <a:cs typeface="Times New Roman"/>
                      </a:endParaRPr>
                    </a:p>
                  </a:txBody>
                  <a:tcPr marL="44450" marR="44450" marT="0" marB="0"/>
                </a:tc>
              </a:tr>
              <a:tr h="334503">
                <a:tc>
                  <a:txBody>
                    <a:bodyPr/>
                    <a:lstStyle/>
                    <a:p>
                      <a:pPr algn="ctr">
                        <a:lnSpc>
                          <a:spcPct val="115000"/>
                        </a:lnSpc>
                        <a:spcAft>
                          <a:spcPts val="0"/>
                        </a:spcAft>
                      </a:pPr>
                      <a:r>
                        <a:rPr lang="tr-TR" sz="2400">
                          <a:effectLst/>
                        </a:rPr>
                        <a:t>Kadın</a:t>
                      </a:r>
                      <a:endParaRPr lang="tr-TR" sz="20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400">
                          <a:effectLst/>
                        </a:rPr>
                        <a:t>344</a:t>
                      </a:r>
                      <a:endParaRPr lang="tr-TR" sz="20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400">
                          <a:effectLst/>
                        </a:rPr>
                        <a:t>35,8</a:t>
                      </a:r>
                      <a:endParaRPr lang="tr-TR" sz="2000">
                        <a:effectLst/>
                        <a:latin typeface="Calibri"/>
                        <a:ea typeface="Calibri"/>
                        <a:cs typeface="Times New Roman"/>
                      </a:endParaRPr>
                    </a:p>
                  </a:txBody>
                  <a:tcPr marL="44450" marR="44450" marT="0" marB="0"/>
                </a:tc>
              </a:tr>
              <a:tr h="334503">
                <a:tc>
                  <a:txBody>
                    <a:bodyPr/>
                    <a:lstStyle/>
                    <a:p>
                      <a:pPr algn="r">
                        <a:lnSpc>
                          <a:spcPct val="115000"/>
                        </a:lnSpc>
                        <a:spcAft>
                          <a:spcPts val="0"/>
                        </a:spcAft>
                      </a:pPr>
                      <a:r>
                        <a:rPr lang="tr-TR" sz="2400">
                          <a:effectLst/>
                        </a:rPr>
                        <a:t>Toplam</a:t>
                      </a:r>
                      <a:endParaRPr lang="tr-TR" sz="20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400">
                          <a:effectLst/>
                        </a:rPr>
                        <a:t>961</a:t>
                      </a:r>
                      <a:endParaRPr lang="tr-TR" sz="20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400" dirty="0">
                          <a:effectLst/>
                        </a:rPr>
                        <a:t>100,0</a:t>
                      </a:r>
                      <a:endParaRPr lang="tr-TR" sz="2000" dirty="0">
                        <a:effectLst/>
                        <a:latin typeface="Calibri"/>
                        <a:ea typeface="Calibri"/>
                        <a:cs typeface="Times New Roman"/>
                      </a:endParaRPr>
                    </a:p>
                  </a:txBody>
                  <a:tcPr marL="44450" marR="44450" marT="0" marB="0"/>
                </a:tc>
              </a:tr>
            </a:tbl>
          </a:graphicData>
        </a:graphic>
      </p:graphicFrame>
      <p:sp>
        <p:nvSpPr>
          <p:cNvPr id="9" name="Rectangle 3"/>
          <p:cNvSpPr>
            <a:spLocks noChangeArrowheads="1"/>
          </p:cNvSpPr>
          <p:nvPr/>
        </p:nvSpPr>
        <p:spPr bwMode="auto">
          <a:xfrm>
            <a:off x="945764" y="1500173"/>
            <a:ext cx="44903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1" u="none" strike="noStrike" cap="none" normalizeH="0" baseline="0" dirty="0" smtClean="0" bmk="_Toc476751954">
                <a:ln>
                  <a:noFill/>
                </a:ln>
                <a:solidFill>
                  <a:schemeClr val="tx1"/>
                </a:solidFill>
                <a:effectLst/>
                <a:latin typeface="Arial" pitchFamily="34" charset="0"/>
                <a:cs typeface="Arial" pitchFamily="34" charset="0"/>
              </a:rPr>
              <a:t>Görüşülen turistlerin cinsiyete göre dağılımı</a:t>
            </a:r>
            <a:endParaRPr kumimoji="0" lang="tr-TR" altLang="tr-TR" sz="1600" b="1" u="none" strike="noStrike" cap="none" normalizeH="0" baseline="0" dirty="0" smtClean="0">
              <a:ln>
                <a:noFill/>
              </a:ln>
              <a:solidFill>
                <a:schemeClr val="tx1"/>
              </a:solidFill>
              <a:effectLst/>
              <a:latin typeface="Arial" pitchFamily="34" charset="0"/>
              <a:cs typeface="Arial" pitchFamily="34" charset="0"/>
            </a:endParaRPr>
          </a:p>
        </p:txBody>
      </p:sp>
      <p:sp>
        <p:nvSpPr>
          <p:cNvPr id="10" name="Dikdörtgen 9"/>
          <p:cNvSpPr/>
          <p:nvPr/>
        </p:nvSpPr>
        <p:spPr>
          <a:xfrm>
            <a:off x="971600" y="3645024"/>
            <a:ext cx="7416824" cy="923330"/>
          </a:xfrm>
          <a:prstGeom prst="rect">
            <a:avLst/>
          </a:prstGeom>
        </p:spPr>
        <p:txBody>
          <a:bodyPr wrap="square">
            <a:spAutoFit/>
          </a:bodyPr>
          <a:lstStyle/>
          <a:p>
            <a:pPr lvl="0" algn="just" eaLnBrk="0" fontAlgn="base" hangingPunct="0">
              <a:spcBef>
                <a:spcPct val="0"/>
              </a:spcBef>
              <a:spcAft>
                <a:spcPct val="0"/>
              </a:spcAf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a:t>
            </a:r>
            <a:r>
              <a:rPr lang="tr-TR" altLang="tr-TR" dirty="0" smtClean="0">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gezmek, dinlenmek ya da alış-veriş yapmak gibi farklı ama</a:t>
            </a:r>
            <a:r>
              <a:rPr lang="tr-TR" altLang="tr-TR" dirty="0">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larla gelen turistlerden anketimize cevap verenlerin cinsiyete g</a:t>
            </a:r>
            <a:r>
              <a:rPr lang="tr-TR" altLang="tr-TR" dirty="0">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dağılımlarına bakıldığında % 64,2</a:t>
            </a:r>
            <a:r>
              <a:rPr lang="tr-TR" altLang="tr-TR" dirty="0">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sinin erkek, % 35,8</a:t>
            </a:r>
            <a:r>
              <a:rPr lang="tr-TR" altLang="tr-TR" dirty="0">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inin ise kadın olduğu g</a:t>
            </a:r>
            <a:r>
              <a:rPr lang="tr-TR" altLang="tr-TR" dirty="0">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lang="tr-TR" altLang="tr-TR" dirty="0">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7678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686225781"/>
              </p:ext>
            </p:extLst>
          </p:nvPr>
        </p:nvGraphicFramePr>
        <p:xfrm>
          <a:off x="539552" y="764704"/>
          <a:ext cx="8208911" cy="3372608"/>
        </p:xfrm>
        <a:graphic>
          <a:graphicData uri="http://schemas.openxmlformats.org/drawingml/2006/table">
            <a:tbl>
              <a:tblPr firstRow="1" firstCol="1" bandRow="1">
                <a:tableStyleId>{5C22544A-7EE6-4342-B048-85BDC9FD1C3A}</a:tableStyleId>
              </a:tblPr>
              <a:tblGrid>
                <a:gridCol w="4112648"/>
                <a:gridCol w="819060"/>
                <a:gridCol w="926020"/>
                <a:gridCol w="713064"/>
                <a:gridCol w="686083"/>
                <a:gridCol w="480270"/>
                <a:gridCol w="365770"/>
                <a:gridCol w="105996"/>
              </a:tblGrid>
              <a:tr h="271475">
                <a:tc>
                  <a:txBody>
                    <a:bodyPr/>
                    <a:lstStyle/>
                    <a:p>
                      <a:pPr>
                        <a:lnSpc>
                          <a:spcPct val="115000"/>
                        </a:lnSpc>
                        <a:spcAft>
                          <a:spcPts val="0"/>
                        </a:spcAft>
                      </a:pPr>
                      <a:r>
                        <a:rPr lang="tr-TR" sz="1600">
                          <a:effectLst/>
                        </a:rPr>
                        <a:t> </a:t>
                      </a:r>
                      <a:endParaRPr lang="tr-TR" sz="140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tr-TR" sz="1600">
                          <a:effectLst/>
                        </a:rPr>
                        <a:t>Evet</a:t>
                      </a:r>
                      <a:endParaRPr lang="tr-TR" sz="1400">
                        <a:effectLst/>
                        <a:latin typeface="Calibri"/>
                        <a:ea typeface="Calibri"/>
                        <a:cs typeface="Times New Roman"/>
                      </a:endParaRPr>
                    </a:p>
                  </a:txBody>
                  <a:tcPr marL="44450" marR="44450" marT="0" marB="0" anchor="b"/>
                </a:tc>
                <a:tc hMerge="1">
                  <a:txBody>
                    <a:bodyPr/>
                    <a:lstStyle/>
                    <a:p>
                      <a:endParaRPr lang="tr-TR"/>
                    </a:p>
                  </a:txBody>
                  <a:tcPr/>
                </a:tc>
                <a:tc gridSpan="2">
                  <a:txBody>
                    <a:bodyPr/>
                    <a:lstStyle/>
                    <a:p>
                      <a:pPr algn="ctr">
                        <a:lnSpc>
                          <a:spcPct val="115000"/>
                        </a:lnSpc>
                        <a:spcAft>
                          <a:spcPts val="0"/>
                        </a:spcAft>
                      </a:pPr>
                      <a:r>
                        <a:rPr lang="tr-TR" sz="1600">
                          <a:effectLst/>
                        </a:rPr>
                        <a:t>Hayır</a:t>
                      </a:r>
                      <a:endParaRPr lang="tr-TR" sz="1400">
                        <a:effectLst/>
                        <a:latin typeface="Calibri"/>
                        <a:ea typeface="Calibri"/>
                        <a:cs typeface="Times New Roman"/>
                      </a:endParaRPr>
                    </a:p>
                  </a:txBody>
                  <a:tcPr marL="44450" marR="44450" marT="0" marB="0" anchor="b"/>
                </a:tc>
                <a:tc hMerge="1">
                  <a:txBody>
                    <a:bodyPr/>
                    <a:lstStyle/>
                    <a:p>
                      <a:endParaRPr lang="tr-TR"/>
                    </a:p>
                  </a:txBody>
                  <a:tcPr/>
                </a:tc>
                <a:tc gridSpan="2">
                  <a:txBody>
                    <a:bodyPr/>
                    <a:lstStyle/>
                    <a:p>
                      <a:pPr algn="ctr">
                        <a:lnSpc>
                          <a:spcPct val="115000"/>
                        </a:lnSpc>
                        <a:spcAft>
                          <a:spcPts val="0"/>
                        </a:spcAft>
                      </a:pPr>
                      <a:r>
                        <a:rPr lang="tr-TR" sz="1600">
                          <a:effectLst/>
                        </a:rPr>
                        <a:t>Bilmem</a:t>
                      </a:r>
                      <a:endParaRPr lang="tr-TR" sz="1400">
                        <a:effectLst/>
                        <a:latin typeface="Calibri"/>
                        <a:ea typeface="Calibri"/>
                        <a:cs typeface="Times New Roman"/>
                      </a:endParaRPr>
                    </a:p>
                  </a:txBody>
                  <a:tcPr marL="44450" marR="44450" marT="0" marB="0" anchor="b"/>
                </a:tc>
                <a:tc hMerge="1">
                  <a:txBody>
                    <a:bodyPr/>
                    <a:lstStyle/>
                    <a:p>
                      <a:endParaRPr lang="tr-TR"/>
                    </a:p>
                  </a:txBody>
                  <a:tcPr/>
                </a:tc>
                <a:tc>
                  <a:txBody>
                    <a:bodyPr/>
                    <a:lstStyle/>
                    <a:p>
                      <a:pPr>
                        <a:lnSpc>
                          <a:spcPct val="115000"/>
                        </a:lnSpc>
                        <a:spcAft>
                          <a:spcPts val="1000"/>
                        </a:spcAft>
                      </a:pPr>
                      <a:r>
                        <a:rPr lang="tr-TR" sz="1400">
                          <a:effectLst/>
                        </a:rPr>
                        <a:t> </a:t>
                      </a:r>
                      <a:endParaRPr lang="tr-TR" sz="1400">
                        <a:effectLst/>
                        <a:latin typeface="Calibri"/>
                        <a:ea typeface="Calibri"/>
                        <a:cs typeface="Times New Roman"/>
                      </a:endParaRPr>
                    </a:p>
                  </a:txBody>
                  <a:tcPr marL="0" marR="0" marT="0" marB="0" anchor="ctr"/>
                </a:tc>
              </a:tr>
              <a:tr h="271475">
                <a:tc>
                  <a:txBody>
                    <a:bodyPr/>
                    <a:lstStyle/>
                    <a:p>
                      <a:pPr>
                        <a:lnSpc>
                          <a:spcPct val="115000"/>
                        </a:lnSpc>
                      </a:pPr>
                      <a:endParaRPr lang="tr-TR" sz="1400">
                        <a:effectLst/>
                        <a:latin typeface="Calibri"/>
                        <a:cs typeface="Times New Roman"/>
                      </a:endParaRPr>
                    </a:p>
                  </a:txBody>
                  <a:tcPr marL="44450" marR="44450" marT="0" marB="0" anchor="b"/>
                </a:tc>
                <a:tc>
                  <a:txBody>
                    <a:bodyPr/>
                    <a:lstStyle/>
                    <a:p>
                      <a:pPr algn="ctr">
                        <a:lnSpc>
                          <a:spcPct val="115000"/>
                        </a:lnSpc>
                        <a:spcAft>
                          <a:spcPts val="0"/>
                        </a:spcAft>
                      </a:pPr>
                      <a:r>
                        <a:rPr lang="tr-TR" sz="1600">
                          <a:effectLst/>
                        </a:rPr>
                        <a:t>Sayı</a:t>
                      </a:r>
                      <a:endParaRPr lang="tr-TR" sz="14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600">
                          <a:effectLst/>
                        </a:rPr>
                        <a:t>Sayı</a:t>
                      </a:r>
                      <a:endParaRPr lang="tr-TR" sz="14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600">
                          <a:effectLst/>
                        </a:rPr>
                        <a:t>Sayı</a:t>
                      </a:r>
                      <a:endParaRPr lang="tr-TR" sz="1400">
                        <a:effectLst/>
                        <a:latin typeface="Calibri"/>
                        <a:ea typeface="Calibri"/>
                        <a:cs typeface="Times New Roman"/>
                      </a:endParaRPr>
                    </a:p>
                  </a:txBody>
                  <a:tcPr marL="44450" marR="44450" marT="0" marB="0" anchor="b"/>
                </a:tc>
                <a:tc gridSpan="2">
                  <a:txBody>
                    <a:bodyPr/>
                    <a:lstStyle/>
                    <a:p>
                      <a:pPr algn="ct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nchor="b"/>
                </a:tc>
                <a:tc hMerge="1">
                  <a:txBody>
                    <a:bodyPr/>
                    <a:lstStyle/>
                    <a:p>
                      <a:endParaRPr lang="tr-TR"/>
                    </a:p>
                  </a:txBody>
                  <a:tcPr/>
                </a:tc>
              </a:tr>
              <a:tr h="312270">
                <a:tc>
                  <a:txBody>
                    <a:bodyPr/>
                    <a:lstStyle/>
                    <a:p>
                      <a:pPr algn="just">
                        <a:lnSpc>
                          <a:spcPct val="115000"/>
                        </a:lnSpc>
                        <a:spcAft>
                          <a:spcPts val="0"/>
                        </a:spcAft>
                      </a:pPr>
                      <a:r>
                        <a:rPr lang="tr-TR" sz="1600">
                          <a:effectLst/>
                        </a:rPr>
                        <a:t>Van dinlenme ve vakit geçirmek için tercih edilebilir bir kent midir?</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780</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82,5</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166</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17,5</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tc>
                <a:tc gridSpan="2">
                  <a:txBody>
                    <a:bodyPr/>
                    <a:lstStyle/>
                    <a:p>
                      <a:pPr algn="r">
                        <a:lnSpc>
                          <a:spcPct val="115000"/>
                        </a:lnSpc>
                        <a:spcAft>
                          <a:spcPts val="0"/>
                        </a:spcAft>
                      </a:pPr>
                      <a:r>
                        <a:rPr lang="tr-TR" sz="1600">
                          <a:effectLst/>
                        </a:rPr>
                        <a:t> </a:t>
                      </a:r>
                      <a:endParaRPr lang="tr-TR" sz="1400">
                        <a:effectLst/>
                        <a:latin typeface="Calibri"/>
                        <a:ea typeface="Calibri"/>
                        <a:cs typeface="Times New Roman"/>
                      </a:endParaRPr>
                    </a:p>
                  </a:txBody>
                  <a:tcPr marL="44450" marR="44450" marT="0" marB="0"/>
                </a:tc>
                <a:tc hMerge="1">
                  <a:txBody>
                    <a:bodyPr/>
                    <a:lstStyle/>
                    <a:p>
                      <a:endParaRPr lang="tr-TR"/>
                    </a:p>
                  </a:txBody>
                  <a:tcPr/>
                </a:tc>
              </a:tr>
              <a:tr h="312270">
                <a:tc>
                  <a:txBody>
                    <a:bodyPr/>
                    <a:lstStyle/>
                    <a:p>
                      <a:pPr algn="just">
                        <a:lnSpc>
                          <a:spcPct val="115000"/>
                        </a:lnSpc>
                        <a:spcAft>
                          <a:spcPts val="0"/>
                        </a:spcAft>
                      </a:pPr>
                      <a:r>
                        <a:rPr lang="tr-TR" sz="1600">
                          <a:effectLst/>
                        </a:rPr>
                        <a:t>İran'dan gelmek isteyen arkadaşlarınıza Van'ı tavsiye eder misiniz?</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873</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92,2</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74</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7,8</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tc>
                <a:tc gridSpan="2">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tc>
                <a:tc hMerge="1">
                  <a:txBody>
                    <a:bodyPr/>
                    <a:lstStyle/>
                    <a:p>
                      <a:endParaRPr lang="tr-TR"/>
                    </a:p>
                  </a:txBody>
                  <a:tcPr/>
                </a:tc>
              </a:tr>
              <a:tr h="488010">
                <a:tc>
                  <a:txBody>
                    <a:bodyPr/>
                    <a:lstStyle/>
                    <a:p>
                      <a:pPr algn="just">
                        <a:lnSpc>
                          <a:spcPct val="115000"/>
                        </a:lnSpc>
                        <a:spcAft>
                          <a:spcPts val="0"/>
                        </a:spcAft>
                      </a:pPr>
                      <a:r>
                        <a:rPr lang="tr-TR" sz="1600">
                          <a:effectLst/>
                        </a:rPr>
                        <a:t>Döndükten sonra çevrenize Van'a gelmesini tavsiye eder misiniz?</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800</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84,1</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42</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4,4</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109</a:t>
                      </a:r>
                      <a:endParaRPr lang="tr-TR" sz="1400">
                        <a:effectLst/>
                        <a:latin typeface="Calibri"/>
                        <a:ea typeface="Calibri"/>
                        <a:cs typeface="Times New Roman"/>
                      </a:endParaRPr>
                    </a:p>
                  </a:txBody>
                  <a:tcPr marL="44450" marR="44450" marT="0" marB="0"/>
                </a:tc>
                <a:tc gridSpan="2">
                  <a:txBody>
                    <a:bodyPr/>
                    <a:lstStyle/>
                    <a:p>
                      <a:pPr algn="r">
                        <a:lnSpc>
                          <a:spcPct val="115000"/>
                        </a:lnSpc>
                        <a:spcAft>
                          <a:spcPts val="0"/>
                        </a:spcAft>
                      </a:pPr>
                      <a:r>
                        <a:rPr lang="tr-TR" sz="1600">
                          <a:effectLst/>
                        </a:rPr>
                        <a:t>11,5</a:t>
                      </a:r>
                      <a:endParaRPr lang="tr-TR" sz="1400">
                        <a:effectLst/>
                        <a:latin typeface="Calibri"/>
                        <a:ea typeface="Calibri"/>
                        <a:cs typeface="Times New Roman"/>
                      </a:endParaRPr>
                    </a:p>
                  </a:txBody>
                  <a:tcPr marL="44450" marR="44450" marT="0" marB="0"/>
                </a:tc>
                <a:tc hMerge="1">
                  <a:txBody>
                    <a:bodyPr/>
                    <a:lstStyle/>
                    <a:p>
                      <a:endParaRPr lang="tr-TR"/>
                    </a:p>
                  </a:txBody>
                  <a:tcPr/>
                </a:tc>
              </a:tr>
              <a:tr h="288032">
                <a:tc>
                  <a:txBody>
                    <a:bodyPr/>
                    <a:lstStyle/>
                    <a:p>
                      <a:pPr algn="just">
                        <a:lnSpc>
                          <a:spcPct val="115000"/>
                        </a:lnSpc>
                        <a:spcAft>
                          <a:spcPts val="0"/>
                        </a:spcAft>
                      </a:pPr>
                      <a:r>
                        <a:rPr lang="tr-TR" sz="1600">
                          <a:effectLst/>
                        </a:rPr>
                        <a:t>Van'a bir daha gelmeyi düşünür müsünüz?</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732</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83,8</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52</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5,9</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90</a:t>
                      </a:r>
                      <a:endParaRPr lang="tr-TR" sz="1400">
                        <a:effectLst/>
                        <a:latin typeface="Calibri"/>
                        <a:ea typeface="Calibri"/>
                        <a:cs typeface="Times New Roman"/>
                      </a:endParaRPr>
                    </a:p>
                  </a:txBody>
                  <a:tcPr marL="44450" marR="44450" marT="0" marB="0"/>
                </a:tc>
                <a:tc gridSpan="2">
                  <a:txBody>
                    <a:bodyPr/>
                    <a:lstStyle/>
                    <a:p>
                      <a:pPr algn="r">
                        <a:lnSpc>
                          <a:spcPct val="115000"/>
                        </a:lnSpc>
                        <a:spcAft>
                          <a:spcPts val="0"/>
                        </a:spcAft>
                      </a:pPr>
                      <a:r>
                        <a:rPr lang="tr-TR" sz="1600">
                          <a:effectLst/>
                        </a:rPr>
                        <a:t>10,3</a:t>
                      </a:r>
                      <a:endParaRPr lang="tr-TR" sz="1400">
                        <a:effectLst/>
                        <a:latin typeface="Calibri"/>
                        <a:ea typeface="Calibri"/>
                        <a:cs typeface="Times New Roman"/>
                      </a:endParaRPr>
                    </a:p>
                  </a:txBody>
                  <a:tcPr marL="44450" marR="44450" marT="0" marB="0"/>
                </a:tc>
                <a:tc hMerge="1">
                  <a:txBody>
                    <a:bodyPr/>
                    <a:lstStyle/>
                    <a:p>
                      <a:endParaRPr lang="tr-TR"/>
                    </a:p>
                  </a:txBody>
                  <a:tcPr/>
                </a:tc>
              </a:tr>
              <a:tr h="312270">
                <a:tc>
                  <a:txBody>
                    <a:bodyPr/>
                    <a:lstStyle/>
                    <a:p>
                      <a:pPr algn="just">
                        <a:lnSpc>
                          <a:spcPct val="115000"/>
                        </a:lnSpc>
                        <a:spcAft>
                          <a:spcPts val="0"/>
                        </a:spcAft>
                      </a:pPr>
                      <a:r>
                        <a:rPr lang="tr-TR" sz="1600">
                          <a:effectLst/>
                        </a:rPr>
                        <a:t>Van'ı güvenli bir şehir olarak buluyor musunuz?</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820</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90,6</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85</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9,4</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tc>
                <a:tc gridSpan="2">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tc>
                <a:tc hMerge="1">
                  <a:txBody>
                    <a:bodyPr/>
                    <a:lstStyle/>
                    <a:p>
                      <a:endParaRPr lang="tr-TR"/>
                    </a:p>
                  </a:txBody>
                  <a:tcPr/>
                </a:tc>
              </a:tr>
              <a:tr h="151424">
                <a:tc>
                  <a:txBody>
                    <a:bodyPr/>
                    <a:lstStyle/>
                    <a:p>
                      <a:pPr algn="just">
                        <a:lnSpc>
                          <a:spcPct val="115000"/>
                        </a:lnSpc>
                        <a:spcAft>
                          <a:spcPts val="0"/>
                        </a:spcAft>
                      </a:pPr>
                      <a:r>
                        <a:rPr lang="tr-TR" sz="1600">
                          <a:effectLst/>
                        </a:rPr>
                        <a:t>Van turizm açısından yeterli bir kent midir?</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491</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54,9</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404</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45,1</a:t>
                      </a:r>
                      <a:endParaRPr lang="tr-TR" sz="14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tc>
                <a:tc gridSpan="2">
                  <a:txBody>
                    <a:bodyPr/>
                    <a:lstStyle/>
                    <a:p>
                      <a:pPr algn="r">
                        <a:lnSpc>
                          <a:spcPct val="115000"/>
                        </a:lnSpc>
                        <a:spcAft>
                          <a:spcPts val="0"/>
                        </a:spcAft>
                      </a:pPr>
                      <a:r>
                        <a:rPr lang="tr-TR" sz="1600" dirty="0">
                          <a:effectLst/>
                        </a:rPr>
                        <a:t>-</a:t>
                      </a:r>
                      <a:endParaRPr lang="tr-TR" sz="1400" dirty="0">
                        <a:effectLst/>
                        <a:latin typeface="Calibri"/>
                        <a:ea typeface="Calibri"/>
                        <a:cs typeface="Times New Roman"/>
                      </a:endParaRPr>
                    </a:p>
                  </a:txBody>
                  <a:tcPr marL="44450" marR="44450" marT="0" marB="0"/>
                </a:tc>
                <a:tc hMerge="1">
                  <a:txBody>
                    <a:bodyPr/>
                    <a:lstStyle/>
                    <a:p>
                      <a:endParaRPr lang="tr-TR"/>
                    </a:p>
                  </a:txBody>
                  <a:tcPr/>
                </a:tc>
              </a:tr>
            </a:tbl>
          </a:graphicData>
        </a:graphic>
      </p:graphicFrame>
      <p:sp>
        <p:nvSpPr>
          <p:cNvPr id="5" name="Rectangle 1"/>
          <p:cNvSpPr>
            <a:spLocks noChangeArrowheads="1"/>
          </p:cNvSpPr>
          <p:nvPr/>
        </p:nvSpPr>
        <p:spPr bwMode="auto">
          <a:xfrm>
            <a:off x="539552" y="4100586"/>
            <a:ext cx="8136904"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 82,5'i Van'ı dinlenme ve vakit ge</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irme anlamında tercih edilebilir bir kent olarak g</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rken, % 17,5'inin bu konudaki değerlendirmeleri aksi y</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nde bir </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izgiye işaret etmektedir. </a:t>
            </a:r>
          </a:p>
          <a:p>
            <a:pPr marL="0" marR="0" lvl="0" indent="0" algn="l" defTabSz="914400" rtl="0" eaLnBrk="0" fontAlgn="base" latinLnBrk="0" hangingPunct="0">
              <a:lnSpc>
                <a:spcPct val="100000"/>
              </a:lnSpc>
              <a:spcBef>
                <a:spcPct val="0"/>
              </a:spcBef>
              <a:spcAft>
                <a:spcPct val="0"/>
              </a:spcAft>
              <a:buClrTx/>
              <a:buSzTx/>
              <a:buFontTx/>
              <a:buNone/>
              <a:tabLst/>
            </a:pPr>
            <a:endParaRPr lang="tr-TR" altLang="tr-TR" sz="1400" dirty="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Van deneyimlerine bağlı olarak gittikleri yerdeki yakın arkadaşlarına Van'ı bir tatil beldesi olarak tavsiye edip etmeyeceklerini sorguladığımızda kahir ekseriyetin tavsiye y</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nde bir kanaat taşıdığı g</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İranlı turistlerin tatil ama</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lı olarak Van'ı yakın </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evrelerine </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nerme durumuna bakıldığında % 84,1'i evet, % 4,4'</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hayır, % 11,5'i ise kararsız olduğunu ifade etmektedir. Van'a tekrar gelmeyi d</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ş</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nenlerin oranı % 83,8. Van'ı turizm a</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ısından yeterli bir kent bulup bulmadıklarını sorguladığımızda turistlerin % 54,9'u kenti turizm a</a:t>
            </a:r>
            <a:r>
              <a:rPr kumimoji="0" lang="tr-TR" alt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ısından yeterli bulurken, % 45,1'i ise yetersiz bulmaktadır.</a:t>
            </a:r>
            <a:endParaRPr kumimoji="0" lang="tr-TR" altLang="tr-TR"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r>
            <a:br>
              <a:rPr kumimoji="0" lang="tr-TR" altLang="tr-TR"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br>
            <a:endParaRPr kumimoji="0" lang="tr-TR" altLang="tr-T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467544" y="373306"/>
            <a:ext cx="2565702" cy="369332"/>
          </a:xfrm>
          <a:prstGeom prst="rect">
            <a:avLst/>
          </a:prstGeom>
        </p:spPr>
        <p:txBody>
          <a:bodyPr wrap="none">
            <a:spAutoFit/>
          </a:bodyPr>
          <a:lstStyle/>
          <a:p>
            <a:pPr lvl="0" fontAlgn="base">
              <a:spcBef>
                <a:spcPct val="0"/>
              </a:spcBef>
              <a:spcAft>
                <a:spcPct val="0"/>
              </a:spcAft>
            </a:pPr>
            <a:r>
              <a:rPr lang="tr-TR" altLang="tr-TR" b="1" dirty="0">
                <a:latin typeface="Arial" pitchFamily="34" charset="0"/>
                <a:cs typeface="Arial" pitchFamily="34" charset="0"/>
              </a:rPr>
              <a:t>Turistlerin Van algısı?</a:t>
            </a:r>
          </a:p>
        </p:txBody>
      </p:sp>
    </p:spTree>
    <p:extLst>
      <p:ext uri="{BB962C8B-B14F-4D97-AF65-F5344CB8AC3E}">
        <p14:creationId xmlns:p14="http://schemas.microsoft.com/office/powerpoint/2010/main" val="4191929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203244988"/>
              </p:ext>
            </p:extLst>
          </p:nvPr>
        </p:nvGraphicFramePr>
        <p:xfrm>
          <a:off x="205616" y="1259168"/>
          <a:ext cx="4150360" cy="5047488"/>
        </p:xfrm>
        <a:graphic>
          <a:graphicData uri="http://schemas.openxmlformats.org/drawingml/2006/table">
            <a:tbl>
              <a:tblPr firstRow="1" firstCol="1" bandRow="1">
                <a:tableStyleId>{5C22544A-7EE6-4342-B048-85BDC9FD1C3A}</a:tableStyleId>
              </a:tblPr>
              <a:tblGrid>
                <a:gridCol w="2617607"/>
                <a:gridCol w="809517"/>
                <a:gridCol w="723236"/>
              </a:tblGrid>
              <a:tr h="190500">
                <a:tc>
                  <a:txBody>
                    <a:bodyPr/>
                    <a:lstStyle/>
                    <a:p>
                      <a:pPr algn="ctr">
                        <a:lnSpc>
                          <a:spcPct val="115000"/>
                        </a:lnSpc>
                        <a:spcAft>
                          <a:spcPts val="0"/>
                        </a:spcAft>
                      </a:pPr>
                      <a:r>
                        <a:rPr lang="tr-TR" sz="1600" dirty="0">
                          <a:effectLst/>
                        </a:rPr>
                        <a:t> </a:t>
                      </a:r>
                      <a:endParaRPr lang="tr-TR" sz="1400" dirty="0">
                        <a:effectLst/>
                      </a:endParaRPr>
                    </a:p>
                    <a:p>
                      <a:pPr algn="ctr">
                        <a:lnSpc>
                          <a:spcPct val="115000"/>
                        </a:lnSpc>
                        <a:spcAft>
                          <a:spcPts val="0"/>
                        </a:spcAft>
                      </a:pPr>
                      <a:r>
                        <a:rPr lang="tr-TR" sz="1600" dirty="0">
                          <a:effectLst/>
                        </a:rPr>
                        <a:t> </a:t>
                      </a:r>
                      <a:endParaRPr lang="tr-TR" sz="14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dirty="0">
                          <a:effectLst/>
                        </a:rPr>
                        <a:t> </a:t>
                      </a:r>
                      <a:endParaRPr lang="tr-TR" sz="1400" dirty="0">
                        <a:effectLst/>
                      </a:endParaRPr>
                    </a:p>
                    <a:p>
                      <a:pPr algn="r">
                        <a:lnSpc>
                          <a:spcPct val="115000"/>
                        </a:lnSpc>
                        <a:spcAft>
                          <a:spcPts val="0"/>
                        </a:spcAft>
                      </a:pPr>
                      <a:r>
                        <a:rPr lang="tr-TR" sz="1600" dirty="0">
                          <a:effectLst/>
                        </a:rPr>
                        <a:t>Sayı</a:t>
                      </a:r>
                      <a:endParaRPr lang="tr-TR" sz="14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600">
                          <a:effectLst/>
                        </a:rPr>
                        <a:t>%</a:t>
                      </a:r>
                      <a:endParaRPr lang="tr-TR" sz="1400">
                        <a:effectLst/>
                        <a:latin typeface="Calibri"/>
                        <a:ea typeface="Calibri"/>
                        <a:cs typeface="Times New Roman"/>
                      </a:endParaRPr>
                    </a:p>
                  </a:txBody>
                  <a:tcPr marL="44450" marR="44450" marT="0" marB="0" anchor="b"/>
                </a:tc>
              </a:tr>
              <a:tr h="185420">
                <a:tc>
                  <a:txBody>
                    <a:bodyPr/>
                    <a:lstStyle/>
                    <a:p>
                      <a:pPr algn="ctr">
                        <a:lnSpc>
                          <a:spcPct val="115000"/>
                        </a:lnSpc>
                        <a:spcAft>
                          <a:spcPts val="0"/>
                        </a:spcAft>
                      </a:pPr>
                      <a:r>
                        <a:rPr lang="tr-TR" sz="1600">
                          <a:effectLst/>
                        </a:rPr>
                        <a:t>Döviz bozdurma ve kredi kartı sorunu</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46</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9,7</a:t>
                      </a:r>
                      <a:endParaRPr lang="tr-TR" sz="1400">
                        <a:effectLst/>
                        <a:latin typeface="Calibri"/>
                        <a:ea typeface="Calibri"/>
                        <a:cs typeface="Times New Roman"/>
                      </a:endParaRPr>
                    </a:p>
                  </a:txBody>
                  <a:tcPr marL="44450" marR="44450" marT="0" marB="0" anchor="ctr"/>
                </a:tc>
              </a:tr>
              <a:tr h="95250">
                <a:tc>
                  <a:txBody>
                    <a:bodyPr/>
                    <a:lstStyle/>
                    <a:p>
                      <a:pPr algn="ctr">
                        <a:lnSpc>
                          <a:spcPct val="115000"/>
                        </a:lnSpc>
                        <a:spcAft>
                          <a:spcPts val="0"/>
                        </a:spcAft>
                      </a:pPr>
                      <a:r>
                        <a:rPr lang="tr-TR" sz="1600">
                          <a:effectLst/>
                        </a:rPr>
                        <a:t>Eğlence mekânı yetersizliği</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28</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5,9</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Gümrük kapısında karşılaşılan sorunlar</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148</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31,2</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İklim koşulları</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10</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2,1</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Konaklama/otel yetersizliği</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76</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16,0</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Şehir tanıtım ve rehberlik eksikliği</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59</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12,4</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Şehrin genel görüntüsü/durumu</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42</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8,9</a:t>
                      </a:r>
                      <a:endParaRPr lang="tr-TR" sz="1400">
                        <a:effectLst/>
                        <a:latin typeface="Calibri"/>
                        <a:ea typeface="Calibri"/>
                        <a:cs typeface="Times New Roman"/>
                      </a:endParaRPr>
                    </a:p>
                  </a:txBody>
                  <a:tcPr marL="44450" marR="44450" marT="0" marB="0" anchor="ctr"/>
                </a:tc>
              </a:tr>
              <a:tr h="204470">
                <a:tc>
                  <a:txBody>
                    <a:bodyPr/>
                    <a:lstStyle/>
                    <a:p>
                      <a:pPr algn="ctr">
                        <a:lnSpc>
                          <a:spcPct val="115000"/>
                        </a:lnSpc>
                        <a:spcAft>
                          <a:spcPts val="0"/>
                        </a:spcAft>
                      </a:pPr>
                      <a:r>
                        <a:rPr lang="tr-TR" sz="1600">
                          <a:effectLst/>
                        </a:rPr>
                        <a:t>Turistlere gerekli önem verilmiyor</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5</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1,1</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Ulaşım sorunu</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14</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3,0</a:t>
                      </a:r>
                      <a:endParaRPr lang="tr-TR" sz="1400">
                        <a:effectLst/>
                        <a:latin typeface="Calibri"/>
                        <a:ea typeface="Calibri"/>
                        <a:cs typeface="Times New Roman"/>
                      </a:endParaRPr>
                    </a:p>
                  </a:txBody>
                  <a:tcPr marL="44450" marR="44450" marT="0" marB="0" anchor="ctr"/>
                </a:tc>
              </a:tr>
              <a:tr h="190500">
                <a:tc>
                  <a:txBody>
                    <a:bodyPr/>
                    <a:lstStyle/>
                    <a:p>
                      <a:pPr algn="ctr">
                        <a:lnSpc>
                          <a:spcPct val="115000"/>
                        </a:lnSpc>
                        <a:spcAft>
                          <a:spcPts val="0"/>
                        </a:spcAft>
                      </a:pPr>
                      <a:r>
                        <a:rPr lang="tr-TR" sz="1600">
                          <a:effectLst/>
                        </a:rPr>
                        <a:t>Diğer</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46</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9,7</a:t>
                      </a:r>
                      <a:endParaRPr lang="tr-TR" sz="1400">
                        <a:effectLst/>
                        <a:latin typeface="Calibri"/>
                        <a:ea typeface="Calibri"/>
                        <a:cs typeface="Times New Roman"/>
                      </a:endParaRPr>
                    </a:p>
                  </a:txBody>
                  <a:tcPr marL="44450" marR="44450" marT="0" marB="0" anchor="ctr"/>
                </a:tc>
              </a:tr>
              <a:tr h="161925">
                <a:tc>
                  <a:txBody>
                    <a:bodyPr/>
                    <a:lstStyle/>
                    <a:p>
                      <a:pPr algn="ctr">
                        <a:lnSpc>
                          <a:spcPct val="115000"/>
                        </a:lnSpc>
                        <a:spcAft>
                          <a:spcPts val="0"/>
                        </a:spcAft>
                      </a:pPr>
                      <a:r>
                        <a:rPr lang="tr-TR" sz="1600">
                          <a:effectLst/>
                        </a:rPr>
                        <a:t>Toplam</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a:effectLst/>
                        </a:rPr>
                        <a:t>474</a:t>
                      </a:r>
                      <a:endParaRPr lang="tr-TR" sz="14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600" dirty="0">
                          <a:effectLst/>
                        </a:rPr>
                        <a:t>100,0</a:t>
                      </a:r>
                      <a:endParaRPr lang="tr-TR" sz="1400" dirty="0">
                        <a:effectLst/>
                        <a:latin typeface="Calibri"/>
                        <a:ea typeface="Calibri"/>
                        <a:cs typeface="Times New Roman"/>
                      </a:endParaRPr>
                    </a:p>
                  </a:txBody>
                  <a:tcPr marL="44450" marR="44450" marT="0" marB="0" anchor="ctr"/>
                </a:tc>
              </a:tr>
            </a:tbl>
          </a:graphicData>
        </a:graphic>
      </p:graphicFrame>
      <p:sp>
        <p:nvSpPr>
          <p:cNvPr id="5" name="Rectangle 1"/>
          <p:cNvSpPr>
            <a:spLocks noChangeArrowheads="1"/>
          </p:cNvSpPr>
          <p:nvPr/>
        </p:nvSpPr>
        <p:spPr bwMode="auto">
          <a:xfrm>
            <a:off x="4427984" y="1348977"/>
            <a:ext cx="432048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lang="tr-TR" altLang="tr-TR" sz="16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T</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rkiye'ye giriş yaptıktan sonra hem sınır kapısındaki g</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mr</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işlemlerinde hem de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lkelerine d</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nceye kadar kent merkezinde ne t</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 sorunlarla karşılaştıklarına bakıldığında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zellikle g</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mr</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kapısında sorun yaşayanların g</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 ardı edilemeyecek bir oran ( % 31,2) oluşturduğu g</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Turistlerin beyanlarına g</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diğer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nemli sorunlar olarak şunlar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plana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ıkmaktadır.</a:t>
            </a:r>
          </a:p>
          <a:p>
            <a:pPr marL="0" marR="0" lvl="0" indent="0" algn="just" defTabSz="914400" rtl="0" eaLnBrk="0" fontAlgn="base" latinLnBrk="0" hangingPunct="0">
              <a:lnSpc>
                <a:spcPct val="100000"/>
              </a:lnSpc>
              <a:spcBef>
                <a:spcPct val="0"/>
              </a:spcBef>
              <a:spcAft>
                <a:spcPct val="0"/>
              </a:spcAft>
              <a:buClrTx/>
              <a:buSzTx/>
              <a:buFontTx/>
              <a:buNone/>
              <a:tabLst/>
            </a:pPr>
            <a:endParaRPr lang="tr-TR" altLang="tr-TR" sz="16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Kent merkezindeki konaklama/otel yetersizliği ( % 16,0), şehir tanıtım ve rehber eksikliği ( % 12,4), d</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viz ve İran bankalarına ait kredi kartı kullanmada karşılaşılan sorunlar (% 9,7), kentin genel durumu ( % 8,9) ve eğlence mekanlarının yetersizliği ( % 5,9).  </a:t>
            </a:r>
            <a:endParaRPr kumimoji="0" lang="tr-TR" altLang="tr-T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179512" y="404664"/>
            <a:ext cx="4248472" cy="923330"/>
          </a:xfrm>
          <a:prstGeom prst="rect">
            <a:avLst/>
          </a:prstGeom>
        </p:spPr>
        <p:txBody>
          <a:bodyPr wrap="square">
            <a:spAutoFit/>
          </a:bodyPr>
          <a:lstStyle/>
          <a:p>
            <a:pPr lvl="0" algn="just" fontAlgn="base">
              <a:spcBef>
                <a:spcPct val="0"/>
              </a:spcBef>
              <a:spcAft>
                <a:spcPct val="0"/>
              </a:spcAft>
            </a:pPr>
            <a:r>
              <a:rPr lang="tr-TR" altLang="tr-TR" b="1" dirty="0" smtClean="0">
                <a:latin typeface="Arial" pitchFamily="34" charset="0"/>
                <a:cs typeface="Arial" pitchFamily="34" charset="0"/>
              </a:rPr>
              <a:t>İranlı </a:t>
            </a:r>
            <a:r>
              <a:rPr lang="tr-TR" altLang="tr-TR" b="1" dirty="0">
                <a:latin typeface="Arial" pitchFamily="34" charset="0"/>
                <a:cs typeface="Arial" pitchFamily="34" charset="0"/>
              </a:rPr>
              <a:t>turistlerin  Van’a gelişlerinde ve Van’da karşılaştığı en önemli sorunlar </a:t>
            </a:r>
          </a:p>
        </p:txBody>
      </p:sp>
    </p:spTree>
    <p:extLst>
      <p:ext uri="{BB962C8B-B14F-4D97-AF65-F5344CB8AC3E}">
        <p14:creationId xmlns:p14="http://schemas.microsoft.com/office/powerpoint/2010/main" val="4182198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643970539"/>
              </p:ext>
            </p:extLst>
          </p:nvPr>
        </p:nvGraphicFramePr>
        <p:xfrm>
          <a:off x="395536" y="1556792"/>
          <a:ext cx="4691380" cy="3765804"/>
        </p:xfrm>
        <a:graphic>
          <a:graphicData uri="http://schemas.openxmlformats.org/drawingml/2006/table">
            <a:tbl>
              <a:tblPr firstRow="1" firstCol="1" bandRow="1">
                <a:tableStyleId>{5C22544A-7EE6-4342-B048-85BDC9FD1C3A}</a:tableStyleId>
              </a:tblPr>
              <a:tblGrid>
                <a:gridCol w="3431540"/>
                <a:gridCol w="629920"/>
                <a:gridCol w="629920"/>
              </a:tblGrid>
              <a:tr h="190500">
                <a:tc>
                  <a:txBody>
                    <a:bodyPr/>
                    <a:lstStyle/>
                    <a:p>
                      <a:pPr>
                        <a:lnSpc>
                          <a:spcPct val="115000"/>
                        </a:lnSpc>
                      </a:pPr>
                      <a:endParaRPr lang="tr-TR" sz="1200">
                        <a:effectLst/>
                        <a:latin typeface="Calibri"/>
                        <a:cs typeface="Times New Roman"/>
                      </a:endParaRPr>
                    </a:p>
                  </a:txBody>
                  <a:tcPr marL="44450" marR="44450" marT="0" marB="0"/>
                </a:tc>
                <a:tc>
                  <a:txBody>
                    <a:bodyPr/>
                    <a:lstStyle/>
                    <a:p>
                      <a:pPr algn="ctr">
                        <a:lnSpc>
                          <a:spcPct val="115000"/>
                        </a:lnSpc>
                        <a:spcAft>
                          <a:spcPts val="0"/>
                        </a:spcAft>
                      </a:pPr>
                      <a:r>
                        <a:rPr lang="tr-TR" sz="1400">
                          <a:effectLst/>
                        </a:rPr>
                        <a:t>Sayı</a:t>
                      </a:r>
                      <a:endParaRPr lang="tr-TR" sz="12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tr-TR" sz="1400">
                          <a:effectLst/>
                        </a:rPr>
                        <a:t>%</a:t>
                      </a:r>
                      <a:endParaRPr lang="tr-TR" sz="1200">
                        <a:effectLst/>
                        <a:latin typeface="Calibri"/>
                        <a:ea typeface="Calibri"/>
                        <a:cs typeface="Times New Roman"/>
                      </a:endParaRPr>
                    </a:p>
                  </a:txBody>
                  <a:tcPr marL="44450" marR="44450" marT="0" marB="0" anchor="b"/>
                </a:tc>
              </a:tr>
              <a:tr h="190500">
                <a:tc>
                  <a:txBody>
                    <a:bodyPr/>
                    <a:lstStyle/>
                    <a:p>
                      <a:pPr algn="ctr">
                        <a:lnSpc>
                          <a:spcPct val="150000"/>
                        </a:lnSpc>
                        <a:spcAft>
                          <a:spcPts val="0"/>
                        </a:spcAft>
                      </a:pPr>
                      <a:r>
                        <a:rPr lang="tr-TR" sz="1400">
                          <a:effectLst/>
                        </a:rPr>
                        <a:t>AVM'lerin arttırılması</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65</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9,4</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Yeşil alan ve parkların arttırılması</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43</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6,2</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Şehir temizliğine daha fazla önem verilmesi</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30</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4,4</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Şehir tanıtım ve rehberliği hizmetlerinin arttırılması</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90</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13,1</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Sahilde eğlence mekanlarının arttırılması</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51</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7,4</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Konaklama hizmetlerinin çeşitlendirilmesi</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40</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5,8</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Eğlence hizmetlerinin arttırılması</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326</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47,3</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Döviz hizmetlerinin arttırılması</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25</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3,6</a:t>
                      </a:r>
                      <a:endParaRPr lang="tr-TR" sz="1200">
                        <a:effectLst/>
                        <a:latin typeface="Calibri"/>
                        <a:ea typeface="Calibri"/>
                        <a:cs typeface="Times New Roman"/>
                      </a:endParaRPr>
                    </a:p>
                  </a:txBody>
                  <a:tcPr marL="44450" marR="44450" marT="0" marB="0" anchor="ctr"/>
                </a:tc>
              </a:tr>
              <a:tr h="190500">
                <a:tc>
                  <a:txBody>
                    <a:bodyPr/>
                    <a:lstStyle/>
                    <a:p>
                      <a:pPr algn="ctr">
                        <a:lnSpc>
                          <a:spcPct val="150000"/>
                        </a:lnSpc>
                        <a:spcAft>
                          <a:spcPts val="0"/>
                        </a:spcAft>
                      </a:pPr>
                      <a:r>
                        <a:rPr lang="tr-TR" sz="1400">
                          <a:effectLst/>
                        </a:rPr>
                        <a:t>Diğer</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19</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a:effectLst/>
                        </a:rPr>
                        <a:t>2,8</a:t>
                      </a:r>
                      <a:endParaRPr lang="tr-TR" sz="1200">
                        <a:effectLst/>
                        <a:latin typeface="Calibri"/>
                        <a:ea typeface="Calibri"/>
                        <a:cs typeface="Times New Roman"/>
                      </a:endParaRPr>
                    </a:p>
                  </a:txBody>
                  <a:tcPr marL="44450" marR="44450" marT="0" marB="0" anchor="ctr"/>
                </a:tc>
              </a:tr>
              <a:tr h="161925">
                <a:tc>
                  <a:txBody>
                    <a:bodyPr/>
                    <a:lstStyle/>
                    <a:p>
                      <a:pPr>
                        <a:lnSpc>
                          <a:spcPct val="115000"/>
                        </a:lnSpc>
                      </a:pPr>
                      <a:endParaRPr lang="tr-TR" sz="1200" dirty="0">
                        <a:effectLst/>
                        <a:latin typeface="Calibri"/>
                        <a:cs typeface="Times New Roman"/>
                      </a:endParaRPr>
                    </a:p>
                  </a:txBody>
                  <a:tcPr marL="44450" marR="44450" marT="0" marB="0" anchor="ctr"/>
                </a:tc>
                <a:tc>
                  <a:txBody>
                    <a:bodyPr/>
                    <a:lstStyle/>
                    <a:p>
                      <a:pPr algn="r">
                        <a:lnSpc>
                          <a:spcPct val="150000"/>
                        </a:lnSpc>
                        <a:spcAft>
                          <a:spcPts val="0"/>
                        </a:spcAft>
                      </a:pPr>
                      <a:r>
                        <a:rPr lang="tr-TR" sz="1400">
                          <a:effectLst/>
                        </a:rPr>
                        <a:t>689</a:t>
                      </a:r>
                      <a:endParaRPr lang="tr-TR" sz="1200">
                        <a:effectLst/>
                        <a:latin typeface="Calibri"/>
                        <a:ea typeface="Calibri"/>
                        <a:cs typeface="Times New Roman"/>
                      </a:endParaRPr>
                    </a:p>
                  </a:txBody>
                  <a:tcPr marL="44450" marR="44450" marT="0" marB="0" anchor="ctr"/>
                </a:tc>
                <a:tc>
                  <a:txBody>
                    <a:bodyPr/>
                    <a:lstStyle/>
                    <a:p>
                      <a:pPr algn="r">
                        <a:lnSpc>
                          <a:spcPct val="150000"/>
                        </a:lnSpc>
                        <a:spcAft>
                          <a:spcPts val="0"/>
                        </a:spcAft>
                      </a:pPr>
                      <a:r>
                        <a:rPr lang="tr-TR" sz="1400" dirty="0">
                          <a:effectLst/>
                        </a:rPr>
                        <a:t>100,0</a:t>
                      </a:r>
                      <a:endParaRPr lang="tr-TR" sz="1200" dirty="0">
                        <a:effectLst/>
                        <a:latin typeface="Calibri"/>
                        <a:ea typeface="Calibri"/>
                        <a:cs typeface="Times New Roman"/>
                      </a:endParaRPr>
                    </a:p>
                  </a:txBody>
                  <a:tcPr marL="44450" marR="44450" marT="0" marB="0" anchor="ctr"/>
                </a:tc>
              </a:tr>
            </a:tbl>
          </a:graphicData>
        </a:graphic>
      </p:graphicFrame>
      <p:sp>
        <p:nvSpPr>
          <p:cNvPr id="5" name="Rectangle 1"/>
          <p:cNvSpPr>
            <a:spLocks noChangeArrowheads="1"/>
          </p:cNvSpPr>
          <p:nvPr/>
        </p:nvSpPr>
        <p:spPr bwMode="auto">
          <a:xfrm>
            <a:off x="5148064" y="1556792"/>
            <a:ext cx="3781326"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turistlere </a:t>
            </a:r>
            <a:r>
              <a:rPr kumimoji="0" lang="tr-TR" altLang="tr-T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Tatil ama</a:t>
            </a:r>
            <a:r>
              <a:rPr kumimoji="0" lang="tr-TR" altLang="tr-TR" sz="1600" b="0" i="1"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lı geldiğiniz Van'da neler olmasını arzu edersiniz</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şeklinde sorulan soruya verdikleri yanıtlara bakıldığında kent merkezinde ve sahilde eğlence ve dinlenme mekanlarının arttırılması gerektiğini s</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yleyenlerin oranı % % 53,1 gibi y</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ksek bir oran oluşturmaktadır.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altLang="tr-TR" sz="16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Oransal a</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ıdan ikinci yoğunlaşma alanı olarak turistlere kenti, kentin tarihsel ve doğal mirasını ve kentin mevcut şemasını i</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erecek bir tanıtım ve rehberlik hizmetinin gerekliliği ( % 13,1)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plana </a:t>
            </a:r>
            <a:r>
              <a:rPr kumimoji="0" lang="tr-TR" altLang="tr-T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ıkmaktadır. </a:t>
            </a:r>
            <a:endParaRPr kumimoji="0" lang="tr-TR" altLang="tr-T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95536" y="1124744"/>
            <a:ext cx="4483984" cy="369332"/>
          </a:xfrm>
          <a:prstGeom prst="rect">
            <a:avLst/>
          </a:prstGeom>
        </p:spPr>
        <p:txBody>
          <a:bodyPr wrap="none">
            <a:spAutoFit/>
          </a:bodyPr>
          <a:lstStyle/>
          <a:p>
            <a:pPr lvl="0" algn="just" fontAlgn="base">
              <a:spcBef>
                <a:spcPct val="0"/>
              </a:spcBef>
              <a:spcAft>
                <a:spcPct val="0"/>
              </a:spcAft>
            </a:pPr>
            <a:r>
              <a:rPr lang="tr-TR" altLang="tr-TR" b="1" dirty="0">
                <a:latin typeface="Arial" pitchFamily="34" charset="0"/>
                <a:cs typeface="Arial" pitchFamily="34" charset="0"/>
              </a:rPr>
              <a:t>Van'da nelerin olmasını arzu edersiniz?</a:t>
            </a:r>
          </a:p>
        </p:txBody>
      </p:sp>
    </p:spTree>
    <p:extLst>
      <p:ext uri="{BB962C8B-B14F-4D97-AF65-F5344CB8AC3E}">
        <p14:creationId xmlns:p14="http://schemas.microsoft.com/office/powerpoint/2010/main" val="3894705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123728" y="2934508"/>
            <a:ext cx="4705840" cy="830997"/>
          </a:xfrm>
          <a:prstGeom prst="rect">
            <a:avLst/>
          </a:prstGeom>
        </p:spPr>
        <p:txBody>
          <a:bodyPr wrap="none">
            <a:spAutoFit/>
          </a:bodyPr>
          <a:lstStyle/>
          <a:p>
            <a:pPr lvl="0"/>
            <a:r>
              <a:rPr lang="tr-TR" sz="4800" b="1" dirty="0"/>
              <a:t>Sonuç ve Öneriler</a:t>
            </a:r>
          </a:p>
        </p:txBody>
      </p:sp>
    </p:spTree>
    <p:extLst>
      <p:ext uri="{BB962C8B-B14F-4D97-AF65-F5344CB8AC3E}">
        <p14:creationId xmlns:p14="http://schemas.microsoft.com/office/powerpoint/2010/main" val="2076696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31032" y="2420888"/>
            <a:ext cx="8712968" cy="1815882"/>
          </a:xfrm>
          <a:prstGeom prst="rect">
            <a:avLst/>
          </a:prstGeom>
        </p:spPr>
        <p:txBody>
          <a:bodyPr wrap="square">
            <a:spAutoFit/>
          </a:bodyPr>
          <a:lstStyle/>
          <a:p>
            <a:r>
              <a:rPr lang="tr-TR" sz="2800" b="1" i="1" dirty="0"/>
              <a:t>Van'ın kent ekonomisinde görece önemli bir yer tutmaya başlayan İranlı turistlerin sesini dinlemek amacıyla 961 turistle ile yaptığımız araştırmadan elde edilen verilere dayanarak ana hatlarıyla şunları söylemek mümkündür:</a:t>
            </a:r>
          </a:p>
        </p:txBody>
      </p:sp>
    </p:spTree>
    <p:extLst>
      <p:ext uri="{BB962C8B-B14F-4D97-AF65-F5344CB8AC3E}">
        <p14:creationId xmlns:p14="http://schemas.microsoft.com/office/powerpoint/2010/main" val="2130547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004530"/>
            <a:ext cx="8712968" cy="5016758"/>
          </a:xfrm>
          <a:prstGeom prst="rect">
            <a:avLst/>
          </a:prstGeom>
        </p:spPr>
        <p:txBody>
          <a:bodyPr wrap="square">
            <a:spAutoFit/>
          </a:bodyPr>
          <a:lstStyle/>
          <a:p>
            <a:pPr lvl="0" algn="just"/>
            <a:r>
              <a:rPr lang="tr-TR" sz="2000" dirty="0"/>
              <a:t>Van ekonomisinin önemli bir bileşenini oluşturan turizmi canlandırmak ve geliştirmek açısından İranlı turistlerin kentte yaşadıkları ve deneyimledikleri oldukça önem arz etmektedir. </a:t>
            </a:r>
            <a:endParaRPr lang="tr-TR" sz="2000" dirty="0" smtClean="0"/>
          </a:p>
          <a:p>
            <a:pPr lvl="0" algn="just"/>
            <a:endParaRPr lang="tr-TR" sz="2000" dirty="0"/>
          </a:p>
          <a:p>
            <a:pPr lvl="0" algn="just"/>
            <a:r>
              <a:rPr lang="tr-TR" sz="2000" dirty="0" smtClean="0"/>
              <a:t>Van'ı </a:t>
            </a:r>
            <a:r>
              <a:rPr lang="tr-TR" sz="2000" dirty="0"/>
              <a:t>İranlı turistler kadar sayıca fazla başka bir turist grubunun tercih etmediği gerçeğinden hareketle, İranlı turistlerin ekonomik katkıları kadar Van'daki yerel aktörlerin, esnafın ve yöre halkının onlara nasıl baktığı, nasıl davrandığı da önemli hale gelmektedir. Çünkü söz konusu turist grubu karşılaştığı Van'ı günümüzün küresel dünyasında dış dünyaya tanıtacak önemli bir enstrüman olarak karşımızda duruyor. </a:t>
            </a:r>
            <a:endParaRPr lang="tr-TR" sz="2000" dirty="0" smtClean="0"/>
          </a:p>
          <a:p>
            <a:pPr lvl="0" algn="just"/>
            <a:endParaRPr lang="tr-TR" sz="2000" dirty="0"/>
          </a:p>
          <a:p>
            <a:pPr lvl="0" algn="just"/>
            <a:r>
              <a:rPr lang="tr-TR" sz="2000" dirty="0" smtClean="0"/>
              <a:t>Bu </a:t>
            </a:r>
            <a:r>
              <a:rPr lang="tr-TR" sz="2000" dirty="0"/>
              <a:t>yöndeki çalışmalar için Valilik, Yüzüncü Yıl Üniversitesi, VAN TSO, Kültür İl Müdürlüğü yetkilileri ile Gümrük çalışanlarından oluşan spesifik bir komisyonun kurulması ve denetleme rolünü üstlenmesi gerekiyor. Yine bu komisyonun belirleyeceği </a:t>
            </a:r>
            <a:r>
              <a:rPr lang="tr-TR" sz="2000" dirty="0" err="1"/>
              <a:t>Farsça,Türkçe</a:t>
            </a:r>
            <a:r>
              <a:rPr lang="tr-TR" sz="2000" dirty="0"/>
              <a:t>, Kürtçe ve İngilizce dillerini bilen kişilerden oluşmuş bir İRAN </a:t>
            </a:r>
            <a:r>
              <a:rPr lang="tr-TR" sz="2000" dirty="0" err="1"/>
              <a:t>MASASI'nın</a:t>
            </a:r>
            <a:r>
              <a:rPr lang="tr-TR" sz="2000" dirty="0"/>
              <a:t> kurulması elzem gibi görünmektedir.</a:t>
            </a:r>
          </a:p>
        </p:txBody>
      </p:sp>
    </p:spTree>
    <p:extLst>
      <p:ext uri="{BB962C8B-B14F-4D97-AF65-F5344CB8AC3E}">
        <p14:creationId xmlns:p14="http://schemas.microsoft.com/office/powerpoint/2010/main" val="37662493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1997839"/>
            <a:ext cx="8496944" cy="2554545"/>
          </a:xfrm>
          <a:prstGeom prst="rect">
            <a:avLst/>
          </a:prstGeom>
        </p:spPr>
        <p:txBody>
          <a:bodyPr wrap="square">
            <a:spAutoFit/>
          </a:bodyPr>
          <a:lstStyle/>
          <a:p>
            <a:pPr lvl="0" algn="just"/>
            <a:r>
              <a:rPr lang="tr-TR" sz="2000" dirty="0"/>
              <a:t>İranlı turistlerin gümrük kapısında karşılaştığı problemler ya da maruz kaldıkları muamele önemli bir sorun alanına işaret etmektedir. Bu konuda çok hızlı adımların atılması gerekiyor. Van'a gelen turistlerin profiline bakıldığında çoğunluğun ilk kez geldikleri görülmektedir. </a:t>
            </a:r>
            <a:endParaRPr lang="tr-TR" sz="2000" dirty="0" smtClean="0"/>
          </a:p>
          <a:p>
            <a:pPr lvl="0" algn="just"/>
            <a:endParaRPr lang="tr-TR" sz="2000" dirty="0"/>
          </a:p>
          <a:p>
            <a:pPr lvl="0" algn="just"/>
            <a:r>
              <a:rPr lang="tr-TR" sz="2000" dirty="0" smtClean="0"/>
              <a:t>Eğer </a:t>
            </a:r>
            <a:r>
              <a:rPr lang="tr-TR" sz="2000" dirty="0"/>
              <a:t>hem sınırda hem de kent merkezinde turistlerin karşılaştığı sorunlar minimize edilemezse ilk deneyimlerden sonra ciddi ve kolektif bir kopuş yaşanabilir. </a:t>
            </a:r>
          </a:p>
        </p:txBody>
      </p:sp>
    </p:spTree>
    <p:extLst>
      <p:ext uri="{BB962C8B-B14F-4D97-AF65-F5344CB8AC3E}">
        <p14:creationId xmlns:p14="http://schemas.microsoft.com/office/powerpoint/2010/main" val="1869619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2136339"/>
            <a:ext cx="8640960" cy="2246769"/>
          </a:xfrm>
          <a:prstGeom prst="rect">
            <a:avLst/>
          </a:prstGeom>
        </p:spPr>
        <p:txBody>
          <a:bodyPr wrap="square">
            <a:spAutoFit/>
          </a:bodyPr>
          <a:lstStyle/>
          <a:p>
            <a:pPr lvl="0" algn="just"/>
            <a:r>
              <a:rPr lang="tr-TR" sz="2000" dirty="0"/>
              <a:t>İranlı turistlerin alış-verişlerinde karşılaştıkları döviz ve kredi kartı cihazı gibi sorunlar için Van'daki esnaf ile VAN TSO öncülüğünde İranlı turistler Van'a gelmeden evvel ve gittikten sonra durum değerlendirmesi yapmak amacıyla toplantıların yapılması oldukça önem arz etmektedir. </a:t>
            </a:r>
            <a:endParaRPr lang="tr-TR" sz="2000" dirty="0" smtClean="0"/>
          </a:p>
          <a:p>
            <a:pPr lvl="0" algn="just"/>
            <a:endParaRPr lang="tr-TR" sz="2000" dirty="0"/>
          </a:p>
          <a:p>
            <a:pPr lvl="0" algn="just"/>
            <a:r>
              <a:rPr lang="tr-TR" sz="2000" dirty="0" smtClean="0"/>
              <a:t>Vanlı </a:t>
            </a:r>
            <a:r>
              <a:rPr lang="tr-TR" sz="2000" dirty="0"/>
              <a:t>esnafın, turistlerden gördüğü olumsuzlukları </a:t>
            </a:r>
            <a:r>
              <a:rPr lang="tr-TR" sz="2000" dirty="0" err="1"/>
              <a:t>tolore</a:t>
            </a:r>
            <a:r>
              <a:rPr lang="tr-TR" sz="2000" dirty="0"/>
              <a:t> etmesi yönünde kolektif bir yaklaşım çerçevesi oluşturulmalıdır.</a:t>
            </a:r>
          </a:p>
        </p:txBody>
      </p:sp>
    </p:spTree>
    <p:extLst>
      <p:ext uri="{BB962C8B-B14F-4D97-AF65-F5344CB8AC3E}">
        <p14:creationId xmlns:p14="http://schemas.microsoft.com/office/powerpoint/2010/main" val="42413480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1997839"/>
            <a:ext cx="8424936" cy="2246769"/>
          </a:xfrm>
          <a:prstGeom prst="rect">
            <a:avLst/>
          </a:prstGeom>
        </p:spPr>
        <p:txBody>
          <a:bodyPr wrap="square">
            <a:spAutoFit/>
          </a:bodyPr>
          <a:lstStyle/>
          <a:p>
            <a:pPr lvl="0" algn="just"/>
            <a:r>
              <a:rPr lang="tr-TR" sz="2000" dirty="0"/>
              <a:t>İranlı turistler sınır kapısından geçtikten sonra onları karşılayacak ve Van ile ilgili bilgilendirme yapacak Farsça bilen elemanlardan oluşmuş bir büronun tahsis edilmesi turizmi canlandırmak anlamında önerilebilir. </a:t>
            </a:r>
            <a:endParaRPr lang="tr-TR" sz="2000" dirty="0" smtClean="0"/>
          </a:p>
          <a:p>
            <a:pPr lvl="0" algn="just"/>
            <a:endParaRPr lang="tr-TR" sz="2000" dirty="0"/>
          </a:p>
          <a:p>
            <a:pPr lvl="0" algn="just"/>
            <a:r>
              <a:rPr lang="tr-TR" sz="2000" dirty="0" smtClean="0"/>
              <a:t>Bu </a:t>
            </a:r>
            <a:r>
              <a:rPr lang="tr-TR" sz="2000" dirty="0"/>
              <a:t>büro ile İran Masası'nın koordinasyonunda hem istekler hem de sorunlar hızlı elden çözüm bulma imkanı taşıyacaktır. Söz konusu büroda çalışacak elemanlar yasal bir engel yoksa İş-Kur aracılığıyla görevlendirilebilir.</a:t>
            </a:r>
          </a:p>
        </p:txBody>
      </p:sp>
    </p:spTree>
    <p:extLst>
      <p:ext uri="{BB962C8B-B14F-4D97-AF65-F5344CB8AC3E}">
        <p14:creationId xmlns:p14="http://schemas.microsoft.com/office/powerpoint/2010/main" val="35791905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1997839"/>
            <a:ext cx="8280920" cy="2554545"/>
          </a:xfrm>
          <a:prstGeom prst="rect">
            <a:avLst/>
          </a:prstGeom>
        </p:spPr>
        <p:txBody>
          <a:bodyPr wrap="square">
            <a:spAutoFit/>
          </a:bodyPr>
          <a:lstStyle/>
          <a:p>
            <a:pPr lvl="0" algn="just"/>
            <a:r>
              <a:rPr lang="tr-TR" sz="2000" dirty="0"/>
              <a:t>Kent merkezinde VAN </a:t>
            </a:r>
            <a:r>
              <a:rPr lang="tr-TR" sz="2000" dirty="0" err="1"/>
              <a:t>TSO'nun</a:t>
            </a:r>
            <a:r>
              <a:rPr lang="tr-TR" sz="2000" dirty="0"/>
              <a:t> yine İş-Kur marifetiyle görevlendireceği Turist Rehberleri Grubu'nun teşekkülü gelen turistlere yönelik jest niteliğinde bir uygulama olabilir. </a:t>
            </a:r>
            <a:endParaRPr lang="tr-TR" sz="2000" dirty="0" smtClean="0"/>
          </a:p>
          <a:p>
            <a:pPr lvl="0" algn="just"/>
            <a:endParaRPr lang="tr-TR" sz="2000" dirty="0"/>
          </a:p>
          <a:p>
            <a:pPr lvl="0" algn="just"/>
            <a:r>
              <a:rPr lang="tr-TR" sz="2000" dirty="0" smtClean="0"/>
              <a:t>Söz </a:t>
            </a:r>
            <a:r>
              <a:rPr lang="tr-TR" sz="2000" dirty="0"/>
              <a:t>konusu Turist Rehberleri Grubu'nun rolü kent merkezinde bulunan İranlı turistlerin yoğun bulunduğu mekanlarda (otel, AVM, kafe ve döviz büroları gibi) görüşmeler yaparak turistlerin durumlarını yerinde görmek şeklinde formüle edilebilir.</a:t>
            </a:r>
          </a:p>
        </p:txBody>
      </p:sp>
    </p:spTree>
    <p:extLst>
      <p:ext uri="{BB962C8B-B14F-4D97-AF65-F5344CB8AC3E}">
        <p14:creationId xmlns:p14="http://schemas.microsoft.com/office/powerpoint/2010/main" val="27973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p:cNvGraphicFramePr>
            <a:graphicFrameLocks noGrp="1"/>
          </p:cNvGraphicFramePr>
          <p:nvPr>
            <p:extLst>
              <p:ext uri="{D42A27DB-BD31-4B8C-83A1-F6EECF244321}">
                <p14:modId xmlns:p14="http://schemas.microsoft.com/office/powerpoint/2010/main" val="3238208580"/>
              </p:ext>
            </p:extLst>
          </p:nvPr>
        </p:nvGraphicFramePr>
        <p:xfrm>
          <a:off x="827584" y="1511427"/>
          <a:ext cx="7056784" cy="2563268"/>
        </p:xfrm>
        <a:graphic>
          <a:graphicData uri="http://schemas.openxmlformats.org/drawingml/2006/table">
            <a:tbl>
              <a:tblPr firstRow="1" firstCol="1" bandRow="1">
                <a:tableStyleId>{5C22544A-7EE6-4342-B048-85BDC9FD1C3A}</a:tableStyleId>
              </a:tblPr>
              <a:tblGrid>
                <a:gridCol w="2304256"/>
                <a:gridCol w="3184354"/>
                <a:gridCol w="1568174"/>
              </a:tblGrid>
              <a:tr h="460148">
                <a:tc>
                  <a:txBody>
                    <a:bodyPr/>
                    <a:lstStyle/>
                    <a:p>
                      <a:pPr>
                        <a:lnSpc>
                          <a:spcPct val="115000"/>
                        </a:lnSpc>
                        <a:spcAft>
                          <a:spcPts val="0"/>
                        </a:spcAft>
                      </a:pPr>
                      <a:r>
                        <a:rPr lang="tr-TR" sz="2000">
                          <a:effectLst/>
                        </a:rPr>
                        <a:t> </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256662">
                <a:tc>
                  <a:txBody>
                    <a:bodyPr/>
                    <a:lstStyle/>
                    <a:p>
                      <a:pPr algn="ctr">
                        <a:lnSpc>
                          <a:spcPct val="115000"/>
                        </a:lnSpc>
                        <a:spcAft>
                          <a:spcPts val="0"/>
                        </a:spcAft>
                      </a:pPr>
                      <a:r>
                        <a:rPr lang="tr-TR" sz="2000">
                          <a:effectLst/>
                        </a:rPr>
                        <a:t>18-28</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232</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24,1</a:t>
                      </a:r>
                      <a:endParaRPr lang="tr-TR" sz="1800">
                        <a:effectLst/>
                        <a:latin typeface="Calibri"/>
                        <a:ea typeface="Calibri"/>
                        <a:cs typeface="Times New Roman"/>
                      </a:endParaRPr>
                    </a:p>
                  </a:txBody>
                  <a:tcPr marL="44450" marR="44450" marT="0" marB="0"/>
                </a:tc>
              </a:tr>
              <a:tr h="256662">
                <a:tc>
                  <a:txBody>
                    <a:bodyPr/>
                    <a:lstStyle/>
                    <a:p>
                      <a:pPr algn="ctr">
                        <a:lnSpc>
                          <a:spcPct val="115000"/>
                        </a:lnSpc>
                        <a:spcAft>
                          <a:spcPts val="0"/>
                        </a:spcAft>
                      </a:pPr>
                      <a:r>
                        <a:rPr lang="tr-TR" sz="2000">
                          <a:effectLst/>
                        </a:rPr>
                        <a:t>29-35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350</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36,4</a:t>
                      </a:r>
                      <a:endParaRPr lang="tr-TR" sz="1800">
                        <a:effectLst/>
                        <a:latin typeface="Calibri"/>
                        <a:ea typeface="Calibri"/>
                        <a:cs typeface="Times New Roman"/>
                      </a:endParaRPr>
                    </a:p>
                  </a:txBody>
                  <a:tcPr marL="44450" marR="44450" marT="0" marB="0"/>
                </a:tc>
              </a:tr>
              <a:tr h="256662">
                <a:tc>
                  <a:txBody>
                    <a:bodyPr/>
                    <a:lstStyle/>
                    <a:p>
                      <a:pPr algn="ctr">
                        <a:lnSpc>
                          <a:spcPct val="115000"/>
                        </a:lnSpc>
                        <a:spcAft>
                          <a:spcPts val="0"/>
                        </a:spcAft>
                      </a:pPr>
                      <a:r>
                        <a:rPr lang="tr-TR" sz="2000">
                          <a:effectLst/>
                        </a:rPr>
                        <a:t>36-49</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275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28,6</a:t>
                      </a:r>
                      <a:endParaRPr lang="tr-TR" sz="1800">
                        <a:effectLst/>
                        <a:latin typeface="Calibri"/>
                        <a:ea typeface="Calibri"/>
                        <a:cs typeface="Times New Roman"/>
                      </a:endParaRPr>
                    </a:p>
                  </a:txBody>
                  <a:tcPr marL="44450" marR="44450" marT="0" marB="0"/>
                </a:tc>
              </a:tr>
              <a:tr h="256662">
                <a:tc>
                  <a:txBody>
                    <a:bodyPr/>
                    <a:lstStyle/>
                    <a:p>
                      <a:pPr algn="ctr">
                        <a:lnSpc>
                          <a:spcPct val="115000"/>
                        </a:lnSpc>
                        <a:spcAft>
                          <a:spcPts val="0"/>
                        </a:spcAft>
                      </a:pPr>
                      <a:r>
                        <a:rPr lang="tr-TR" sz="2000">
                          <a:effectLst/>
                        </a:rPr>
                        <a:t>50-64</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98</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10,2</a:t>
                      </a:r>
                      <a:endParaRPr lang="tr-TR" sz="1800">
                        <a:effectLst/>
                        <a:latin typeface="Calibri"/>
                        <a:ea typeface="Calibri"/>
                        <a:cs typeface="Times New Roman"/>
                      </a:endParaRPr>
                    </a:p>
                  </a:txBody>
                  <a:tcPr marL="44450" marR="44450" marT="0" marB="0"/>
                </a:tc>
              </a:tr>
              <a:tr h="256662">
                <a:tc>
                  <a:txBody>
                    <a:bodyPr/>
                    <a:lstStyle/>
                    <a:p>
                      <a:pPr algn="ctr">
                        <a:lnSpc>
                          <a:spcPct val="115000"/>
                        </a:lnSpc>
                        <a:spcAft>
                          <a:spcPts val="0"/>
                        </a:spcAft>
                      </a:pPr>
                      <a:r>
                        <a:rPr lang="tr-TR" sz="2000">
                          <a:effectLst/>
                        </a:rPr>
                        <a:t>65 ve üzeri</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0,6</a:t>
                      </a:r>
                      <a:endParaRPr lang="tr-TR" sz="1800">
                        <a:effectLst/>
                        <a:latin typeface="Calibri"/>
                        <a:ea typeface="Calibri"/>
                        <a:cs typeface="Times New Roman"/>
                      </a:endParaRPr>
                    </a:p>
                  </a:txBody>
                  <a:tcPr marL="44450" marR="44450" marT="0" marB="0"/>
                </a:tc>
              </a:tr>
              <a:tr h="256662">
                <a:tc>
                  <a:txBody>
                    <a:bodyPr/>
                    <a:lstStyle/>
                    <a:p>
                      <a:pPr algn="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961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7" name="Rectangle 3"/>
          <p:cNvSpPr>
            <a:spLocks noChangeArrowheads="1"/>
          </p:cNvSpPr>
          <p:nvPr/>
        </p:nvSpPr>
        <p:spPr bwMode="auto">
          <a:xfrm>
            <a:off x="827584" y="4149080"/>
            <a:ext cx="6984776"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gelen ve konaklama yapan İranlı turistlerin yaş dağılımlarına bakıldığında % 60,5</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inin 18-35 yaş aralığında bir profile sahip olduğu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ok net bir şekilde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 gen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ve yetişkin bir turist profilinin olduğu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zlenirken ileri yaş kategorisinde olanların ise d</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ş</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bir orana sahip olduğu ortaya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ıkmaktadır.</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Dikdörtgen 7"/>
          <p:cNvSpPr/>
          <p:nvPr/>
        </p:nvSpPr>
        <p:spPr>
          <a:xfrm>
            <a:off x="747246" y="1052736"/>
            <a:ext cx="4544834" cy="369332"/>
          </a:xfrm>
          <a:prstGeom prst="rect">
            <a:avLst/>
          </a:prstGeom>
        </p:spPr>
        <p:txBody>
          <a:bodyPr wrap="none">
            <a:spAutoFit/>
          </a:bodyPr>
          <a:lstStyle/>
          <a:p>
            <a:pPr lvl="0" algn="just" fontAlgn="base">
              <a:spcBef>
                <a:spcPct val="0"/>
              </a:spcBef>
              <a:spcAft>
                <a:spcPct val="0"/>
              </a:spcAft>
            </a:pPr>
            <a:r>
              <a:rPr lang="tr-TR" altLang="tr-TR" b="1" dirty="0">
                <a:latin typeface="Arial" pitchFamily="34" charset="0"/>
                <a:cs typeface="Arial" pitchFamily="34" charset="0"/>
              </a:rPr>
              <a:t>Görüşülen turistlerin yaşa göre dağılımı</a:t>
            </a:r>
          </a:p>
        </p:txBody>
      </p:sp>
      <p:pic>
        <p:nvPicPr>
          <p:cNvPr id="5"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601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1351796"/>
            <a:ext cx="8784976" cy="4093428"/>
          </a:xfrm>
          <a:prstGeom prst="rect">
            <a:avLst/>
          </a:prstGeom>
        </p:spPr>
        <p:txBody>
          <a:bodyPr wrap="square">
            <a:spAutoFit/>
          </a:bodyPr>
          <a:lstStyle/>
          <a:p>
            <a:pPr lvl="0"/>
            <a:r>
              <a:rPr lang="tr-TR" sz="2000" dirty="0"/>
              <a:t>Van'ı ziyaret eden İranlı turist grupları ana hatlarıyla genç, orta sınıf/ orta sınıf altı, eğitim  düzeyi yüksek ve aile özellikleri göstermektedir. Söz konusu grubun Van'daki beklentilerini daha da netleştirmek için turistlere yönelik araştırmaların artırılması gerekmektedir.</a:t>
            </a:r>
          </a:p>
          <a:p>
            <a:r>
              <a:rPr lang="tr-TR" sz="2000" dirty="0"/>
              <a:t> </a:t>
            </a:r>
          </a:p>
          <a:p>
            <a:pPr lvl="0"/>
            <a:r>
              <a:rPr lang="tr-TR" sz="2000" dirty="0"/>
              <a:t>Turistlerin % 40'ı Van'ı yakınlıktan dolayı tercih etmektedir. Yakınlığın fırsata ve avantaja dönüşmesi için gelen turist gruplarının beklentilerine cevap verecek uygulamaların devreye sokulması gerekiyor. </a:t>
            </a:r>
            <a:endParaRPr lang="tr-TR" sz="2000" dirty="0" smtClean="0"/>
          </a:p>
          <a:p>
            <a:pPr lvl="0"/>
            <a:endParaRPr lang="tr-TR" sz="2000" dirty="0"/>
          </a:p>
          <a:p>
            <a:pPr lvl="0"/>
            <a:r>
              <a:rPr lang="tr-TR" sz="2000" dirty="0" smtClean="0"/>
              <a:t>Örneğin </a:t>
            </a:r>
            <a:r>
              <a:rPr lang="tr-TR" sz="2000" dirty="0"/>
              <a:t>kent merkezinde ve sahilde eğlence ve dinlenme mekanlarının arttırılması gerektiğini söyleyenlerin oranı % 53,1 gibi yüksek bir oran oluşturmaktadır. Bu yönde kısa, orta ve uzun vadede atılacak adımlar için bir eylem planı hazırlanmalıdır.</a:t>
            </a:r>
          </a:p>
        </p:txBody>
      </p:sp>
    </p:spTree>
    <p:extLst>
      <p:ext uri="{BB962C8B-B14F-4D97-AF65-F5344CB8AC3E}">
        <p14:creationId xmlns:p14="http://schemas.microsoft.com/office/powerpoint/2010/main" val="4600343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88032" y="476672"/>
            <a:ext cx="8532440" cy="5632311"/>
          </a:xfrm>
          <a:prstGeom prst="rect">
            <a:avLst/>
          </a:prstGeom>
        </p:spPr>
        <p:txBody>
          <a:bodyPr wrap="square">
            <a:spAutoFit/>
          </a:bodyPr>
          <a:lstStyle/>
          <a:p>
            <a:pPr lvl="0" algn="just"/>
            <a:r>
              <a:rPr lang="tr-TR" sz="2000" dirty="0"/>
              <a:t>Van'ı turizm açısından yeterli bulmayana turist oranı % 50'ye yakın. Başka bir ifade ile İranlı turistlerin kentten umdukları ile kentin bütün bileşenleriyle onlara sunduğu olanaklar açısından büyük boşluklar bulunmaktadır. </a:t>
            </a:r>
            <a:endParaRPr lang="tr-TR" sz="2000" dirty="0" smtClean="0"/>
          </a:p>
          <a:p>
            <a:pPr lvl="0" algn="just"/>
            <a:endParaRPr lang="tr-TR" sz="2000" dirty="0"/>
          </a:p>
          <a:p>
            <a:pPr lvl="0" algn="just"/>
            <a:r>
              <a:rPr lang="tr-TR" sz="2000" dirty="0" smtClean="0"/>
              <a:t>Kent </a:t>
            </a:r>
            <a:r>
              <a:rPr lang="tr-TR" sz="2000" dirty="0"/>
              <a:t>merkezindeki konaklama/otel yetersizliği ( % 16,0), şehir tanıtım ve rehberlik eksikliği ( % 12,4), döviz ve İran bankalarına ait kredi kartı kullanmada karşılaşılan sorunlar (% 9,7), kentin genel durumu ( % 8,9) ve eğlence mekanlarının yetersizliği ( % 5,9) gibi sorunlar bunlardan ön plana çıkanlardan birkaçını oluşturmaktadır. Bu konunun spesifik olarak ve makro ölçekte </a:t>
            </a:r>
            <a:r>
              <a:rPr lang="tr-TR" sz="2000" dirty="0" err="1"/>
              <a:t>sondajlanması</a:t>
            </a:r>
            <a:r>
              <a:rPr lang="tr-TR" sz="2000" dirty="0"/>
              <a:t> gerekmektedir. </a:t>
            </a:r>
          </a:p>
          <a:p>
            <a:pPr algn="just"/>
            <a:r>
              <a:rPr lang="tr-TR" sz="2000" dirty="0"/>
              <a:t> </a:t>
            </a:r>
          </a:p>
          <a:p>
            <a:pPr lvl="0" algn="just"/>
            <a:r>
              <a:rPr lang="tr-TR" sz="2000" dirty="0"/>
              <a:t>Turistlerin memnuniyetsizliklerinde gümrük kapısında karşılaştığı sorunlar ile kent merkezindeki gördüğü kirli ve hijyenik olmayan koşullar/görüntüler ön plana çıkmaktadır. Bu konuda hem gümrük çalışanları ile hem de Van Büyükşehir Belediyesi temizlik birimleri ile konunun masaya yatırılması gerekmektedir.</a:t>
            </a:r>
          </a:p>
          <a:p>
            <a:pPr algn="just"/>
            <a:r>
              <a:rPr lang="tr-TR" sz="2000" dirty="0"/>
              <a:t> </a:t>
            </a:r>
          </a:p>
          <a:p>
            <a:pPr lvl="0" algn="just"/>
            <a:r>
              <a:rPr lang="tr-TR" sz="2000" dirty="0"/>
              <a:t>Van'da tur şirketlerinin, İranlı turistlerin bulunduğu dönemi kapsayan Van Gölü havzası  gezi  ve tanıtım turlarının düzenlemesi gerekiyor.</a:t>
            </a:r>
          </a:p>
        </p:txBody>
      </p:sp>
    </p:spTree>
    <p:extLst>
      <p:ext uri="{BB962C8B-B14F-4D97-AF65-F5344CB8AC3E}">
        <p14:creationId xmlns:p14="http://schemas.microsoft.com/office/powerpoint/2010/main" val="39208419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75656" y="2348880"/>
            <a:ext cx="5014706" cy="1107996"/>
          </a:xfrm>
          <a:prstGeom prst="rect">
            <a:avLst/>
          </a:prstGeom>
        </p:spPr>
        <p:txBody>
          <a:bodyPr wrap="none">
            <a:spAutoFit/>
          </a:bodyPr>
          <a:lstStyle/>
          <a:p>
            <a:r>
              <a:rPr lang="tr-TR" sz="6600" b="1" dirty="0" smtClean="0"/>
              <a:t>TEŞEKKÜRLER</a:t>
            </a:r>
            <a:endParaRPr lang="tr-TR" sz="6600" b="1" dirty="0"/>
          </a:p>
        </p:txBody>
      </p:sp>
      <p:sp>
        <p:nvSpPr>
          <p:cNvPr id="5" name="Dikdörtgen 4"/>
          <p:cNvSpPr/>
          <p:nvPr/>
        </p:nvSpPr>
        <p:spPr>
          <a:xfrm>
            <a:off x="3269150" y="5013176"/>
            <a:ext cx="2631554" cy="1138773"/>
          </a:xfrm>
          <a:prstGeom prst="rect">
            <a:avLst/>
          </a:prstGeom>
        </p:spPr>
        <p:txBody>
          <a:bodyPr wrap="none">
            <a:spAutoFit/>
          </a:bodyPr>
          <a:lstStyle/>
          <a:p>
            <a:pPr algn="ctr"/>
            <a:r>
              <a:rPr lang="tr-TR" sz="2000" b="1" dirty="0" err="1" smtClean="0"/>
              <a:t>Doç.Dr</a:t>
            </a:r>
            <a:r>
              <a:rPr lang="tr-TR" sz="2000" b="1" dirty="0" smtClean="0"/>
              <a:t>. Suvat PARİN </a:t>
            </a:r>
          </a:p>
          <a:p>
            <a:pPr algn="ctr"/>
            <a:r>
              <a:rPr lang="tr-TR" sz="1600" dirty="0" smtClean="0"/>
              <a:t>Yüzüncü Yıl Üniversitesi </a:t>
            </a:r>
          </a:p>
          <a:p>
            <a:pPr algn="ctr"/>
            <a:r>
              <a:rPr lang="tr-TR" sz="1600" dirty="0" smtClean="0"/>
              <a:t>Edebiyat Fakültesi </a:t>
            </a:r>
          </a:p>
          <a:p>
            <a:pPr algn="ctr"/>
            <a:r>
              <a:rPr lang="tr-TR" sz="1600" dirty="0" smtClean="0"/>
              <a:t>Sosyoloji Bölümü  </a:t>
            </a:r>
            <a:endParaRPr lang="tr-TR" sz="1600" dirty="0"/>
          </a:p>
        </p:txBody>
      </p:sp>
    </p:spTree>
    <p:extLst>
      <p:ext uri="{BB962C8B-B14F-4D97-AF65-F5344CB8AC3E}">
        <p14:creationId xmlns:p14="http://schemas.microsoft.com/office/powerpoint/2010/main" val="1505091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216377214"/>
              </p:ext>
            </p:extLst>
          </p:nvPr>
        </p:nvGraphicFramePr>
        <p:xfrm>
          <a:off x="827584" y="1340768"/>
          <a:ext cx="7200800" cy="2232249"/>
        </p:xfrm>
        <a:graphic>
          <a:graphicData uri="http://schemas.openxmlformats.org/drawingml/2006/table">
            <a:tbl>
              <a:tblPr firstRow="1" firstCol="1" bandRow="1">
                <a:tableStyleId>{5C22544A-7EE6-4342-B048-85BDC9FD1C3A}</a:tableStyleId>
              </a:tblPr>
              <a:tblGrid>
                <a:gridCol w="2304256"/>
                <a:gridCol w="3296366"/>
                <a:gridCol w="1600178"/>
              </a:tblGrid>
              <a:tr h="690857">
                <a:tc>
                  <a:txBody>
                    <a:bodyPr/>
                    <a:lstStyle/>
                    <a:p>
                      <a:pPr>
                        <a:lnSpc>
                          <a:spcPct val="115000"/>
                        </a:lnSpc>
                        <a:spcAft>
                          <a:spcPts val="0"/>
                        </a:spcAft>
                      </a:pPr>
                      <a:r>
                        <a:rPr lang="tr-TR" sz="2000">
                          <a:effectLst/>
                        </a:rPr>
                        <a:t> </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385348">
                <a:tc>
                  <a:txBody>
                    <a:bodyPr/>
                    <a:lstStyle/>
                    <a:p>
                      <a:pPr algn="ctr">
                        <a:lnSpc>
                          <a:spcPct val="115000"/>
                        </a:lnSpc>
                        <a:spcAft>
                          <a:spcPts val="0"/>
                        </a:spcAft>
                      </a:pPr>
                      <a:r>
                        <a:rPr lang="tr-TR" sz="2000">
                          <a:effectLst/>
                        </a:rPr>
                        <a:t>Evli</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675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70,2</a:t>
                      </a:r>
                      <a:endParaRPr lang="tr-TR" sz="1800">
                        <a:effectLst/>
                        <a:latin typeface="Calibri"/>
                        <a:ea typeface="Calibri"/>
                        <a:cs typeface="Times New Roman"/>
                      </a:endParaRPr>
                    </a:p>
                  </a:txBody>
                  <a:tcPr marL="44450" marR="44450" marT="0" marB="0"/>
                </a:tc>
              </a:tr>
              <a:tr h="385348">
                <a:tc>
                  <a:txBody>
                    <a:bodyPr/>
                    <a:lstStyle/>
                    <a:p>
                      <a:pPr algn="ctr">
                        <a:lnSpc>
                          <a:spcPct val="115000"/>
                        </a:lnSpc>
                        <a:spcAft>
                          <a:spcPts val="0"/>
                        </a:spcAft>
                      </a:pPr>
                      <a:r>
                        <a:rPr lang="tr-TR" sz="2000">
                          <a:effectLst/>
                        </a:rPr>
                        <a:t>Bekâr</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270</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28,1</a:t>
                      </a:r>
                      <a:endParaRPr lang="tr-TR" sz="1800">
                        <a:effectLst/>
                        <a:latin typeface="Calibri"/>
                        <a:ea typeface="Calibri"/>
                        <a:cs typeface="Times New Roman"/>
                      </a:endParaRPr>
                    </a:p>
                  </a:txBody>
                  <a:tcPr marL="44450" marR="44450" marT="0" marB="0"/>
                </a:tc>
              </a:tr>
              <a:tr h="385348">
                <a:tc>
                  <a:txBody>
                    <a:bodyPr/>
                    <a:lstStyle/>
                    <a:p>
                      <a:pPr algn="ctr">
                        <a:lnSpc>
                          <a:spcPct val="115000"/>
                        </a:lnSpc>
                        <a:spcAft>
                          <a:spcPts val="0"/>
                        </a:spcAft>
                      </a:pPr>
                      <a:r>
                        <a:rPr lang="tr-TR" sz="2000">
                          <a:effectLst/>
                        </a:rPr>
                        <a:t>Eşi ölmüş/boşanmış </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1,7</a:t>
                      </a:r>
                      <a:endParaRPr lang="tr-TR" sz="1800">
                        <a:effectLst/>
                        <a:latin typeface="Calibri"/>
                        <a:ea typeface="Calibri"/>
                        <a:cs typeface="Times New Roman"/>
                      </a:endParaRPr>
                    </a:p>
                  </a:txBody>
                  <a:tcPr marL="44450" marR="44450" marT="0" marB="0"/>
                </a:tc>
              </a:tr>
              <a:tr h="385348">
                <a:tc>
                  <a:txBody>
                    <a:bodyPr/>
                    <a:lstStyle/>
                    <a:p>
                      <a:pPr algn="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961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827584" y="3789040"/>
            <a:ext cx="719753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 tercih eden İranlı turistlerin medeni durumlarına bakıldığında % 70,2</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sinin evli, % 28,1</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inin bekar, % 1,7</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sinin ise boşanmış/eşi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ş kişiler olduğu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altLang="tr-TR"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Bu tablo bize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gelen turistlerin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oğunluğunun evli ve aşağıdaki tablolardan anlaşılacağı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zere ailece ger</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ekleşen bir turist kompozisyonun baskın olduğu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plana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ıktığını yansıtmaktadır.</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755576" y="899428"/>
            <a:ext cx="6768752" cy="369332"/>
          </a:xfrm>
          <a:prstGeom prst="rect">
            <a:avLst/>
          </a:prstGeom>
        </p:spPr>
        <p:txBody>
          <a:bodyPr wrap="square">
            <a:spAutoFit/>
          </a:bodyPr>
          <a:lstStyle/>
          <a:p>
            <a:pPr lvl="0" algn="just" fontAlgn="base">
              <a:spcBef>
                <a:spcPct val="0"/>
              </a:spcBef>
              <a:spcAft>
                <a:spcPct val="0"/>
              </a:spcAft>
            </a:pPr>
            <a:r>
              <a:rPr lang="tr-TR" altLang="tr-TR" b="1" dirty="0">
                <a:latin typeface="Arial" pitchFamily="34" charset="0"/>
                <a:cs typeface="Arial" pitchFamily="34" charset="0"/>
              </a:rPr>
              <a:t>Görüşülen turistlerin medeni duruma göre dağılımı</a:t>
            </a:r>
          </a:p>
        </p:txBody>
      </p:sp>
      <p:pic>
        <p:nvPicPr>
          <p:cNvPr id="7"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353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30593908"/>
              </p:ext>
            </p:extLst>
          </p:nvPr>
        </p:nvGraphicFramePr>
        <p:xfrm>
          <a:off x="467544" y="865983"/>
          <a:ext cx="7272808" cy="3715233"/>
        </p:xfrm>
        <a:graphic>
          <a:graphicData uri="http://schemas.openxmlformats.org/drawingml/2006/table">
            <a:tbl>
              <a:tblPr firstRow="1" firstCol="1" bandRow="1">
                <a:tableStyleId>{5C22544A-7EE6-4342-B048-85BDC9FD1C3A}</a:tableStyleId>
              </a:tblPr>
              <a:tblGrid>
                <a:gridCol w="3846508"/>
                <a:gridCol w="1810121"/>
                <a:gridCol w="1616179"/>
              </a:tblGrid>
              <a:tr h="301114">
                <a:tc>
                  <a:txBody>
                    <a:bodyPr/>
                    <a:lstStyle/>
                    <a:p>
                      <a:pPr>
                        <a:lnSpc>
                          <a:spcPct val="115000"/>
                        </a:lnSpc>
                        <a:spcAft>
                          <a:spcPts val="0"/>
                        </a:spcAft>
                      </a:pPr>
                      <a:r>
                        <a:rPr lang="tr-TR" sz="1800" dirty="0">
                          <a:effectLst/>
                        </a:rPr>
                        <a:t> </a:t>
                      </a:r>
                      <a:endParaRPr lang="tr-TR" sz="16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Sayı</a:t>
                      </a:r>
                      <a:endParaRPr lang="tr-TR" sz="16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800">
                          <a:effectLst/>
                        </a:rPr>
                        <a:t>%</a:t>
                      </a:r>
                      <a:endParaRPr lang="tr-TR" sz="1600">
                        <a:effectLst/>
                        <a:latin typeface="Calibri"/>
                        <a:ea typeface="Calibri"/>
                        <a:cs typeface="Times New Roman"/>
                      </a:endParaRPr>
                    </a:p>
                  </a:txBody>
                  <a:tcPr marL="44450" marR="44450" marT="0" marB="0" anchor="b"/>
                </a:tc>
              </a:tr>
              <a:tr h="397163">
                <a:tc>
                  <a:txBody>
                    <a:bodyPr/>
                    <a:lstStyle/>
                    <a:p>
                      <a:pPr algn="ctr">
                        <a:lnSpc>
                          <a:spcPct val="115000"/>
                        </a:lnSpc>
                        <a:spcAft>
                          <a:spcPts val="0"/>
                        </a:spcAft>
                      </a:pPr>
                      <a:r>
                        <a:rPr lang="tr-TR" sz="1800" dirty="0">
                          <a:effectLst/>
                        </a:rPr>
                        <a:t>Okur-yazar değil</a:t>
                      </a:r>
                      <a:endParaRPr lang="tr-TR" sz="16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a:t>
                      </a:r>
                      <a:endParaRPr lang="tr-TR" sz="160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okur-yazar</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3,9</a:t>
                      </a:r>
                      <a:endParaRPr lang="tr-TR" sz="160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ilkokul</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,7</a:t>
                      </a:r>
                      <a:endParaRPr lang="tr-TR" sz="160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Ortaokul</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24</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2,5</a:t>
                      </a:r>
                      <a:endParaRPr lang="tr-TR" sz="160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Lise</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123</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12,8</a:t>
                      </a:r>
                      <a:endParaRPr lang="tr-TR" sz="1600" dirty="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Yüksekokul</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172</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17,9</a:t>
                      </a:r>
                      <a:endParaRPr lang="tr-TR" sz="160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Üniversite</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37,6</a:t>
                      </a:r>
                      <a:endParaRPr lang="tr-TR" sz="1600">
                        <a:effectLst/>
                        <a:latin typeface="Calibri"/>
                        <a:ea typeface="Calibri"/>
                        <a:cs typeface="Times New Roman"/>
                      </a:endParaRPr>
                    </a:p>
                  </a:txBody>
                  <a:tcPr marL="44450" marR="44450" marT="0" marB="0"/>
                </a:tc>
              </a:tr>
              <a:tr h="397163">
                <a:tc>
                  <a:txBody>
                    <a:bodyPr/>
                    <a:lstStyle/>
                    <a:p>
                      <a:pPr algn="ctr">
                        <a:lnSpc>
                          <a:spcPct val="115000"/>
                        </a:lnSpc>
                        <a:spcAft>
                          <a:spcPts val="0"/>
                        </a:spcAft>
                      </a:pPr>
                      <a:r>
                        <a:rPr lang="tr-TR" sz="1800">
                          <a:effectLst/>
                        </a:rPr>
                        <a:t>Yüksek lisans</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180</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18,7</a:t>
                      </a:r>
                      <a:endParaRPr lang="tr-TR" sz="1600">
                        <a:effectLst/>
                        <a:latin typeface="Calibri"/>
                        <a:ea typeface="Calibri"/>
                        <a:cs typeface="Times New Roman"/>
                      </a:endParaRPr>
                    </a:p>
                  </a:txBody>
                  <a:tcPr marL="44450" marR="44450" marT="0" marB="0"/>
                </a:tc>
              </a:tr>
              <a:tr h="301114">
                <a:tc>
                  <a:txBody>
                    <a:bodyPr/>
                    <a:lstStyle/>
                    <a:p>
                      <a:pPr algn="ctr">
                        <a:lnSpc>
                          <a:spcPct val="115000"/>
                        </a:lnSpc>
                        <a:spcAft>
                          <a:spcPts val="0"/>
                        </a:spcAft>
                      </a:pPr>
                      <a:r>
                        <a:rPr lang="tr-TR" sz="1800">
                          <a:effectLst/>
                        </a:rPr>
                        <a:t>Doktora</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48</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5,0</a:t>
                      </a:r>
                      <a:endParaRPr lang="tr-TR" sz="1600">
                        <a:effectLst/>
                        <a:latin typeface="Calibri"/>
                        <a:ea typeface="Calibri"/>
                        <a:cs typeface="Times New Roman"/>
                      </a:endParaRPr>
                    </a:p>
                  </a:txBody>
                  <a:tcPr marL="44450" marR="44450" marT="0" marB="0"/>
                </a:tc>
              </a:tr>
              <a:tr h="397163">
                <a:tc>
                  <a:txBody>
                    <a:bodyPr/>
                    <a:lstStyle/>
                    <a:p>
                      <a:pPr algn="r">
                        <a:lnSpc>
                          <a:spcPct val="115000"/>
                        </a:lnSpc>
                        <a:spcAft>
                          <a:spcPts val="0"/>
                        </a:spcAft>
                      </a:pPr>
                      <a:r>
                        <a:rPr lang="tr-TR" sz="1800">
                          <a:effectLst/>
                        </a:rPr>
                        <a:t>Toplam</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a:effectLst/>
                        </a:rPr>
                        <a:t>961</a:t>
                      </a:r>
                      <a:endParaRPr lang="tr-TR" sz="1600">
                        <a:effectLst/>
                        <a:latin typeface="Calibri"/>
                        <a:ea typeface="Calibri"/>
                        <a:cs typeface="Times New Roman"/>
                      </a:endParaRPr>
                    </a:p>
                  </a:txBody>
                  <a:tcPr marL="44450" marR="44450" marT="0" marB="0"/>
                </a:tc>
                <a:tc>
                  <a:txBody>
                    <a:bodyPr/>
                    <a:lstStyle/>
                    <a:p>
                      <a:pPr algn="r">
                        <a:lnSpc>
                          <a:spcPct val="115000"/>
                        </a:lnSpc>
                        <a:spcAft>
                          <a:spcPts val="0"/>
                        </a:spcAft>
                      </a:pPr>
                      <a:r>
                        <a:rPr lang="tr-TR" sz="1800" dirty="0">
                          <a:effectLst/>
                        </a:rPr>
                        <a:t>100,0</a:t>
                      </a:r>
                      <a:endParaRPr lang="tr-TR" sz="16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492441" y="4482986"/>
            <a:ext cx="727280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turistik ama</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gelen grupların eğitim durumlarına bakıldığında b</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oğunluğunun lise ve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zeri bir eğitim d</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zeyine sahip olduğu g</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 </a:t>
            </a:r>
          </a:p>
          <a:p>
            <a:pPr marL="0" marR="0" lvl="0" indent="449263" algn="just" defTabSz="914400" rtl="0" eaLnBrk="0" fontAlgn="base" latinLnBrk="0" hangingPunct="0">
              <a:lnSpc>
                <a:spcPct val="100000"/>
              </a:lnSpc>
              <a:spcBef>
                <a:spcPct val="0"/>
              </a:spcBef>
              <a:spcAft>
                <a:spcPct val="0"/>
              </a:spcAft>
              <a:buClrTx/>
              <a:buSzTx/>
              <a:buFontTx/>
              <a:buNone/>
              <a:tabLst/>
            </a:pPr>
            <a:endParaRPr lang="tr-TR" altLang="tr-TR" dirty="0" smtClean="0">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Tabloda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niversite mezunları (% 37,6) ile lisans</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eğitim (%18,7) derecesine sahip olanların oranı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zellikle dikkat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ekmektedir. </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108520" y="476672"/>
            <a:ext cx="6552728" cy="369332"/>
          </a:xfrm>
          <a:prstGeom prst="rect">
            <a:avLst/>
          </a:prstGeom>
        </p:spPr>
        <p:txBody>
          <a:bodyPr wrap="square">
            <a:spAutoFit/>
          </a:bodyPr>
          <a:lstStyle/>
          <a:p>
            <a:pPr lvl="0" indent="449263" algn="just" fontAlgn="base">
              <a:spcBef>
                <a:spcPct val="0"/>
              </a:spcBef>
              <a:spcAft>
                <a:spcPct val="0"/>
              </a:spcAft>
            </a:pPr>
            <a:r>
              <a:rPr lang="tr-TR" altLang="tr-TR" b="1" dirty="0">
                <a:latin typeface="Arial" pitchFamily="34" charset="0"/>
                <a:cs typeface="Arial" pitchFamily="34" charset="0"/>
              </a:rPr>
              <a:t>Görüşülen turistlerin eğitim durumuna  göre dağılımı</a:t>
            </a:r>
          </a:p>
        </p:txBody>
      </p:sp>
      <p:pic>
        <p:nvPicPr>
          <p:cNvPr id="7"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42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558349856"/>
              </p:ext>
            </p:extLst>
          </p:nvPr>
        </p:nvGraphicFramePr>
        <p:xfrm>
          <a:off x="755576" y="561888"/>
          <a:ext cx="3600400" cy="5681282"/>
        </p:xfrm>
        <a:graphic>
          <a:graphicData uri="http://schemas.openxmlformats.org/drawingml/2006/table">
            <a:tbl>
              <a:tblPr firstRow="1" firstCol="1" bandRow="1">
                <a:tableStyleId>{5C22544A-7EE6-4342-B048-85BDC9FD1C3A}</a:tableStyleId>
              </a:tblPr>
              <a:tblGrid>
                <a:gridCol w="1915947"/>
                <a:gridCol w="900692"/>
                <a:gridCol w="783761"/>
              </a:tblGrid>
              <a:tr h="237903">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35843" marR="35843" marT="0" marB="0" anchor="b"/>
                </a:tc>
                <a:tc>
                  <a:txBody>
                    <a:bodyPr/>
                    <a:lstStyle/>
                    <a:p>
                      <a:pPr algn="ctr">
                        <a:lnSpc>
                          <a:spcPct val="115000"/>
                        </a:lnSpc>
                        <a:spcAft>
                          <a:spcPts val="0"/>
                        </a:spcAft>
                      </a:pPr>
                      <a:r>
                        <a:rPr lang="tr-TR" sz="1200">
                          <a:effectLst/>
                        </a:rPr>
                        <a:t>Sayı</a:t>
                      </a:r>
                      <a:endParaRPr lang="tr-TR" sz="1100">
                        <a:effectLst/>
                        <a:latin typeface="Calibri"/>
                        <a:ea typeface="Calibri"/>
                        <a:cs typeface="Times New Roman"/>
                      </a:endParaRPr>
                    </a:p>
                  </a:txBody>
                  <a:tcPr marL="35843" marR="35843" marT="0" marB="0" anchor="b"/>
                </a:tc>
                <a:tc>
                  <a:txBody>
                    <a:bodyPr/>
                    <a:lstStyle/>
                    <a:p>
                      <a:pPr algn="ctr">
                        <a:lnSpc>
                          <a:spcPct val="115000"/>
                        </a:lnSpc>
                        <a:spcAft>
                          <a:spcPts val="0"/>
                        </a:spcAft>
                      </a:pPr>
                      <a:r>
                        <a:rPr lang="tr-TR" sz="1200">
                          <a:effectLst/>
                        </a:rPr>
                        <a:t>%</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Serbest</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193</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22,01</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Memur</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128</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14,60</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Ev Hanımı</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91</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10,38</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Tüccar / Esnaf</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83</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9,46</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Mühendis</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78</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8,89</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Öğrenci</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72</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8,21</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İşçi</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38</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4,33</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Öğretmen</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34</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3,88</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Muhasebeci</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32</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3,65</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Akademisyen</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24</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2,74</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Emekli</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19</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2,17</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Doktor</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18</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2,05</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İşsiz</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13</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1,48</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Tekniker </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10</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1,14</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Rehber</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9</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1,03</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Bankacı</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8</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0,91</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Hemşire</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8</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0,91</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Sanatçı</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dirty="0">
                          <a:effectLst/>
                        </a:rPr>
                        <a:t>5</a:t>
                      </a:r>
                      <a:endParaRPr lang="tr-TR" sz="1100" dirty="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0,57</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Avukat</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4</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0,46</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Eczacı</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0,34</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Tekniker</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3</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0,34</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Emlakçı</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2</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0,23</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Çiftçi</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0,11</a:t>
                      </a:r>
                      <a:endParaRPr lang="tr-TR" sz="1100">
                        <a:effectLst/>
                        <a:latin typeface="Calibri"/>
                        <a:ea typeface="Calibri"/>
                        <a:cs typeface="Times New Roman"/>
                      </a:endParaRPr>
                    </a:p>
                  </a:txBody>
                  <a:tcPr marL="35843" marR="35843" marT="0" marB="0" anchor="b"/>
                </a:tc>
              </a:tr>
              <a:tr h="204251">
                <a:tc>
                  <a:txBody>
                    <a:bodyPr/>
                    <a:lstStyle/>
                    <a:p>
                      <a:pPr algn="ctr">
                        <a:lnSpc>
                          <a:spcPct val="115000"/>
                        </a:lnSpc>
                        <a:spcAft>
                          <a:spcPts val="0"/>
                        </a:spcAft>
                      </a:pPr>
                      <a:r>
                        <a:rPr lang="tr-TR" sz="1200">
                          <a:effectLst/>
                        </a:rPr>
                        <a:t>Mimar</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1</a:t>
                      </a:r>
                      <a:endParaRPr lang="tr-TR" sz="1100">
                        <a:effectLst/>
                        <a:latin typeface="Calibri"/>
                        <a:ea typeface="Calibri"/>
                        <a:cs typeface="Times New Roman"/>
                      </a:endParaRPr>
                    </a:p>
                  </a:txBody>
                  <a:tcPr marL="35843" marR="35843" marT="0" marB="0"/>
                </a:tc>
                <a:tc>
                  <a:txBody>
                    <a:bodyPr/>
                    <a:lstStyle/>
                    <a:p>
                      <a:pPr algn="r">
                        <a:lnSpc>
                          <a:spcPct val="115000"/>
                        </a:lnSpc>
                        <a:spcAft>
                          <a:spcPts val="0"/>
                        </a:spcAft>
                      </a:pPr>
                      <a:r>
                        <a:rPr lang="tr-TR" sz="1200">
                          <a:effectLst/>
                        </a:rPr>
                        <a:t>0,11</a:t>
                      </a:r>
                      <a:endParaRPr lang="tr-TR" sz="1100">
                        <a:effectLst/>
                        <a:latin typeface="Calibri"/>
                        <a:ea typeface="Calibri"/>
                        <a:cs typeface="Times New Roman"/>
                      </a:endParaRPr>
                    </a:p>
                  </a:txBody>
                  <a:tcPr marL="35843" marR="35843" marT="0" marB="0" anchor="b"/>
                </a:tc>
              </a:tr>
              <a:tr h="395891">
                <a:tc>
                  <a:txBody>
                    <a:bodyPr/>
                    <a:lstStyle/>
                    <a:p>
                      <a:pPr algn="r">
                        <a:lnSpc>
                          <a:spcPct val="115000"/>
                        </a:lnSpc>
                        <a:spcAft>
                          <a:spcPts val="0"/>
                        </a:spcAft>
                      </a:pPr>
                      <a:r>
                        <a:rPr lang="tr-TR" sz="1200">
                          <a:effectLst/>
                        </a:rPr>
                        <a:t> Toplam</a:t>
                      </a:r>
                      <a:endParaRPr lang="tr-TR" sz="1100">
                        <a:effectLst/>
                        <a:latin typeface="Calibri"/>
                        <a:ea typeface="Calibri"/>
                        <a:cs typeface="Times New Roman"/>
                      </a:endParaRPr>
                    </a:p>
                  </a:txBody>
                  <a:tcPr marL="35843" marR="35843" marT="0" marB="0" anchor="b"/>
                </a:tc>
                <a:tc>
                  <a:txBody>
                    <a:bodyPr/>
                    <a:lstStyle/>
                    <a:p>
                      <a:pPr algn="r">
                        <a:lnSpc>
                          <a:spcPct val="115000"/>
                        </a:lnSpc>
                        <a:spcAft>
                          <a:spcPts val="0"/>
                        </a:spcAft>
                      </a:pPr>
                      <a:r>
                        <a:rPr lang="tr-TR" sz="1200">
                          <a:effectLst/>
                        </a:rPr>
                        <a:t>877</a:t>
                      </a:r>
                      <a:endParaRPr lang="tr-TR" sz="1100">
                        <a:effectLst/>
                        <a:latin typeface="Calibri"/>
                        <a:ea typeface="Calibri"/>
                        <a:cs typeface="Times New Roman"/>
                      </a:endParaRPr>
                    </a:p>
                  </a:txBody>
                  <a:tcPr marL="35843" marR="35843" marT="0" marB="0" anchor="b"/>
                </a:tc>
                <a:tc>
                  <a:txBody>
                    <a:bodyPr/>
                    <a:lstStyle/>
                    <a:p>
                      <a:pPr algn="r">
                        <a:lnSpc>
                          <a:spcPct val="115000"/>
                        </a:lnSpc>
                        <a:spcAft>
                          <a:spcPts val="0"/>
                        </a:spcAft>
                      </a:pPr>
                      <a:r>
                        <a:rPr lang="tr-TR" sz="1200" dirty="0">
                          <a:effectLst/>
                        </a:rPr>
                        <a:t>100,00</a:t>
                      </a:r>
                      <a:endParaRPr lang="tr-TR" sz="1100" dirty="0">
                        <a:effectLst/>
                        <a:latin typeface="Calibri"/>
                        <a:ea typeface="Calibri"/>
                        <a:cs typeface="Times New Roman"/>
                      </a:endParaRPr>
                    </a:p>
                  </a:txBody>
                  <a:tcPr marL="35843" marR="35843" marT="0" marB="0" anchor="b"/>
                </a:tc>
              </a:tr>
            </a:tbl>
          </a:graphicData>
        </a:graphic>
      </p:graphicFrame>
      <p:sp>
        <p:nvSpPr>
          <p:cNvPr id="5" name="Rectangle 1"/>
          <p:cNvSpPr>
            <a:spLocks noChangeArrowheads="1"/>
          </p:cNvSpPr>
          <p:nvPr/>
        </p:nvSpPr>
        <p:spPr bwMode="auto">
          <a:xfrm>
            <a:off x="4572000" y="1844824"/>
            <a:ext cx="3226247"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gelen İranlı turistlerin nasıl bir mesleki formasyona sahip olduğuna bakıldığında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 orta sınıf altı ve y</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ksek prestijli iş kollarında istihdam imkânı bulamayan bir kitlenin varlığı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plana </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ıkmaktadır.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999902" y="910461"/>
            <a:ext cx="4370442" cy="646331"/>
          </a:xfrm>
          <a:prstGeom prst="rect">
            <a:avLst/>
          </a:prstGeom>
        </p:spPr>
        <p:txBody>
          <a:bodyPr wrap="square">
            <a:spAutoFit/>
          </a:bodyPr>
          <a:lstStyle/>
          <a:p>
            <a:pPr lvl="0" indent="449263" algn="just" fontAlgn="base">
              <a:spcBef>
                <a:spcPct val="0"/>
              </a:spcBef>
              <a:spcAft>
                <a:spcPct val="0"/>
              </a:spcAft>
            </a:pPr>
            <a:r>
              <a:rPr lang="tr-TR" altLang="tr-TR" b="1" dirty="0">
                <a:latin typeface="Arial" pitchFamily="34" charset="0"/>
                <a:cs typeface="Arial" pitchFamily="34" charset="0"/>
              </a:rPr>
              <a:t>Görüşülen turistlerin meslek </a:t>
            </a:r>
            <a:r>
              <a:rPr lang="tr-TR" altLang="tr-TR" b="1" dirty="0" smtClean="0">
                <a:latin typeface="Arial" pitchFamily="34" charset="0"/>
                <a:cs typeface="Arial" pitchFamily="34" charset="0"/>
              </a:rPr>
              <a:t>   </a:t>
            </a:r>
          </a:p>
          <a:p>
            <a:pPr lvl="0" indent="449263" algn="just" fontAlgn="base">
              <a:spcBef>
                <a:spcPct val="0"/>
              </a:spcBef>
              <a:spcAft>
                <a:spcPct val="0"/>
              </a:spcAft>
            </a:pPr>
            <a:r>
              <a:rPr lang="tr-TR" altLang="tr-TR" b="1" dirty="0" smtClean="0">
                <a:latin typeface="Arial" pitchFamily="34" charset="0"/>
                <a:cs typeface="Arial" pitchFamily="34" charset="0"/>
              </a:rPr>
              <a:t>durumuna </a:t>
            </a:r>
            <a:r>
              <a:rPr lang="tr-TR" altLang="tr-TR" b="1" dirty="0">
                <a:latin typeface="Arial" pitchFamily="34" charset="0"/>
                <a:cs typeface="Arial" pitchFamily="34" charset="0"/>
              </a:rPr>
              <a:t>göre dağılımı</a:t>
            </a:r>
          </a:p>
        </p:txBody>
      </p:sp>
      <p:pic>
        <p:nvPicPr>
          <p:cNvPr id="7"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328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817467659"/>
              </p:ext>
            </p:extLst>
          </p:nvPr>
        </p:nvGraphicFramePr>
        <p:xfrm>
          <a:off x="755576" y="1196753"/>
          <a:ext cx="7272808" cy="1958538"/>
        </p:xfrm>
        <a:graphic>
          <a:graphicData uri="http://schemas.openxmlformats.org/drawingml/2006/table">
            <a:tbl>
              <a:tblPr firstRow="1" firstCol="1" bandRow="1">
                <a:tableStyleId>{5C22544A-7EE6-4342-B048-85BDC9FD1C3A}</a:tableStyleId>
              </a:tblPr>
              <a:tblGrid>
                <a:gridCol w="2088232"/>
                <a:gridCol w="2896322"/>
                <a:gridCol w="2288254"/>
              </a:tblGrid>
              <a:tr h="290276">
                <a:tc>
                  <a:txBody>
                    <a:bodyPr/>
                    <a:lstStyle/>
                    <a:p>
                      <a:pPr>
                        <a:lnSpc>
                          <a:spcPct val="115000"/>
                        </a:lnSpc>
                        <a:spcAft>
                          <a:spcPts val="0"/>
                        </a:spcAft>
                      </a:pPr>
                      <a:r>
                        <a:rPr lang="tr-TR" sz="2000" dirty="0">
                          <a:effectLst/>
                        </a:rPr>
                        <a:t> </a:t>
                      </a:r>
                      <a:endParaRPr lang="tr-TR" sz="18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Sayı</a:t>
                      </a:r>
                      <a:endParaRPr lang="tr-TR" sz="18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269816">
                <a:tc>
                  <a:txBody>
                    <a:bodyPr/>
                    <a:lstStyle/>
                    <a:p>
                      <a:pPr algn="ctr">
                        <a:lnSpc>
                          <a:spcPct val="115000"/>
                        </a:lnSpc>
                        <a:spcAft>
                          <a:spcPts val="0"/>
                        </a:spcAft>
                      </a:pPr>
                      <a:r>
                        <a:rPr lang="tr-TR" sz="2000">
                          <a:effectLst/>
                        </a:rPr>
                        <a:t>Düşük</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23</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2,4</a:t>
                      </a:r>
                      <a:endParaRPr lang="tr-TR" sz="1800">
                        <a:effectLst/>
                        <a:latin typeface="Calibri"/>
                        <a:ea typeface="Calibri"/>
                        <a:cs typeface="Times New Roman"/>
                      </a:endParaRPr>
                    </a:p>
                  </a:txBody>
                  <a:tcPr marL="44450" marR="44450" marT="0" marB="0"/>
                </a:tc>
              </a:tr>
              <a:tr h="269816">
                <a:tc>
                  <a:txBody>
                    <a:bodyPr/>
                    <a:lstStyle/>
                    <a:p>
                      <a:pPr algn="ctr">
                        <a:lnSpc>
                          <a:spcPct val="115000"/>
                        </a:lnSpc>
                        <a:spcAft>
                          <a:spcPts val="0"/>
                        </a:spcAft>
                      </a:pPr>
                      <a:r>
                        <a:rPr lang="tr-TR" sz="2000">
                          <a:effectLst/>
                        </a:rPr>
                        <a:t>Orta</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808</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84,1</a:t>
                      </a:r>
                      <a:endParaRPr lang="tr-TR" sz="1800">
                        <a:effectLst/>
                        <a:latin typeface="Calibri"/>
                        <a:ea typeface="Calibri"/>
                        <a:cs typeface="Times New Roman"/>
                      </a:endParaRPr>
                    </a:p>
                  </a:txBody>
                  <a:tcPr marL="44450" marR="44450" marT="0" marB="0"/>
                </a:tc>
              </a:tr>
              <a:tr h="269816">
                <a:tc>
                  <a:txBody>
                    <a:bodyPr/>
                    <a:lstStyle/>
                    <a:p>
                      <a:pPr algn="ctr">
                        <a:lnSpc>
                          <a:spcPct val="115000"/>
                        </a:lnSpc>
                        <a:spcAft>
                          <a:spcPts val="0"/>
                        </a:spcAft>
                      </a:pPr>
                      <a:r>
                        <a:rPr lang="tr-TR" sz="2000">
                          <a:effectLst/>
                        </a:rPr>
                        <a:t>Yüksek</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130</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13,5</a:t>
                      </a:r>
                      <a:endParaRPr lang="tr-TR" sz="1800">
                        <a:effectLst/>
                        <a:latin typeface="Calibri"/>
                        <a:ea typeface="Calibri"/>
                        <a:cs typeface="Times New Roman"/>
                      </a:endParaRPr>
                    </a:p>
                  </a:txBody>
                  <a:tcPr marL="44450" marR="44450" marT="0" marB="0"/>
                </a:tc>
              </a:tr>
              <a:tr h="556458">
                <a:tc>
                  <a:txBody>
                    <a:bodyPr/>
                    <a:lstStyle/>
                    <a:p>
                      <a:pPr algn="r">
                        <a:lnSpc>
                          <a:spcPct val="115000"/>
                        </a:lnSpc>
                        <a:spcAft>
                          <a:spcPts val="0"/>
                        </a:spcAft>
                      </a:pPr>
                      <a:r>
                        <a:rPr lang="tr-TR" sz="2000" dirty="0">
                          <a:effectLst/>
                        </a:rPr>
                        <a:t>Toplam</a:t>
                      </a:r>
                      <a:endParaRPr lang="tr-TR" sz="18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961</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755576" y="3356992"/>
            <a:ext cx="7272808"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 yaşayan biri olarak kendi ekonomik durumunuzu nasıl tarif edebilirsiniz? </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Şeklindeki soruya katılımcıların % 84,1</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orta, % 13,5</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y</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ksek, % 2,4</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ise d</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ş</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 yanıtını vermiştir. </a:t>
            </a:r>
          </a:p>
          <a:p>
            <a:pPr marL="0" marR="0" lvl="0" indent="449263" algn="just" defTabSz="914400" rtl="0" eaLnBrk="0" fontAlgn="base" latinLnBrk="0" hangingPunct="0">
              <a:lnSpc>
                <a:spcPct val="100000"/>
              </a:lnSpc>
              <a:spcBef>
                <a:spcPct val="0"/>
              </a:spcBef>
              <a:spcAft>
                <a:spcPct val="0"/>
              </a:spcAft>
              <a:buClrTx/>
              <a:buSzTx/>
              <a:buFontTx/>
              <a:buNone/>
              <a:tabLst/>
            </a:pPr>
            <a:endParaRPr lang="tr-TR" altLang="tr-TR" dirty="0">
              <a:latin typeface="Times New Roman" pitchFamily="18" charset="0"/>
              <a:ea typeface="Calibri" pitchFamily="34"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Bu durum meslek verileri ile birlikte değerlendirildiğinde Van</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gelen İranlı turistlerin orta sınıf ya da orta sınıf altı bir </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zelliğe sahip olduğu s</a:t>
            </a:r>
            <a:r>
              <a:rPr kumimoji="0" lang="tr-TR" alt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ylenebilir. </a:t>
            </a:r>
            <a:endParaRPr kumimoji="0" lang="tr-TR" altLang="tr-T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179512" y="755412"/>
            <a:ext cx="7488832" cy="369332"/>
          </a:xfrm>
          <a:prstGeom prst="rect">
            <a:avLst/>
          </a:prstGeom>
        </p:spPr>
        <p:txBody>
          <a:bodyPr wrap="square">
            <a:spAutoFit/>
          </a:bodyPr>
          <a:lstStyle/>
          <a:p>
            <a:pPr lvl="0" indent="449263" algn="just" fontAlgn="base">
              <a:spcBef>
                <a:spcPct val="0"/>
              </a:spcBef>
              <a:spcAft>
                <a:spcPct val="0"/>
              </a:spcAft>
            </a:pPr>
            <a:r>
              <a:rPr lang="tr-TR" altLang="tr-TR" b="1" dirty="0">
                <a:latin typeface="Arial" pitchFamily="34" charset="0"/>
                <a:cs typeface="Arial" pitchFamily="34" charset="0"/>
              </a:rPr>
              <a:t>Görüşülen turistlerin ekonomik duruma göre dağılımı</a:t>
            </a:r>
          </a:p>
        </p:txBody>
      </p:sp>
      <p:pic>
        <p:nvPicPr>
          <p:cNvPr id="7"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489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982109283"/>
              </p:ext>
            </p:extLst>
          </p:nvPr>
        </p:nvGraphicFramePr>
        <p:xfrm>
          <a:off x="971600" y="1556792"/>
          <a:ext cx="6768752" cy="2610363"/>
        </p:xfrm>
        <a:graphic>
          <a:graphicData uri="http://schemas.openxmlformats.org/drawingml/2006/table">
            <a:tbl>
              <a:tblPr firstRow="1" firstCol="1" bandRow="1">
                <a:tableStyleId>{5C22544A-7EE6-4342-B048-85BDC9FD1C3A}</a:tableStyleId>
              </a:tblPr>
              <a:tblGrid>
                <a:gridCol w="2664296"/>
                <a:gridCol w="2088232"/>
                <a:gridCol w="2016224"/>
              </a:tblGrid>
              <a:tr h="264604">
                <a:tc>
                  <a:txBody>
                    <a:bodyPr/>
                    <a:lstStyle/>
                    <a:p>
                      <a:pPr>
                        <a:lnSpc>
                          <a:spcPct val="115000"/>
                        </a:lnSpc>
                        <a:spcAft>
                          <a:spcPts val="0"/>
                        </a:spcAft>
                      </a:pPr>
                      <a:r>
                        <a:rPr lang="tr-TR" sz="2000" dirty="0">
                          <a:effectLst/>
                        </a:rPr>
                        <a:t> </a:t>
                      </a:r>
                      <a:endParaRPr lang="tr-TR" sz="18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dirty="0">
                          <a:effectLst/>
                        </a:rPr>
                        <a:t>Sayı</a:t>
                      </a:r>
                      <a:endParaRPr lang="tr-TR" sz="18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2000">
                          <a:effectLst/>
                        </a:rPr>
                        <a:t>%</a:t>
                      </a:r>
                      <a:endParaRPr lang="tr-TR" sz="1800">
                        <a:effectLst/>
                        <a:latin typeface="Calibri"/>
                        <a:ea typeface="Calibri"/>
                        <a:cs typeface="Times New Roman"/>
                      </a:endParaRPr>
                    </a:p>
                  </a:txBody>
                  <a:tcPr marL="44450" marR="44450" marT="0" marB="0" anchor="b"/>
                </a:tc>
              </a:tr>
              <a:tr h="245953">
                <a:tc>
                  <a:txBody>
                    <a:bodyPr/>
                    <a:lstStyle/>
                    <a:p>
                      <a:pPr algn="ctr">
                        <a:lnSpc>
                          <a:spcPct val="115000"/>
                        </a:lnSpc>
                        <a:spcAft>
                          <a:spcPts val="0"/>
                        </a:spcAft>
                      </a:pPr>
                      <a:r>
                        <a:rPr lang="tr-TR" sz="2000">
                          <a:effectLst/>
                        </a:rPr>
                        <a:t>Farsça</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275</a:t>
                      </a:r>
                      <a:endParaRPr lang="tr-TR" sz="18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28,6</a:t>
                      </a:r>
                      <a:endParaRPr lang="tr-TR" sz="1800">
                        <a:effectLst/>
                        <a:latin typeface="Calibri"/>
                        <a:ea typeface="Calibri"/>
                        <a:cs typeface="Times New Roman"/>
                      </a:endParaRPr>
                    </a:p>
                  </a:txBody>
                  <a:tcPr marL="44450" marR="44450" marT="0" marB="0"/>
                </a:tc>
              </a:tr>
              <a:tr h="245953">
                <a:tc>
                  <a:txBody>
                    <a:bodyPr/>
                    <a:lstStyle/>
                    <a:p>
                      <a:pPr algn="ctr">
                        <a:lnSpc>
                          <a:spcPct val="115000"/>
                        </a:lnSpc>
                        <a:spcAft>
                          <a:spcPts val="0"/>
                        </a:spcAft>
                      </a:pPr>
                      <a:r>
                        <a:rPr lang="tr-TR" sz="2000">
                          <a:effectLst/>
                        </a:rPr>
                        <a:t>Kürtçe</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42</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4,4</a:t>
                      </a:r>
                      <a:endParaRPr lang="tr-TR" sz="1800">
                        <a:effectLst/>
                        <a:latin typeface="Calibri"/>
                        <a:ea typeface="Calibri"/>
                        <a:cs typeface="Times New Roman"/>
                      </a:endParaRPr>
                    </a:p>
                  </a:txBody>
                  <a:tcPr marL="44450" marR="44450" marT="0" marB="0"/>
                </a:tc>
              </a:tr>
              <a:tr h="245953">
                <a:tc>
                  <a:txBody>
                    <a:bodyPr/>
                    <a:lstStyle/>
                    <a:p>
                      <a:pPr algn="ctr">
                        <a:lnSpc>
                          <a:spcPct val="115000"/>
                        </a:lnSpc>
                        <a:spcAft>
                          <a:spcPts val="0"/>
                        </a:spcAft>
                      </a:pPr>
                      <a:r>
                        <a:rPr lang="tr-TR" sz="2000">
                          <a:effectLst/>
                        </a:rPr>
                        <a:t>Azerice</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599</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62,3</a:t>
                      </a:r>
                      <a:endParaRPr lang="tr-TR" sz="1800">
                        <a:effectLst/>
                        <a:latin typeface="Calibri"/>
                        <a:ea typeface="Calibri"/>
                        <a:cs typeface="Times New Roman"/>
                      </a:endParaRPr>
                    </a:p>
                  </a:txBody>
                  <a:tcPr marL="44450" marR="44450" marT="0" marB="0"/>
                </a:tc>
              </a:tr>
              <a:tr h="245953">
                <a:tc>
                  <a:txBody>
                    <a:bodyPr/>
                    <a:lstStyle/>
                    <a:p>
                      <a:pPr algn="ctr">
                        <a:lnSpc>
                          <a:spcPct val="115000"/>
                        </a:lnSpc>
                        <a:spcAft>
                          <a:spcPts val="0"/>
                        </a:spcAft>
                      </a:pPr>
                      <a:r>
                        <a:rPr lang="tr-TR" sz="2000">
                          <a:effectLst/>
                        </a:rPr>
                        <a:t>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916</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95,3</a:t>
                      </a:r>
                      <a:endParaRPr lang="tr-TR" sz="1800">
                        <a:effectLst/>
                        <a:latin typeface="Calibri"/>
                        <a:ea typeface="Calibri"/>
                        <a:cs typeface="Times New Roman"/>
                      </a:endParaRPr>
                    </a:p>
                  </a:txBody>
                  <a:tcPr marL="44450" marR="44450" marT="0" marB="0"/>
                </a:tc>
              </a:tr>
              <a:tr h="245953">
                <a:tc>
                  <a:txBody>
                    <a:bodyPr/>
                    <a:lstStyle/>
                    <a:p>
                      <a:pPr algn="ctr">
                        <a:lnSpc>
                          <a:spcPct val="115000"/>
                        </a:lnSpc>
                        <a:spcAft>
                          <a:spcPts val="0"/>
                        </a:spcAft>
                      </a:pPr>
                      <a:r>
                        <a:rPr lang="tr-TR" sz="2000">
                          <a:effectLst/>
                        </a:rPr>
                        <a:t>Cevapsız</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45</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a:effectLst/>
                        </a:rPr>
                        <a:t>4,7</a:t>
                      </a:r>
                      <a:endParaRPr lang="tr-TR" sz="1800">
                        <a:effectLst/>
                        <a:latin typeface="Calibri"/>
                        <a:ea typeface="Calibri"/>
                        <a:cs typeface="Times New Roman"/>
                      </a:endParaRPr>
                    </a:p>
                  </a:txBody>
                  <a:tcPr marL="44450" marR="44450" marT="0" marB="0"/>
                </a:tc>
              </a:tr>
              <a:tr h="507243">
                <a:tc>
                  <a:txBody>
                    <a:bodyPr/>
                    <a:lstStyle/>
                    <a:p>
                      <a:pPr algn="r">
                        <a:lnSpc>
                          <a:spcPct val="115000"/>
                        </a:lnSpc>
                        <a:spcAft>
                          <a:spcPts val="0"/>
                        </a:spcAft>
                      </a:pPr>
                      <a:r>
                        <a:rPr lang="tr-TR" sz="2000">
                          <a:effectLst/>
                        </a:rPr>
                        <a:t> Toplam</a:t>
                      </a:r>
                      <a:endParaRPr lang="tr-TR" sz="180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961</a:t>
                      </a:r>
                      <a:endParaRPr lang="tr-TR" sz="1800" dirty="0">
                        <a:effectLst/>
                        <a:latin typeface="Calibri"/>
                        <a:ea typeface="Calibri"/>
                        <a:cs typeface="Times New Roman"/>
                      </a:endParaRPr>
                    </a:p>
                  </a:txBody>
                  <a:tcPr marL="44450" marR="44450" marT="0" marB="0"/>
                </a:tc>
                <a:tc>
                  <a:txBody>
                    <a:bodyPr/>
                    <a:lstStyle/>
                    <a:p>
                      <a:pPr algn="r">
                        <a:lnSpc>
                          <a:spcPct val="115000"/>
                        </a:lnSpc>
                        <a:spcAft>
                          <a:spcPts val="0"/>
                        </a:spcAft>
                      </a:pPr>
                      <a:r>
                        <a:rPr lang="tr-TR" sz="2000" dirty="0">
                          <a:effectLst/>
                        </a:rPr>
                        <a:t>100,0</a:t>
                      </a:r>
                      <a:endParaRPr lang="tr-TR" sz="1800" dirty="0">
                        <a:effectLst/>
                        <a:latin typeface="Calibri"/>
                        <a:ea typeface="Calibri"/>
                        <a:cs typeface="Times New Roman"/>
                      </a:endParaRPr>
                    </a:p>
                  </a:txBody>
                  <a:tcPr marL="44450" marR="44450" marT="0" marB="0"/>
                </a:tc>
              </a:tr>
            </a:tbl>
          </a:graphicData>
        </a:graphic>
      </p:graphicFrame>
      <p:sp>
        <p:nvSpPr>
          <p:cNvPr id="5" name="Rectangle 1"/>
          <p:cNvSpPr>
            <a:spLocks noChangeArrowheads="1"/>
          </p:cNvSpPr>
          <p:nvPr/>
        </p:nvSpPr>
        <p:spPr bwMode="auto">
          <a:xfrm>
            <a:off x="971600" y="4164416"/>
            <a:ext cx="67687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İranlı turistlerin anadil a</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ısından dağılımlarına bakıldığında %% 62,3</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Azerice, % 28,6</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sının Fars</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 4,4</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ise K</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rt</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anadillerine sahip olduğu g</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alt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alt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lmektedir.</a:t>
            </a:r>
            <a:endParaRPr kumimoji="0" lang="tr-TR" altLang="tr-T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Dikdörtgen 5"/>
          <p:cNvSpPr/>
          <p:nvPr/>
        </p:nvSpPr>
        <p:spPr>
          <a:xfrm>
            <a:off x="395536" y="1124744"/>
            <a:ext cx="5760640" cy="369332"/>
          </a:xfrm>
          <a:prstGeom prst="rect">
            <a:avLst/>
          </a:prstGeom>
        </p:spPr>
        <p:txBody>
          <a:bodyPr wrap="square">
            <a:spAutoFit/>
          </a:bodyPr>
          <a:lstStyle/>
          <a:p>
            <a:pPr lvl="0" indent="449263" algn="just" fontAlgn="base">
              <a:spcBef>
                <a:spcPct val="0"/>
              </a:spcBef>
              <a:spcAft>
                <a:spcPct val="0"/>
              </a:spcAft>
            </a:pPr>
            <a:r>
              <a:rPr lang="tr-TR" altLang="tr-TR" b="1" dirty="0">
                <a:latin typeface="Arial" pitchFamily="34" charset="0"/>
                <a:cs typeface="Arial" pitchFamily="34" charset="0"/>
              </a:rPr>
              <a:t>Görüşülen turistlerin anadile göre dağılımı</a:t>
            </a:r>
          </a:p>
        </p:txBody>
      </p:sp>
      <p:pic>
        <p:nvPicPr>
          <p:cNvPr id="7" name="Picture 2" descr="C:\Users\Hp Pavilion\Desktop\MASAÜSTÜ 18.11.2016\logo 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81128"/>
            <a:ext cx="5040560" cy="3414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1698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204</TotalTime>
  <Words>2729</Words>
  <Application>Microsoft Office PowerPoint</Application>
  <PresentationFormat>Ekran Gösterisi (4:3)</PresentationFormat>
  <Paragraphs>879</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NewsPrint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 Pavilion</dc:creator>
  <cp:lastModifiedBy>Hp Pavilion</cp:lastModifiedBy>
  <cp:revision>10</cp:revision>
  <dcterms:created xsi:type="dcterms:W3CDTF">2017-04-17T12:20:57Z</dcterms:created>
  <dcterms:modified xsi:type="dcterms:W3CDTF">2017-04-18T08:52:06Z</dcterms:modified>
</cp:coreProperties>
</file>