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21"/>
  </p:notesMasterIdLst>
  <p:handoutMasterIdLst>
    <p:handoutMasterId r:id="rId22"/>
  </p:handoutMasterIdLst>
  <p:sldIdLst>
    <p:sldId id="256" r:id="rId3"/>
    <p:sldId id="1197" r:id="rId4"/>
    <p:sldId id="1208" r:id="rId5"/>
    <p:sldId id="1237" r:id="rId6"/>
    <p:sldId id="1199" r:id="rId7"/>
    <p:sldId id="1210" r:id="rId8"/>
    <p:sldId id="1232" r:id="rId9"/>
    <p:sldId id="1196" r:id="rId10"/>
    <p:sldId id="1211" r:id="rId11"/>
    <p:sldId id="1212" r:id="rId12"/>
    <p:sldId id="1214" r:id="rId13"/>
    <p:sldId id="1219" r:id="rId14"/>
    <p:sldId id="1222" r:id="rId15"/>
    <p:sldId id="1223" r:id="rId16"/>
    <p:sldId id="1224" r:id="rId17"/>
    <p:sldId id="1220" r:id="rId18"/>
    <p:sldId id="1235" r:id="rId19"/>
    <p:sldId id="1119" r:id="rId2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0" name="Yazar" initials="Y" lastIdx="0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E6"/>
    <a:srgbClr val="FF9900"/>
    <a:srgbClr val="FF9966"/>
    <a:srgbClr val="FFCC00"/>
    <a:srgbClr val="CC0000"/>
    <a:srgbClr val="CCCC00"/>
    <a:srgbClr val="3366FF"/>
    <a:srgbClr val="996600"/>
    <a:srgbClr val="CC9900"/>
    <a:srgbClr val="9A7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Açık Stil 2 - Vurgu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08" autoAdjust="0"/>
    <p:restoredTop sz="93491" autoAdjust="0"/>
  </p:normalViewPr>
  <p:slideViewPr>
    <p:cSldViewPr snapToGrid="0">
      <p:cViewPr>
        <p:scale>
          <a:sx n="84" d="100"/>
          <a:sy n="84" d="100"/>
        </p:scale>
        <p:origin x="-1224" y="-5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6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5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857B52-42C0-434B-B0BE-8E4426EBEF75}" type="doc">
      <dgm:prSet loTypeId="urn:microsoft.com/office/officeart/2005/8/layout/process3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2350554-5D88-4CC7-A590-F70161B3C2A9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Başvuru</a:t>
          </a:r>
          <a:endParaRPr lang="tr-TR" dirty="0">
            <a:solidFill>
              <a:schemeClr val="tx1"/>
            </a:solidFill>
          </a:endParaRPr>
        </a:p>
      </dgm:t>
    </dgm:pt>
    <dgm:pt modelId="{FFB61AEA-DC50-4D65-9ECB-57DC57436C48}" type="parTrans" cxnId="{D6F17FC5-CAB3-4DB5-AAA3-70DC6970F046}">
      <dgm:prSet/>
      <dgm:spPr/>
      <dgm:t>
        <a:bodyPr/>
        <a:lstStyle/>
        <a:p>
          <a:endParaRPr lang="tr-TR"/>
        </a:p>
      </dgm:t>
    </dgm:pt>
    <dgm:pt modelId="{B343956E-2145-4C49-B2E1-752592C5F44C}" type="sibTrans" cxnId="{D6F17FC5-CAB3-4DB5-AAA3-70DC6970F046}">
      <dgm:prSet/>
      <dgm:spPr/>
      <dgm:t>
        <a:bodyPr/>
        <a:lstStyle/>
        <a:p>
          <a:endParaRPr lang="tr-TR"/>
        </a:p>
      </dgm:t>
    </dgm:pt>
    <dgm:pt modelId="{851A4491-F2A5-47EA-996F-CAB971D1881B}">
      <dgm:prSet phldrT="[Metin]" custT="1"/>
      <dgm:spPr/>
      <dgm:t>
        <a:bodyPr anchor="ctr"/>
        <a:lstStyle/>
        <a:p>
          <a:pPr algn="l"/>
          <a:r>
            <a:rPr lang="tr-TR" sz="1600" b="0" i="0" u="none" strike="noStrike" baseline="0" dirty="0" smtClean="0">
              <a:effectLst/>
              <a:latin typeface="Georgia" panose="02040502050405020303" pitchFamily="18" charset="0"/>
              <a:ea typeface="+mn-ea"/>
              <a:cs typeface="+mn-cs"/>
            </a:rPr>
            <a:t>Kalkınma Bankasına başvuru</a:t>
          </a:r>
          <a:endParaRPr lang="tr-TR" sz="1600" dirty="0"/>
        </a:p>
      </dgm:t>
    </dgm:pt>
    <dgm:pt modelId="{3D609599-D732-476C-8F82-1F30FD42F4B3}" type="parTrans" cxnId="{94AF34E5-174D-43CF-AF21-94D353470201}">
      <dgm:prSet/>
      <dgm:spPr/>
      <dgm:t>
        <a:bodyPr/>
        <a:lstStyle/>
        <a:p>
          <a:endParaRPr lang="tr-TR"/>
        </a:p>
      </dgm:t>
    </dgm:pt>
    <dgm:pt modelId="{BF8E41AF-A1F5-4C79-BDDB-FADD5470381D}" type="sibTrans" cxnId="{94AF34E5-174D-43CF-AF21-94D353470201}">
      <dgm:prSet/>
      <dgm:spPr/>
      <dgm:t>
        <a:bodyPr/>
        <a:lstStyle/>
        <a:p>
          <a:endParaRPr lang="tr-TR"/>
        </a:p>
      </dgm:t>
    </dgm:pt>
    <dgm:pt modelId="{C0D1275E-F48F-488D-88D2-4F0001C14F6A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İnceleme</a:t>
          </a:r>
          <a:endParaRPr lang="tr-TR" dirty="0">
            <a:solidFill>
              <a:schemeClr val="tx1"/>
            </a:solidFill>
          </a:endParaRPr>
        </a:p>
      </dgm:t>
    </dgm:pt>
    <dgm:pt modelId="{58C5E0ED-BC5D-47E3-A77B-94D40B2C0D65}" type="parTrans" cxnId="{A2BD531E-AB11-4F42-8BCC-529C12F554CA}">
      <dgm:prSet/>
      <dgm:spPr/>
      <dgm:t>
        <a:bodyPr/>
        <a:lstStyle/>
        <a:p>
          <a:endParaRPr lang="tr-TR"/>
        </a:p>
      </dgm:t>
    </dgm:pt>
    <dgm:pt modelId="{EADED35E-9431-44F0-9BA1-B953E185B09E}" type="sibTrans" cxnId="{A2BD531E-AB11-4F42-8BCC-529C12F554CA}">
      <dgm:prSet/>
      <dgm:spPr/>
      <dgm:t>
        <a:bodyPr/>
        <a:lstStyle/>
        <a:p>
          <a:endParaRPr lang="tr-TR"/>
        </a:p>
      </dgm:t>
    </dgm:pt>
    <dgm:pt modelId="{E7FDA526-D90B-403D-85DD-B8CC54F907BC}">
      <dgm:prSet phldrT="[Metin]" custT="1"/>
      <dgm:spPr/>
      <dgm:t>
        <a:bodyPr anchor="ctr"/>
        <a:lstStyle/>
        <a:p>
          <a:r>
            <a:rPr lang="tr-TR" sz="1600" b="0" i="0" u="none" strike="noStrike" baseline="0" dirty="0" smtClean="0">
              <a:effectLst/>
              <a:latin typeface="Georgia" panose="02040502050405020303" pitchFamily="18" charset="0"/>
              <a:ea typeface="+mn-ea"/>
              <a:cs typeface="+mn-cs"/>
            </a:rPr>
            <a:t>Banka uygun danışmanlık ihtiyacını işletmelerle birlikte belirler</a:t>
          </a:r>
          <a:endParaRPr lang="tr-TR" sz="1100" dirty="0"/>
        </a:p>
      </dgm:t>
    </dgm:pt>
    <dgm:pt modelId="{80E4F235-363E-4C87-813D-A72C4EF66929}" type="parTrans" cxnId="{1099A6CF-4360-470F-AA40-8B7E0D84F882}">
      <dgm:prSet/>
      <dgm:spPr/>
      <dgm:t>
        <a:bodyPr/>
        <a:lstStyle/>
        <a:p>
          <a:endParaRPr lang="tr-TR"/>
        </a:p>
      </dgm:t>
    </dgm:pt>
    <dgm:pt modelId="{9170CA45-FA98-4CBD-943C-09D79C7F207A}" type="sibTrans" cxnId="{1099A6CF-4360-470F-AA40-8B7E0D84F882}">
      <dgm:prSet/>
      <dgm:spPr/>
      <dgm:t>
        <a:bodyPr/>
        <a:lstStyle/>
        <a:p>
          <a:endParaRPr lang="tr-TR"/>
        </a:p>
      </dgm:t>
    </dgm:pt>
    <dgm:pt modelId="{035BC039-49FA-41B9-B164-E7A64277177E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Danışmanlık Hizmeti</a:t>
          </a:r>
          <a:endParaRPr lang="tr-TR" dirty="0">
            <a:solidFill>
              <a:schemeClr val="tx1"/>
            </a:solidFill>
          </a:endParaRPr>
        </a:p>
      </dgm:t>
    </dgm:pt>
    <dgm:pt modelId="{D8A3B180-C8F6-4A4D-AB86-17A8B901F0E7}" type="parTrans" cxnId="{58BCE062-3D1E-4A82-84D4-4A5B33BFBF1A}">
      <dgm:prSet/>
      <dgm:spPr/>
      <dgm:t>
        <a:bodyPr/>
        <a:lstStyle/>
        <a:p>
          <a:endParaRPr lang="tr-TR"/>
        </a:p>
      </dgm:t>
    </dgm:pt>
    <dgm:pt modelId="{70F12A17-A675-4021-9FDF-603D14D266A7}" type="sibTrans" cxnId="{58BCE062-3D1E-4A82-84D4-4A5B33BFBF1A}">
      <dgm:prSet/>
      <dgm:spPr/>
      <dgm:t>
        <a:bodyPr/>
        <a:lstStyle/>
        <a:p>
          <a:endParaRPr lang="tr-TR"/>
        </a:p>
      </dgm:t>
    </dgm:pt>
    <dgm:pt modelId="{933408CC-DCC5-49F9-B33C-EF71329D2F23}">
      <dgm:prSet phldrT="[Metin]" custT="1"/>
      <dgm:spPr/>
      <dgm:t>
        <a:bodyPr anchor="ctr"/>
        <a:lstStyle/>
        <a:p>
          <a:r>
            <a:rPr lang="tr-TR" sz="1400" b="0" i="0" u="none" strike="noStrike" baseline="0" dirty="0" smtClean="0">
              <a:effectLst/>
              <a:latin typeface="Georgia" panose="02040502050405020303" pitchFamily="18" charset="0"/>
              <a:ea typeface="+mn-ea"/>
              <a:cs typeface="+mn-cs"/>
            </a:rPr>
            <a:t>Banka danışmanlık hizmetini doğrudan kendisi verebilir veya hizmet satın alabilir </a:t>
          </a:r>
          <a:endParaRPr lang="tr-TR" sz="1400" dirty="0"/>
        </a:p>
      </dgm:t>
    </dgm:pt>
    <dgm:pt modelId="{40721BA1-981F-46E3-AE65-814EDF336FE2}" type="parTrans" cxnId="{5E24F7A2-969B-4864-A939-BBA12755A196}">
      <dgm:prSet/>
      <dgm:spPr/>
      <dgm:t>
        <a:bodyPr/>
        <a:lstStyle/>
        <a:p>
          <a:endParaRPr lang="tr-TR"/>
        </a:p>
      </dgm:t>
    </dgm:pt>
    <dgm:pt modelId="{81C1C372-1E6C-4438-8673-5DD4F3C13B44}" type="sibTrans" cxnId="{5E24F7A2-969B-4864-A939-BBA12755A196}">
      <dgm:prSet/>
      <dgm:spPr/>
      <dgm:t>
        <a:bodyPr/>
        <a:lstStyle/>
        <a:p>
          <a:endParaRPr lang="tr-TR"/>
        </a:p>
      </dgm:t>
    </dgm:pt>
    <dgm:pt modelId="{118B8F13-D3B3-4605-B9B9-9C8811115572}">
      <dgm:prSet custT="1"/>
      <dgm:spPr/>
      <dgm:t>
        <a:bodyPr anchor="ctr"/>
        <a:lstStyle/>
        <a:p>
          <a:r>
            <a:rPr lang="tr-TR" sz="1400" b="0" i="0" u="none" strike="noStrike" baseline="0" dirty="0" smtClean="0">
              <a:effectLst/>
              <a:latin typeface="Georgia" panose="02040502050405020303" pitchFamily="18" charset="0"/>
              <a:ea typeface="+mn-ea"/>
              <a:cs typeface="+mn-cs"/>
            </a:rPr>
            <a:t>Danışmanlık hizmeti veren firmalara ödeme Banka tarafından yapılır.</a:t>
          </a:r>
        </a:p>
      </dgm:t>
    </dgm:pt>
    <dgm:pt modelId="{62A1543C-515A-4E6C-B377-19496F81BC42}" type="parTrans" cxnId="{322AFA90-34B5-4CF2-AF50-45D158766780}">
      <dgm:prSet/>
      <dgm:spPr/>
      <dgm:t>
        <a:bodyPr/>
        <a:lstStyle/>
        <a:p>
          <a:endParaRPr lang="tr-TR"/>
        </a:p>
      </dgm:t>
    </dgm:pt>
    <dgm:pt modelId="{CE1E3A0F-726B-4821-804B-C15A3048DB9E}" type="sibTrans" cxnId="{322AFA90-34B5-4CF2-AF50-45D158766780}">
      <dgm:prSet/>
      <dgm:spPr/>
      <dgm:t>
        <a:bodyPr/>
        <a:lstStyle/>
        <a:p>
          <a:endParaRPr lang="tr-TR"/>
        </a:p>
      </dgm:t>
    </dgm:pt>
    <dgm:pt modelId="{EE4F1F96-BC4B-49A0-93B4-4B31C7784CAB}" type="pres">
      <dgm:prSet presAssocID="{1C857B52-42C0-434B-B0BE-8E4426EBEF7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B326A41-6D3A-4128-A53C-917E62B4DF58}" type="pres">
      <dgm:prSet presAssocID="{A2350554-5D88-4CC7-A590-F70161B3C2A9}" presName="composite" presStyleCnt="0"/>
      <dgm:spPr/>
    </dgm:pt>
    <dgm:pt modelId="{CE5B958B-2A45-40EF-BCDD-70083D308EF8}" type="pres">
      <dgm:prSet presAssocID="{A2350554-5D88-4CC7-A590-F70161B3C2A9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2A902D-C843-45A8-B9D6-FEE4A4ED579D}" type="pres">
      <dgm:prSet presAssocID="{A2350554-5D88-4CC7-A590-F70161B3C2A9}" presName="parSh" presStyleLbl="node1" presStyleIdx="0" presStyleCnt="3"/>
      <dgm:spPr/>
      <dgm:t>
        <a:bodyPr/>
        <a:lstStyle/>
        <a:p>
          <a:endParaRPr lang="tr-TR"/>
        </a:p>
      </dgm:t>
    </dgm:pt>
    <dgm:pt modelId="{16896C6E-D2EC-4983-8FEF-70AAF9514FBC}" type="pres">
      <dgm:prSet presAssocID="{A2350554-5D88-4CC7-A590-F70161B3C2A9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62294A-4BAB-4EB6-8A72-AC375B622984}" type="pres">
      <dgm:prSet presAssocID="{B343956E-2145-4C49-B2E1-752592C5F44C}" presName="sibTrans" presStyleLbl="sibTrans2D1" presStyleIdx="0" presStyleCnt="2"/>
      <dgm:spPr/>
      <dgm:t>
        <a:bodyPr/>
        <a:lstStyle/>
        <a:p>
          <a:endParaRPr lang="tr-TR"/>
        </a:p>
      </dgm:t>
    </dgm:pt>
    <dgm:pt modelId="{FE2E08B0-BE88-4676-9FDF-0FBD9DB57E60}" type="pres">
      <dgm:prSet presAssocID="{B343956E-2145-4C49-B2E1-752592C5F44C}" presName="connTx" presStyleLbl="sibTrans2D1" presStyleIdx="0" presStyleCnt="2"/>
      <dgm:spPr/>
      <dgm:t>
        <a:bodyPr/>
        <a:lstStyle/>
        <a:p>
          <a:endParaRPr lang="tr-TR"/>
        </a:p>
      </dgm:t>
    </dgm:pt>
    <dgm:pt modelId="{A55F8702-F98F-4966-9BB0-2FB8544DB00C}" type="pres">
      <dgm:prSet presAssocID="{C0D1275E-F48F-488D-88D2-4F0001C14F6A}" presName="composite" presStyleCnt="0"/>
      <dgm:spPr/>
    </dgm:pt>
    <dgm:pt modelId="{129F9D6F-96E8-4B51-8F48-3CD79A55420E}" type="pres">
      <dgm:prSet presAssocID="{C0D1275E-F48F-488D-88D2-4F0001C14F6A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AD1036-2C64-45ED-8E00-F524B673D26E}" type="pres">
      <dgm:prSet presAssocID="{C0D1275E-F48F-488D-88D2-4F0001C14F6A}" presName="parSh" presStyleLbl="node1" presStyleIdx="1" presStyleCnt="3"/>
      <dgm:spPr/>
      <dgm:t>
        <a:bodyPr/>
        <a:lstStyle/>
        <a:p>
          <a:endParaRPr lang="tr-TR"/>
        </a:p>
      </dgm:t>
    </dgm:pt>
    <dgm:pt modelId="{6A6E5EEA-9B85-4F7E-83E7-C0490C2951FA}" type="pres">
      <dgm:prSet presAssocID="{C0D1275E-F48F-488D-88D2-4F0001C14F6A}" presName="desTx" presStyleLbl="fgAcc1" presStyleIdx="1" presStyleCnt="3" custScaleX="11542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013BD5-83F1-4420-BB06-925CD643447A}" type="pres">
      <dgm:prSet presAssocID="{EADED35E-9431-44F0-9BA1-B953E185B09E}" presName="sibTrans" presStyleLbl="sibTrans2D1" presStyleIdx="1" presStyleCnt="2"/>
      <dgm:spPr/>
      <dgm:t>
        <a:bodyPr/>
        <a:lstStyle/>
        <a:p>
          <a:endParaRPr lang="tr-TR"/>
        </a:p>
      </dgm:t>
    </dgm:pt>
    <dgm:pt modelId="{0BFAC280-8C5F-494C-8541-16C6355F12F2}" type="pres">
      <dgm:prSet presAssocID="{EADED35E-9431-44F0-9BA1-B953E185B09E}" presName="connTx" presStyleLbl="sibTrans2D1" presStyleIdx="1" presStyleCnt="2"/>
      <dgm:spPr/>
      <dgm:t>
        <a:bodyPr/>
        <a:lstStyle/>
        <a:p>
          <a:endParaRPr lang="tr-TR"/>
        </a:p>
      </dgm:t>
    </dgm:pt>
    <dgm:pt modelId="{E266CED5-394E-455A-9BE3-1D2DCB5F7F7B}" type="pres">
      <dgm:prSet presAssocID="{035BC039-49FA-41B9-B164-E7A64277177E}" presName="composite" presStyleCnt="0"/>
      <dgm:spPr/>
    </dgm:pt>
    <dgm:pt modelId="{E41A89F2-11C1-4DEA-8420-C15EC3A4362A}" type="pres">
      <dgm:prSet presAssocID="{035BC039-49FA-41B9-B164-E7A64277177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B829FAF-7D8A-4452-B18F-BBC966A4645D}" type="pres">
      <dgm:prSet presAssocID="{035BC039-49FA-41B9-B164-E7A64277177E}" presName="parSh" presStyleLbl="node1" presStyleIdx="2" presStyleCnt="3"/>
      <dgm:spPr/>
      <dgm:t>
        <a:bodyPr/>
        <a:lstStyle/>
        <a:p>
          <a:endParaRPr lang="tr-TR"/>
        </a:p>
      </dgm:t>
    </dgm:pt>
    <dgm:pt modelId="{F4E54962-DCAC-485E-8850-9326D14A6B25}" type="pres">
      <dgm:prSet presAssocID="{035BC039-49FA-41B9-B164-E7A64277177E}" presName="desTx" presStyleLbl="fgAcc1" presStyleIdx="2" presStyleCnt="3" custScaleX="11681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A857C86-8335-41E8-88AD-74EEB22FF5E5}" type="presOf" srcId="{B343956E-2145-4C49-B2E1-752592C5F44C}" destId="{3D62294A-4BAB-4EB6-8A72-AC375B622984}" srcOrd="0" destOrd="0" presId="urn:microsoft.com/office/officeart/2005/8/layout/process3"/>
    <dgm:cxn modelId="{D2BBFA3C-B57D-4B5E-96F7-0FDCCAD3E1EA}" type="presOf" srcId="{035BC039-49FA-41B9-B164-E7A64277177E}" destId="{1B829FAF-7D8A-4452-B18F-BBC966A4645D}" srcOrd="1" destOrd="0" presId="urn:microsoft.com/office/officeart/2005/8/layout/process3"/>
    <dgm:cxn modelId="{5E24F7A2-969B-4864-A939-BBA12755A196}" srcId="{035BC039-49FA-41B9-B164-E7A64277177E}" destId="{933408CC-DCC5-49F9-B33C-EF71329D2F23}" srcOrd="0" destOrd="0" parTransId="{40721BA1-981F-46E3-AE65-814EDF336FE2}" sibTransId="{81C1C372-1E6C-4438-8673-5DD4F3C13B44}"/>
    <dgm:cxn modelId="{B24587B2-A54C-445C-952B-DB6C449225E1}" type="presOf" srcId="{118B8F13-D3B3-4605-B9B9-9C8811115572}" destId="{F4E54962-DCAC-485E-8850-9326D14A6B25}" srcOrd="0" destOrd="1" presId="urn:microsoft.com/office/officeart/2005/8/layout/process3"/>
    <dgm:cxn modelId="{53988925-62D7-450F-822B-F588B795AD88}" type="presOf" srcId="{E7FDA526-D90B-403D-85DD-B8CC54F907BC}" destId="{6A6E5EEA-9B85-4F7E-83E7-C0490C2951FA}" srcOrd="0" destOrd="0" presId="urn:microsoft.com/office/officeart/2005/8/layout/process3"/>
    <dgm:cxn modelId="{D158880C-EF27-4423-ACEA-46304E40FC50}" type="presOf" srcId="{C0D1275E-F48F-488D-88D2-4F0001C14F6A}" destId="{129F9D6F-96E8-4B51-8F48-3CD79A55420E}" srcOrd="0" destOrd="0" presId="urn:microsoft.com/office/officeart/2005/8/layout/process3"/>
    <dgm:cxn modelId="{D6F17FC5-CAB3-4DB5-AAA3-70DC6970F046}" srcId="{1C857B52-42C0-434B-B0BE-8E4426EBEF75}" destId="{A2350554-5D88-4CC7-A590-F70161B3C2A9}" srcOrd="0" destOrd="0" parTransId="{FFB61AEA-DC50-4D65-9ECB-57DC57436C48}" sibTransId="{B343956E-2145-4C49-B2E1-752592C5F44C}"/>
    <dgm:cxn modelId="{A2BD531E-AB11-4F42-8BCC-529C12F554CA}" srcId="{1C857B52-42C0-434B-B0BE-8E4426EBEF75}" destId="{C0D1275E-F48F-488D-88D2-4F0001C14F6A}" srcOrd="1" destOrd="0" parTransId="{58C5E0ED-BC5D-47E3-A77B-94D40B2C0D65}" sibTransId="{EADED35E-9431-44F0-9BA1-B953E185B09E}"/>
    <dgm:cxn modelId="{322AFA90-34B5-4CF2-AF50-45D158766780}" srcId="{035BC039-49FA-41B9-B164-E7A64277177E}" destId="{118B8F13-D3B3-4605-B9B9-9C8811115572}" srcOrd="1" destOrd="0" parTransId="{62A1543C-515A-4E6C-B377-19496F81BC42}" sibTransId="{CE1E3A0F-726B-4821-804B-C15A3048DB9E}"/>
    <dgm:cxn modelId="{A8189288-3820-4A89-9D84-C6A2C48D6AD2}" type="presOf" srcId="{B343956E-2145-4C49-B2E1-752592C5F44C}" destId="{FE2E08B0-BE88-4676-9FDF-0FBD9DB57E60}" srcOrd="1" destOrd="0" presId="urn:microsoft.com/office/officeart/2005/8/layout/process3"/>
    <dgm:cxn modelId="{1099A6CF-4360-470F-AA40-8B7E0D84F882}" srcId="{C0D1275E-F48F-488D-88D2-4F0001C14F6A}" destId="{E7FDA526-D90B-403D-85DD-B8CC54F907BC}" srcOrd="0" destOrd="0" parTransId="{80E4F235-363E-4C87-813D-A72C4EF66929}" sibTransId="{9170CA45-FA98-4CBD-943C-09D79C7F207A}"/>
    <dgm:cxn modelId="{4696B57B-2EB5-4929-BB73-89A729B8BCFF}" type="presOf" srcId="{1C857B52-42C0-434B-B0BE-8E4426EBEF75}" destId="{EE4F1F96-BC4B-49A0-93B4-4B31C7784CAB}" srcOrd="0" destOrd="0" presId="urn:microsoft.com/office/officeart/2005/8/layout/process3"/>
    <dgm:cxn modelId="{B7C40A49-449F-4F98-B491-00202970E31D}" type="presOf" srcId="{035BC039-49FA-41B9-B164-E7A64277177E}" destId="{E41A89F2-11C1-4DEA-8420-C15EC3A4362A}" srcOrd="0" destOrd="0" presId="urn:microsoft.com/office/officeart/2005/8/layout/process3"/>
    <dgm:cxn modelId="{DED104C2-9BAE-45DB-821D-8E47E85EFF21}" type="presOf" srcId="{851A4491-F2A5-47EA-996F-CAB971D1881B}" destId="{16896C6E-D2EC-4983-8FEF-70AAF9514FBC}" srcOrd="0" destOrd="0" presId="urn:microsoft.com/office/officeart/2005/8/layout/process3"/>
    <dgm:cxn modelId="{B26E6E14-B9F8-4B87-9240-A7D6DE62A36E}" type="presOf" srcId="{A2350554-5D88-4CC7-A590-F70161B3C2A9}" destId="{CE5B958B-2A45-40EF-BCDD-70083D308EF8}" srcOrd="0" destOrd="0" presId="urn:microsoft.com/office/officeart/2005/8/layout/process3"/>
    <dgm:cxn modelId="{5F064958-8B4B-4595-BC67-084C5D3E67EA}" type="presOf" srcId="{EADED35E-9431-44F0-9BA1-B953E185B09E}" destId="{48013BD5-83F1-4420-BB06-925CD643447A}" srcOrd="0" destOrd="0" presId="urn:microsoft.com/office/officeart/2005/8/layout/process3"/>
    <dgm:cxn modelId="{94AF34E5-174D-43CF-AF21-94D353470201}" srcId="{A2350554-5D88-4CC7-A590-F70161B3C2A9}" destId="{851A4491-F2A5-47EA-996F-CAB971D1881B}" srcOrd="0" destOrd="0" parTransId="{3D609599-D732-476C-8F82-1F30FD42F4B3}" sibTransId="{BF8E41AF-A1F5-4C79-BDDB-FADD5470381D}"/>
    <dgm:cxn modelId="{F2241367-70AD-40B6-9B22-36FC8E14EBB3}" type="presOf" srcId="{933408CC-DCC5-49F9-B33C-EF71329D2F23}" destId="{F4E54962-DCAC-485E-8850-9326D14A6B25}" srcOrd="0" destOrd="0" presId="urn:microsoft.com/office/officeart/2005/8/layout/process3"/>
    <dgm:cxn modelId="{8D6DBECF-8F13-493C-81AF-061315DB240D}" type="presOf" srcId="{A2350554-5D88-4CC7-A590-F70161B3C2A9}" destId="{DE2A902D-C843-45A8-B9D6-FEE4A4ED579D}" srcOrd="1" destOrd="0" presId="urn:microsoft.com/office/officeart/2005/8/layout/process3"/>
    <dgm:cxn modelId="{A1D1CF83-6E19-4960-B573-4C5A261690A2}" type="presOf" srcId="{EADED35E-9431-44F0-9BA1-B953E185B09E}" destId="{0BFAC280-8C5F-494C-8541-16C6355F12F2}" srcOrd="1" destOrd="0" presId="urn:microsoft.com/office/officeart/2005/8/layout/process3"/>
    <dgm:cxn modelId="{0B52B11A-FB4C-46CE-B13E-B0FE98F5D0FA}" type="presOf" srcId="{C0D1275E-F48F-488D-88D2-4F0001C14F6A}" destId="{7AAD1036-2C64-45ED-8E00-F524B673D26E}" srcOrd="1" destOrd="0" presId="urn:microsoft.com/office/officeart/2005/8/layout/process3"/>
    <dgm:cxn modelId="{58BCE062-3D1E-4A82-84D4-4A5B33BFBF1A}" srcId="{1C857B52-42C0-434B-B0BE-8E4426EBEF75}" destId="{035BC039-49FA-41B9-B164-E7A64277177E}" srcOrd="2" destOrd="0" parTransId="{D8A3B180-C8F6-4A4D-AB86-17A8B901F0E7}" sibTransId="{70F12A17-A675-4021-9FDF-603D14D266A7}"/>
    <dgm:cxn modelId="{9B036401-65EC-4706-9AF2-0E2BE3F0C254}" type="presParOf" srcId="{EE4F1F96-BC4B-49A0-93B4-4B31C7784CAB}" destId="{1B326A41-6D3A-4128-A53C-917E62B4DF58}" srcOrd="0" destOrd="0" presId="urn:microsoft.com/office/officeart/2005/8/layout/process3"/>
    <dgm:cxn modelId="{341A7529-9E73-42AF-99F3-F725CD68F46E}" type="presParOf" srcId="{1B326A41-6D3A-4128-A53C-917E62B4DF58}" destId="{CE5B958B-2A45-40EF-BCDD-70083D308EF8}" srcOrd="0" destOrd="0" presId="urn:microsoft.com/office/officeart/2005/8/layout/process3"/>
    <dgm:cxn modelId="{E74331C6-B3A0-4DA6-B083-D3D047F1902D}" type="presParOf" srcId="{1B326A41-6D3A-4128-A53C-917E62B4DF58}" destId="{DE2A902D-C843-45A8-B9D6-FEE4A4ED579D}" srcOrd="1" destOrd="0" presId="urn:microsoft.com/office/officeart/2005/8/layout/process3"/>
    <dgm:cxn modelId="{2D99EFD2-4A84-476F-9109-CF231BD56756}" type="presParOf" srcId="{1B326A41-6D3A-4128-A53C-917E62B4DF58}" destId="{16896C6E-D2EC-4983-8FEF-70AAF9514FBC}" srcOrd="2" destOrd="0" presId="urn:microsoft.com/office/officeart/2005/8/layout/process3"/>
    <dgm:cxn modelId="{5AEFC026-7EFA-44F8-B254-12FC2A40B7B4}" type="presParOf" srcId="{EE4F1F96-BC4B-49A0-93B4-4B31C7784CAB}" destId="{3D62294A-4BAB-4EB6-8A72-AC375B622984}" srcOrd="1" destOrd="0" presId="urn:microsoft.com/office/officeart/2005/8/layout/process3"/>
    <dgm:cxn modelId="{4F0D7D51-1F88-4AB4-8614-ACACE115B3F7}" type="presParOf" srcId="{3D62294A-4BAB-4EB6-8A72-AC375B622984}" destId="{FE2E08B0-BE88-4676-9FDF-0FBD9DB57E60}" srcOrd="0" destOrd="0" presId="urn:microsoft.com/office/officeart/2005/8/layout/process3"/>
    <dgm:cxn modelId="{ECC8073B-5F4E-4991-BE9E-9977381764F4}" type="presParOf" srcId="{EE4F1F96-BC4B-49A0-93B4-4B31C7784CAB}" destId="{A55F8702-F98F-4966-9BB0-2FB8544DB00C}" srcOrd="2" destOrd="0" presId="urn:microsoft.com/office/officeart/2005/8/layout/process3"/>
    <dgm:cxn modelId="{E658478C-0AA3-4328-AD0A-7CA3225EA71C}" type="presParOf" srcId="{A55F8702-F98F-4966-9BB0-2FB8544DB00C}" destId="{129F9D6F-96E8-4B51-8F48-3CD79A55420E}" srcOrd="0" destOrd="0" presId="urn:microsoft.com/office/officeart/2005/8/layout/process3"/>
    <dgm:cxn modelId="{09CA9C32-8955-4936-9955-1F9AFCA8F95A}" type="presParOf" srcId="{A55F8702-F98F-4966-9BB0-2FB8544DB00C}" destId="{7AAD1036-2C64-45ED-8E00-F524B673D26E}" srcOrd="1" destOrd="0" presId="urn:microsoft.com/office/officeart/2005/8/layout/process3"/>
    <dgm:cxn modelId="{D894D799-63A7-4CAB-AAAC-950C32CBC22A}" type="presParOf" srcId="{A55F8702-F98F-4966-9BB0-2FB8544DB00C}" destId="{6A6E5EEA-9B85-4F7E-83E7-C0490C2951FA}" srcOrd="2" destOrd="0" presId="urn:microsoft.com/office/officeart/2005/8/layout/process3"/>
    <dgm:cxn modelId="{B7988CF5-CBF4-459B-9D0A-183A2B991419}" type="presParOf" srcId="{EE4F1F96-BC4B-49A0-93B4-4B31C7784CAB}" destId="{48013BD5-83F1-4420-BB06-925CD643447A}" srcOrd="3" destOrd="0" presId="urn:microsoft.com/office/officeart/2005/8/layout/process3"/>
    <dgm:cxn modelId="{0AB3F921-E5D6-4C80-8442-524B7E54C968}" type="presParOf" srcId="{48013BD5-83F1-4420-BB06-925CD643447A}" destId="{0BFAC280-8C5F-494C-8541-16C6355F12F2}" srcOrd="0" destOrd="0" presId="urn:microsoft.com/office/officeart/2005/8/layout/process3"/>
    <dgm:cxn modelId="{EE62E5A0-5C95-498B-97B2-7BC0599672B3}" type="presParOf" srcId="{EE4F1F96-BC4B-49A0-93B4-4B31C7784CAB}" destId="{E266CED5-394E-455A-9BE3-1D2DCB5F7F7B}" srcOrd="4" destOrd="0" presId="urn:microsoft.com/office/officeart/2005/8/layout/process3"/>
    <dgm:cxn modelId="{D0B54277-D072-4DF8-A10C-482CF8CA43BD}" type="presParOf" srcId="{E266CED5-394E-455A-9BE3-1D2DCB5F7F7B}" destId="{E41A89F2-11C1-4DEA-8420-C15EC3A4362A}" srcOrd="0" destOrd="0" presId="urn:microsoft.com/office/officeart/2005/8/layout/process3"/>
    <dgm:cxn modelId="{F905B893-8353-4F14-B834-491E1B327D55}" type="presParOf" srcId="{E266CED5-394E-455A-9BE3-1D2DCB5F7F7B}" destId="{1B829FAF-7D8A-4452-B18F-BBC966A4645D}" srcOrd="1" destOrd="0" presId="urn:microsoft.com/office/officeart/2005/8/layout/process3"/>
    <dgm:cxn modelId="{5E9AFFEA-F223-4961-9EDF-19A38692AE43}" type="presParOf" srcId="{E266CED5-394E-455A-9BE3-1D2DCB5F7F7B}" destId="{F4E54962-DCAC-485E-8850-9326D14A6B25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325956-89FE-4643-A3A0-F2C615225E2C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62E2C88-8678-4FA2-AAFB-5F1E108A693B}">
      <dgm:prSet phldrT="[Metin]"/>
      <dgm:spPr/>
      <dgm:t>
        <a:bodyPr/>
        <a:lstStyle/>
        <a:p>
          <a:r>
            <a:rPr lang="tr-TR" b="0" i="0" u="none" strike="noStrike" baseline="0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OSB içindeki parsellerin mülkiyeti yatırım izleme ve koordinasyon başkanlıkları ile il özel idarelerine devredilir</a:t>
          </a:r>
          <a:endParaRPr lang="tr-TR" dirty="0"/>
        </a:p>
      </dgm:t>
    </dgm:pt>
    <dgm:pt modelId="{40206537-ADF6-4289-8484-2201D78D440E}" type="parTrans" cxnId="{74C43275-3282-4826-9FCC-95FC24ACD808}">
      <dgm:prSet/>
      <dgm:spPr/>
      <dgm:t>
        <a:bodyPr/>
        <a:lstStyle/>
        <a:p>
          <a:endParaRPr lang="tr-TR"/>
        </a:p>
      </dgm:t>
    </dgm:pt>
    <dgm:pt modelId="{6E48D600-1962-4856-A6C1-522CC071381A}" type="sibTrans" cxnId="{74C43275-3282-4826-9FCC-95FC24ACD808}">
      <dgm:prSet/>
      <dgm:spPr/>
      <dgm:t>
        <a:bodyPr/>
        <a:lstStyle/>
        <a:p>
          <a:endParaRPr lang="tr-TR"/>
        </a:p>
      </dgm:t>
    </dgm:pt>
    <dgm:pt modelId="{FF7AA503-26CC-4E8A-81C1-AF2D39627AA9}">
      <dgm:prSet phldrT="[Metin]"/>
      <dgm:spPr/>
      <dgm:t>
        <a:bodyPr/>
        <a:lstStyle/>
        <a:p>
          <a:r>
            <a:rPr lang="tr-TR" b="0" i="0" u="none" strike="noStrike" baseline="0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Talebe göre tevsii OSB yatırımları ile yeni OSB yatırımları ivedilikle tamamlanır</a:t>
          </a:r>
          <a:endParaRPr lang="tr-TR" dirty="0"/>
        </a:p>
      </dgm:t>
    </dgm:pt>
    <dgm:pt modelId="{1A4B96F4-8A82-4749-AB0C-450A0418AC22}" type="parTrans" cxnId="{DFA9D7DE-DF06-4A13-918E-416E6B4590B6}">
      <dgm:prSet/>
      <dgm:spPr/>
      <dgm:t>
        <a:bodyPr/>
        <a:lstStyle/>
        <a:p>
          <a:endParaRPr lang="tr-TR"/>
        </a:p>
      </dgm:t>
    </dgm:pt>
    <dgm:pt modelId="{DF149827-2DA1-4A3D-90B2-BC6F958018BD}" type="sibTrans" cxnId="{DFA9D7DE-DF06-4A13-918E-416E6B4590B6}">
      <dgm:prSet/>
      <dgm:spPr/>
      <dgm:t>
        <a:bodyPr/>
        <a:lstStyle/>
        <a:p>
          <a:endParaRPr lang="tr-TR"/>
        </a:p>
      </dgm:t>
    </dgm:pt>
    <dgm:pt modelId="{BB8B6931-CB1D-4FFB-BB1D-F97F41FD8037}">
      <dgm:prSet/>
      <dgm:spPr/>
      <dgm:t>
        <a:bodyPr/>
        <a:lstStyle/>
        <a:p>
          <a:r>
            <a:rPr lang="tr-TR" b="0" i="0" u="none" strike="noStrike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Özelliği gereği OSB dışında yapılacak yatırımlar için uygun kamu arazileri tahsisi gerçekleştirilir</a:t>
          </a:r>
          <a:endParaRPr lang="tr-TR" dirty="0"/>
        </a:p>
      </dgm:t>
    </dgm:pt>
    <dgm:pt modelId="{273A9ADD-7C7F-4050-ADCF-3D3EA67D8E66}" type="parTrans" cxnId="{EDE92A16-6A61-44CC-A338-835105A5F62E}">
      <dgm:prSet/>
      <dgm:spPr/>
      <dgm:t>
        <a:bodyPr/>
        <a:lstStyle/>
        <a:p>
          <a:endParaRPr lang="tr-TR"/>
        </a:p>
      </dgm:t>
    </dgm:pt>
    <dgm:pt modelId="{E1210A46-96B2-4568-AEB9-DC3779D87EF0}" type="sibTrans" cxnId="{EDE92A16-6A61-44CC-A338-835105A5F62E}">
      <dgm:prSet/>
      <dgm:spPr/>
      <dgm:t>
        <a:bodyPr/>
        <a:lstStyle/>
        <a:p>
          <a:endParaRPr lang="tr-TR"/>
        </a:p>
      </dgm:t>
    </dgm:pt>
    <dgm:pt modelId="{7B9B3F6E-B11B-4B73-940B-2BE8D78C4DCD}">
      <dgm:prSet phldrT="[Metin]"/>
      <dgm:spPr/>
      <dgm:t>
        <a:bodyPr/>
        <a:lstStyle/>
        <a:p>
          <a:r>
            <a:rPr lang="tr-TR" b="0" i="0" u="none" strike="noStrike" baseline="0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Mevcut organize sanayi bölgelerindeki boş parseller değerlendirilir</a:t>
          </a:r>
          <a:endParaRPr lang="tr-TR" dirty="0"/>
        </a:p>
      </dgm:t>
    </dgm:pt>
    <dgm:pt modelId="{D5161AEE-C379-4C12-BCA1-E0E4CB99537F}" type="sibTrans" cxnId="{72C15869-6B8A-464E-A31E-99CB8EE64978}">
      <dgm:prSet/>
      <dgm:spPr/>
      <dgm:t>
        <a:bodyPr/>
        <a:lstStyle/>
        <a:p>
          <a:endParaRPr lang="tr-TR"/>
        </a:p>
      </dgm:t>
    </dgm:pt>
    <dgm:pt modelId="{4546034D-DEAE-4AAB-A3A3-5E021C8B7CFA}" type="parTrans" cxnId="{72C15869-6B8A-464E-A31E-99CB8EE64978}">
      <dgm:prSet/>
      <dgm:spPr/>
      <dgm:t>
        <a:bodyPr/>
        <a:lstStyle/>
        <a:p>
          <a:endParaRPr lang="tr-TR"/>
        </a:p>
      </dgm:t>
    </dgm:pt>
    <dgm:pt modelId="{9FEDD9C2-A648-494A-9B17-AAEF7393C6BE}" type="pres">
      <dgm:prSet presAssocID="{77325956-89FE-4643-A3A0-F2C615225E2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3B90B09-8DBD-419A-852F-B3EFF0F4F5C2}" type="pres">
      <dgm:prSet presAssocID="{77325956-89FE-4643-A3A0-F2C615225E2C}" presName="arrow" presStyleLbl="bgShp" presStyleIdx="0" presStyleCnt="1"/>
      <dgm:spPr/>
    </dgm:pt>
    <dgm:pt modelId="{C867BCEF-2A54-466F-AEE8-3CEA3E5F62FD}" type="pres">
      <dgm:prSet presAssocID="{77325956-89FE-4643-A3A0-F2C615225E2C}" presName="points" presStyleCnt="0"/>
      <dgm:spPr/>
    </dgm:pt>
    <dgm:pt modelId="{809CDD2F-5044-42B4-9913-478EC77F9424}" type="pres">
      <dgm:prSet presAssocID="{7B9B3F6E-B11B-4B73-940B-2BE8D78C4DCD}" presName="compositeA" presStyleCnt="0"/>
      <dgm:spPr/>
    </dgm:pt>
    <dgm:pt modelId="{BA7E629E-468D-43B6-8CDF-0D5EA7BBA5B9}" type="pres">
      <dgm:prSet presAssocID="{7B9B3F6E-B11B-4B73-940B-2BE8D78C4DCD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D617AD-40C3-4530-8D82-8110CBDCB8E1}" type="pres">
      <dgm:prSet presAssocID="{7B9B3F6E-B11B-4B73-940B-2BE8D78C4DCD}" presName="circleA" presStyleLbl="node1" presStyleIdx="0" presStyleCnt="4"/>
      <dgm:spPr/>
    </dgm:pt>
    <dgm:pt modelId="{E360FEE9-E7D3-4D02-935A-597EB65C7180}" type="pres">
      <dgm:prSet presAssocID="{7B9B3F6E-B11B-4B73-940B-2BE8D78C4DCD}" presName="spaceA" presStyleCnt="0"/>
      <dgm:spPr/>
    </dgm:pt>
    <dgm:pt modelId="{6507308B-BEDF-4221-9B26-BD2368549E8F}" type="pres">
      <dgm:prSet presAssocID="{D5161AEE-C379-4C12-BCA1-E0E4CB99537F}" presName="space" presStyleCnt="0"/>
      <dgm:spPr/>
    </dgm:pt>
    <dgm:pt modelId="{11CE5AA3-3BA4-4B1E-856E-061C08DDAD0F}" type="pres">
      <dgm:prSet presAssocID="{962E2C88-8678-4FA2-AAFB-5F1E108A693B}" presName="compositeB" presStyleCnt="0"/>
      <dgm:spPr/>
    </dgm:pt>
    <dgm:pt modelId="{6AECB058-85E2-46E9-B09E-0E3313E1F619}" type="pres">
      <dgm:prSet presAssocID="{962E2C88-8678-4FA2-AAFB-5F1E108A693B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2CBE458-088F-4EFB-902F-06D8C054815D}" type="pres">
      <dgm:prSet presAssocID="{962E2C88-8678-4FA2-AAFB-5F1E108A693B}" presName="circleB" presStyleLbl="node1" presStyleIdx="1" presStyleCnt="4"/>
      <dgm:spPr/>
    </dgm:pt>
    <dgm:pt modelId="{9376AA6A-27FB-4DAB-BE80-D32211F7D5FF}" type="pres">
      <dgm:prSet presAssocID="{962E2C88-8678-4FA2-AAFB-5F1E108A693B}" presName="spaceB" presStyleCnt="0"/>
      <dgm:spPr/>
    </dgm:pt>
    <dgm:pt modelId="{582DB15F-A3E1-442E-9BFD-D5FF6BB63CDC}" type="pres">
      <dgm:prSet presAssocID="{6E48D600-1962-4856-A6C1-522CC071381A}" presName="space" presStyleCnt="0"/>
      <dgm:spPr/>
    </dgm:pt>
    <dgm:pt modelId="{4A8B82ED-A13C-4D61-8EA5-A54AA2A76CFE}" type="pres">
      <dgm:prSet presAssocID="{FF7AA503-26CC-4E8A-81C1-AF2D39627AA9}" presName="compositeA" presStyleCnt="0"/>
      <dgm:spPr/>
    </dgm:pt>
    <dgm:pt modelId="{7761A5E8-0685-4FAE-83F2-3CC201E21296}" type="pres">
      <dgm:prSet presAssocID="{FF7AA503-26CC-4E8A-81C1-AF2D39627AA9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2514495-DD03-47FD-B80E-18BE140ED4A8}" type="pres">
      <dgm:prSet presAssocID="{FF7AA503-26CC-4E8A-81C1-AF2D39627AA9}" presName="circleA" presStyleLbl="node1" presStyleIdx="2" presStyleCnt="4"/>
      <dgm:spPr/>
    </dgm:pt>
    <dgm:pt modelId="{6D31933C-CF6B-42AB-94D4-2F8924049B49}" type="pres">
      <dgm:prSet presAssocID="{FF7AA503-26CC-4E8A-81C1-AF2D39627AA9}" presName="spaceA" presStyleCnt="0"/>
      <dgm:spPr/>
    </dgm:pt>
    <dgm:pt modelId="{C240E31F-E944-4C17-835C-2138DD918118}" type="pres">
      <dgm:prSet presAssocID="{DF149827-2DA1-4A3D-90B2-BC6F958018BD}" presName="space" presStyleCnt="0"/>
      <dgm:spPr/>
    </dgm:pt>
    <dgm:pt modelId="{56CEC295-7F3B-4DA2-BDD7-5D3B749ED818}" type="pres">
      <dgm:prSet presAssocID="{BB8B6931-CB1D-4FFB-BB1D-F97F41FD8037}" presName="compositeB" presStyleCnt="0"/>
      <dgm:spPr/>
    </dgm:pt>
    <dgm:pt modelId="{265678F1-C664-483A-B46F-B487B561FEAE}" type="pres">
      <dgm:prSet presAssocID="{BB8B6931-CB1D-4FFB-BB1D-F97F41FD8037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F656B4-8BDD-46E0-8301-0C545BF788B0}" type="pres">
      <dgm:prSet presAssocID="{BB8B6931-CB1D-4FFB-BB1D-F97F41FD8037}" presName="circleB" presStyleLbl="node1" presStyleIdx="3" presStyleCnt="4"/>
      <dgm:spPr/>
    </dgm:pt>
    <dgm:pt modelId="{A6C8D39D-27BF-4675-8C6F-0CFA59332480}" type="pres">
      <dgm:prSet presAssocID="{BB8B6931-CB1D-4FFB-BB1D-F97F41FD8037}" presName="spaceB" presStyleCnt="0"/>
      <dgm:spPr/>
    </dgm:pt>
  </dgm:ptLst>
  <dgm:cxnLst>
    <dgm:cxn modelId="{74C43275-3282-4826-9FCC-95FC24ACD808}" srcId="{77325956-89FE-4643-A3A0-F2C615225E2C}" destId="{962E2C88-8678-4FA2-AAFB-5F1E108A693B}" srcOrd="1" destOrd="0" parTransId="{40206537-ADF6-4289-8484-2201D78D440E}" sibTransId="{6E48D600-1962-4856-A6C1-522CC071381A}"/>
    <dgm:cxn modelId="{72C15869-6B8A-464E-A31E-99CB8EE64978}" srcId="{77325956-89FE-4643-A3A0-F2C615225E2C}" destId="{7B9B3F6E-B11B-4B73-940B-2BE8D78C4DCD}" srcOrd="0" destOrd="0" parTransId="{4546034D-DEAE-4AAB-A3A3-5E021C8B7CFA}" sibTransId="{D5161AEE-C379-4C12-BCA1-E0E4CB99537F}"/>
    <dgm:cxn modelId="{EDE92A16-6A61-44CC-A338-835105A5F62E}" srcId="{77325956-89FE-4643-A3A0-F2C615225E2C}" destId="{BB8B6931-CB1D-4FFB-BB1D-F97F41FD8037}" srcOrd="3" destOrd="0" parTransId="{273A9ADD-7C7F-4050-ADCF-3D3EA67D8E66}" sibTransId="{E1210A46-96B2-4568-AEB9-DC3779D87EF0}"/>
    <dgm:cxn modelId="{8A419900-3EE6-4061-A09B-D8FC66C24775}" type="presOf" srcId="{FF7AA503-26CC-4E8A-81C1-AF2D39627AA9}" destId="{7761A5E8-0685-4FAE-83F2-3CC201E21296}" srcOrd="0" destOrd="0" presId="urn:microsoft.com/office/officeart/2005/8/layout/hProcess11"/>
    <dgm:cxn modelId="{DFA9D7DE-DF06-4A13-918E-416E6B4590B6}" srcId="{77325956-89FE-4643-A3A0-F2C615225E2C}" destId="{FF7AA503-26CC-4E8A-81C1-AF2D39627AA9}" srcOrd="2" destOrd="0" parTransId="{1A4B96F4-8A82-4749-AB0C-450A0418AC22}" sibTransId="{DF149827-2DA1-4A3D-90B2-BC6F958018BD}"/>
    <dgm:cxn modelId="{E09851D0-0A61-4733-A9B0-B5413EF8FC2E}" type="presOf" srcId="{7B9B3F6E-B11B-4B73-940B-2BE8D78C4DCD}" destId="{BA7E629E-468D-43B6-8CDF-0D5EA7BBA5B9}" srcOrd="0" destOrd="0" presId="urn:microsoft.com/office/officeart/2005/8/layout/hProcess11"/>
    <dgm:cxn modelId="{6E1A6DFB-7EF1-4417-BF19-E676D29D2AF0}" type="presOf" srcId="{BB8B6931-CB1D-4FFB-BB1D-F97F41FD8037}" destId="{265678F1-C664-483A-B46F-B487B561FEAE}" srcOrd="0" destOrd="0" presId="urn:microsoft.com/office/officeart/2005/8/layout/hProcess11"/>
    <dgm:cxn modelId="{D4BBF7BC-C94E-45C2-98F8-783B0C4D0313}" type="presOf" srcId="{962E2C88-8678-4FA2-AAFB-5F1E108A693B}" destId="{6AECB058-85E2-46E9-B09E-0E3313E1F619}" srcOrd="0" destOrd="0" presId="urn:microsoft.com/office/officeart/2005/8/layout/hProcess11"/>
    <dgm:cxn modelId="{AF13EF7C-8543-4F2B-9EA7-96A2ECDD4E87}" type="presOf" srcId="{77325956-89FE-4643-A3A0-F2C615225E2C}" destId="{9FEDD9C2-A648-494A-9B17-AAEF7393C6BE}" srcOrd="0" destOrd="0" presId="urn:microsoft.com/office/officeart/2005/8/layout/hProcess11"/>
    <dgm:cxn modelId="{4436141A-30E0-4E95-B91C-F7113858DBEA}" type="presParOf" srcId="{9FEDD9C2-A648-494A-9B17-AAEF7393C6BE}" destId="{83B90B09-8DBD-419A-852F-B3EFF0F4F5C2}" srcOrd="0" destOrd="0" presId="urn:microsoft.com/office/officeart/2005/8/layout/hProcess11"/>
    <dgm:cxn modelId="{D9FF48B9-D684-4129-815A-415F4BA6A682}" type="presParOf" srcId="{9FEDD9C2-A648-494A-9B17-AAEF7393C6BE}" destId="{C867BCEF-2A54-466F-AEE8-3CEA3E5F62FD}" srcOrd="1" destOrd="0" presId="urn:microsoft.com/office/officeart/2005/8/layout/hProcess11"/>
    <dgm:cxn modelId="{28EE7573-827F-4EE8-AD6F-3DFA9E9FB4D3}" type="presParOf" srcId="{C867BCEF-2A54-466F-AEE8-3CEA3E5F62FD}" destId="{809CDD2F-5044-42B4-9913-478EC77F9424}" srcOrd="0" destOrd="0" presId="urn:microsoft.com/office/officeart/2005/8/layout/hProcess11"/>
    <dgm:cxn modelId="{D4791525-40F9-4CD4-A3F2-FBCA9BB09AE9}" type="presParOf" srcId="{809CDD2F-5044-42B4-9913-478EC77F9424}" destId="{BA7E629E-468D-43B6-8CDF-0D5EA7BBA5B9}" srcOrd="0" destOrd="0" presId="urn:microsoft.com/office/officeart/2005/8/layout/hProcess11"/>
    <dgm:cxn modelId="{8143D1C8-68DA-4B77-A777-29639D4022AC}" type="presParOf" srcId="{809CDD2F-5044-42B4-9913-478EC77F9424}" destId="{63D617AD-40C3-4530-8D82-8110CBDCB8E1}" srcOrd="1" destOrd="0" presId="urn:microsoft.com/office/officeart/2005/8/layout/hProcess11"/>
    <dgm:cxn modelId="{D96E89E3-270B-46A5-8346-C7B89D37F673}" type="presParOf" srcId="{809CDD2F-5044-42B4-9913-478EC77F9424}" destId="{E360FEE9-E7D3-4D02-935A-597EB65C7180}" srcOrd="2" destOrd="0" presId="urn:microsoft.com/office/officeart/2005/8/layout/hProcess11"/>
    <dgm:cxn modelId="{121B8EF6-4EE7-4CEF-AADA-1AB93292EC66}" type="presParOf" srcId="{C867BCEF-2A54-466F-AEE8-3CEA3E5F62FD}" destId="{6507308B-BEDF-4221-9B26-BD2368549E8F}" srcOrd="1" destOrd="0" presId="urn:microsoft.com/office/officeart/2005/8/layout/hProcess11"/>
    <dgm:cxn modelId="{44358C95-AA53-46EC-B20D-F919FF4AD3E2}" type="presParOf" srcId="{C867BCEF-2A54-466F-AEE8-3CEA3E5F62FD}" destId="{11CE5AA3-3BA4-4B1E-856E-061C08DDAD0F}" srcOrd="2" destOrd="0" presId="urn:microsoft.com/office/officeart/2005/8/layout/hProcess11"/>
    <dgm:cxn modelId="{4C14B8B1-CEEB-40BE-A837-1F369A4B3C8C}" type="presParOf" srcId="{11CE5AA3-3BA4-4B1E-856E-061C08DDAD0F}" destId="{6AECB058-85E2-46E9-B09E-0E3313E1F619}" srcOrd="0" destOrd="0" presId="urn:microsoft.com/office/officeart/2005/8/layout/hProcess11"/>
    <dgm:cxn modelId="{BDB409B5-3C81-4A24-90F7-C3CDBEBAA993}" type="presParOf" srcId="{11CE5AA3-3BA4-4B1E-856E-061C08DDAD0F}" destId="{02CBE458-088F-4EFB-902F-06D8C054815D}" srcOrd="1" destOrd="0" presId="urn:microsoft.com/office/officeart/2005/8/layout/hProcess11"/>
    <dgm:cxn modelId="{C1807C35-6A7C-4A17-BEB5-2039D3D905A8}" type="presParOf" srcId="{11CE5AA3-3BA4-4B1E-856E-061C08DDAD0F}" destId="{9376AA6A-27FB-4DAB-BE80-D32211F7D5FF}" srcOrd="2" destOrd="0" presId="urn:microsoft.com/office/officeart/2005/8/layout/hProcess11"/>
    <dgm:cxn modelId="{A6DA2D3F-333F-4EBF-8E44-461DD1370DA0}" type="presParOf" srcId="{C867BCEF-2A54-466F-AEE8-3CEA3E5F62FD}" destId="{582DB15F-A3E1-442E-9BFD-D5FF6BB63CDC}" srcOrd="3" destOrd="0" presId="urn:microsoft.com/office/officeart/2005/8/layout/hProcess11"/>
    <dgm:cxn modelId="{BA587F4C-55B3-4576-BE67-8A18A11C1129}" type="presParOf" srcId="{C867BCEF-2A54-466F-AEE8-3CEA3E5F62FD}" destId="{4A8B82ED-A13C-4D61-8EA5-A54AA2A76CFE}" srcOrd="4" destOrd="0" presId="urn:microsoft.com/office/officeart/2005/8/layout/hProcess11"/>
    <dgm:cxn modelId="{8FC99BE2-99FE-4A9C-B65B-93026678841C}" type="presParOf" srcId="{4A8B82ED-A13C-4D61-8EA5-A54AA2A76CFE}" destId="{7761A5E8-0685-4FAE-83F2-3CC201E21296}" srcOrd="0" destOrd="0" presId="urn:microsoft.com/office/officeart/2005/8/layout/hProcess11"/>
    <dgm:cxn modelId="{A318FAB0-8B7C-4002-9857-90E0DB6E1F56}" type="presParOf" srcId="{4A8B82ED-A13C-4D61-8EA5-A54AA2A76CFE}" destId="{62514495-DD03-47FD-B80E-18BE140ED4A8}" srcOrd="1" destOrd="0" presId="urn:microsoft.com/office/officeart/2005/8/layout/hProcess11"/>
    <dgm:cxn modelId="{44DC6A18-6043-4716-91B5-93D7F7A98013}" type="presParOf" srcId="{4A8B82ED-A13C-4D61-8EA5-A54AA2A76CFE}" destId="{6D31933C-CF6B-42AB-94D4-2F8924049B49}" srcOrd="2" destOrd="0" presId="urn:microsoft.com/office/officeart/2005/8/layout/hProcess11"/>
    <dgm:cxn modelId="{E7772555-C514-43E6-BFD0-7E3619E16B97}" type="presParOf" srcId="{C867BCEF-2A54-466F-AEE8-3CEA3E5F62FD}" destId="{C240E31F-E944-4C17-835C-2138DD918118}" srcOrd="5" destOrd="0" presId="urn:microsoft.com/office/officeart/2005/8/layout/hProcess11"/>
    <dgm:cxn modelId="{562B6586-8FCA-48FA-A848-D19D5C437AA3}" type="presParOf" srcId="{C867BCEF-2A54-466F-AEE8-3CEA3E5F62FD}" destId="{56CEC295-7F3B-4DA2-BDD7-5D3B749ED818}" srcOrd="6" destOrd="0" presId="urn:microsoft.com/office/officeart/2005/8/layout/hProcess11"/>
    <dgm:cxn modelId="{5327FF7A-9626-4C5E-A643-F45245E248E6}" type="presParOf" srcId="{56CEC295-7F3B-4DA2-BDD7-5D3B749ED818}" destId="{265678F1-C664-483A-B46F-B487B561FEAE}" srcOrd="0" destOrd="0" presId="urn:microsoft.com/office/officeart/2005/8/layout/hProcess11"/>
    <dgm:cxn modelId="{A0B75EF6-9A02-4D14-A74D-6934BB85B43B}" type="presParOf" srcId="{56CEC295-7F3B-4DA2-BDD7-5D3B749ED818}" destId="{04F656B4-8BDD-46E0-8301-0C545BF788B0}" srcOrd="1" destOrd="0" presId="urn:microsoft.com/office/officeart/2005/8/layout/hProcess11"/>
    <dgm:cxn modelId="{869EEC1D-9A71-48C9-A2FB-3BD6C48AAB2C}" type="presParOf" srcId="{56CEC295-7F3B-4DA2-BDD7-5D3B749ED818}" destId="{A6C8D39D-27BF-4675-8C6F-0CFA5933248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B143F7-5EE2-4880-B993-7060E0555F5E}" type="doc">
      <dgm:prSet loTypeId="urn:microsoft.com/office/officeart/2005/8/layout/chevron1" loCatId="process" qsTypeId="urn:microsoft.com/office/officeart/2005/8/quickstyle/3d4" qsCatId="3D" csTypeId="urn:microsoft.com/office/officeart/2005/8/colors/accent1_2" csCatId="accent1" phldr="1"/>
      <dgm:spPr/>
    </dgm:pt>
    <dgm:pt modelId="{6054939E-B9A7-4BEA-A96B-C242A6D3D7C4}">
      <dgm:prSet phldrT="[Metin]"/>
      <dgm:spPr/>
      <dgm:t>
        <a:bodyPr/>
        <a:lstStyle/>
        <a:p>
          <a:pPr rtl="0"/>
          <a:r>
            <a:rPr lang="tr-TR" b="0" i="0" u="none" strike="noStrike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Bina inşaatı İl Özel İdaresi veya YİKOB tarafından ihale edilir, maliyeti Banka tarafından karşılanır.</a:t>
          </a:r>
          <a:endParaRPr lang="tr-TR" dirty="0">
            <a:solidFill>
              <a:schemeClr val="tx1"/>
            </a:solidFill>
          </a:endParaRPr>
        </a:p>
      </dgm:t>
    </dgm:pt>
    <dgm:pt modelId="{71A23A0A-2A14-4F32-A4C5-331BED7795CE}" type="parTrans" cxnId="{94F5EFD7-220D-402A-9732-FF73E2088089}">
      <dgm:prSet/>
      <dgm:spPr/>
      <dgm:t>
        <a:bodyPr/>
        <a:lstStyle/>
        <a:p>
          <a:endParaRPr lang="tr-TR"/>
        </a:p>
      </dgm:t>
    </dgm:pt>
    <dgm:pt modelId="{F1C07F4A-E855-4BAD-BFAE-ED5DA700F508}" type="sibTrans" cxnId="{94F5EFD7-220D-402A-9732-FF73E2088089}">
      <dgm:prSet/>
      <dgm:spPr/>
      <dgm:t>
        <a:bodyPr/>
        <a:lstStyle/>
        <a:p>
          <a:endParaRPr lang="tr-TR"/>
        </a:p>
      </dgm:t>
    </dgm:pt>
    <dgm:pt modelId="{D070DDBF-21BD-4F50-A69A-30387D08D6BC}">
      <dgm:prSet phldrT="[Metin]"/>
      <dgm:spPr/>
      <dgm:t>
        <a:bodyPr/>
        <a:lstStyle/>
        <a:p>
          <a:pPr rtl="0"/>
          <a:r>
            <a:rPr lang="tr-TR" b="0" i="0" u="none" strike="noStrike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Binanın mülkiyeti İl Özel İdaresi veya </a:t>
          </a:r>
          <a:r>
            <a:rPr lang="tr-TR" b="0" i="0" u="none" strike="noStrike" baseline="0" dirty="0" err="1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YİKOB’a</a:t>
          </a:r>
          <a:r>
            <a:rPr lang="tr-TR" b="0" i="0" u="none" strike="noStrike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 tahsis edilir, yatırımcıya kiralanır.</a:t>
          </a:r>
          <a:endParaRPr lang="tr-TR" dirty="0">
            <a:solidFill>
              <a:schemeClr val="tx1"/>
            </a:solidFill>
          </a:endParaRPr>
        </a:p>
      </dgm:t>
    </dgm:pt>
    <dgm:pt modelId="{C4522F22-9860-44BD-B1C5-6AB851039B31}" type="parTrans" cxnId="{28F97853-0E6D-4160-9910-B4D14F359869}">
      <dgm:prSet/>
      <dgm:spPr/>
      <dgm:t>
        <a:bodyPr/>
        <a:lstStyle/>
        <a:p>
          <a:endParaRPr lang="tr-TR"/>
        </a:p>
      </dgm:t>
    </dgm:pt>
    <dgm:pt modelId="{2C9113B4-9488-42F4-BFB0-D44734BE98CC}" type="sibTrans" cxnId="{28F97853-0E6D-4160-9910-B4D14F359869}">
      <dgm:prSet/>
      <dgm:spPr/>
      <dgm:t>
        <a:bodyPr/>
        <a:lstStyle/>
        <a:p>
          <a:endParaRPr lang="tr-TR"/>
        </a:p>
      </dgm:t>
    </dgm:pt>
    <dgm:pt modelId="{3CBAA15F-B346-465C-BDC3-7F9DC9E1B0FD}">
      <dgm:prSet phldrT="[Metin]"/>
      <dgm:spPr/>
      <dgm:t>
        <a:bodyPr/>
        <a:lstStyle/>
        <a:p>
          <a:pPr rtl="0"/>
          <a:r>
            <a:rPr lang="tr-TR" b="0" i="0" u="none" strike="noStrike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Desteğe konu üretim ve istihdam şartını yerine getiren yatırımcıya arsa ve bina mülkiyeti devredilir.</a:t>
          </a:r>
          <a:endParaRPr lang="tr-TR" dirty="0">
            <a:solidFill>
              <a:schemeClr val="tx1"/>
            </a:solidFill>
          </a:endParaRPr>
        </a:p>
      </dgm:t>
    </dgm:pt>
    <dgm:pt modelId="{3FCDAD18-3200-4089-B6BE-90CF5F843CF8}" type="parTrans" cxnId="{A8BA6EFA-6AB1-4548-A720-357A87D81593}">
      <dgm:prSet/>
      <dgm:spPr/>
      <dgm:t>
        <a:bodyPr/>
        <a:lstStyle/>
        <a:p>
          <a:endParaRPr lang="tr-TR"/>
        </a:p>
      </dgm:t>
    </dgm:pt>
    <dgm:pt modelId="{58B8DE69-9E75-4973-AC42-6AFEFC39A19E}" type="sibTrans" cxnId="{A8BA6EFA-6AB1-4548-A720-357A87D81593}">
      <dgm:prSet/>
      <dgm:spPr/>
      <dgm:t>
        <a:bodyPr/>
        <a:lstStyle/>
        <a:p>
          <a:endParaRPr lang="tr-TR"/>
        </a:p>
      </dgm:t>
    </dgm:pt>
    <dgm:pt modelId="{D8A8962B-367B-4BAC-95E3-6E21480B154A}" type="pres">
      <dgm:prSet presAssocID="{CAB143F7-5EE2-4880-B993-7060E0555F5E}" presName="Name0" presStyleCnt="0">
        <dgm:presLayoutVars>
          <dgm:dir/>
          <dgm:animLvl val="lvl"/>
          <dgm:resizeHandles val="exact"/>
        </dgm:presLayoutVars>
      </dgm:prSet>
      <dgm:spPr/>
    </dgm:pt>
    <dgm:pt modelId="{842CC1D8-8C7E-4A4D-83B9-287A7C904237}" type="pres">
      <dgm:prSet presAssocID="{6054939E-B9A7-4BEA-A96B-C242A6D3D7C4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C31685-8B32-4D9E-B436-00B58262FB83}" type="pres">
      <dgm:prSet presAssocID="{F1C07F4A-E855-4BAD-BFAE-ED5DA700F508}" presName="parTxOnlySpace" presStyleCnt="0"/>
      <dgm:spPr/>
    </dgm:pt>
    <dgm:pt modelId="{29C8A0D8-0048-4584-983B-EE106D0DED77}" type="pres">
      <dgm:prSet presAssocID="{D070DDBF-21BD-4F50-A69A-30387D08D6B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8D17D83-93A9-444D-A088-F990534D6269}" type="pres">
      <dgm:prSet presAssocID="{2C9113B4-9488-42F4-BFB0-D44734BE98CC}" presName="parTxOnlySpace" presStyleCnt="0"/>
      <dgm:spPr/>
    </dgm:pt>
    <dgm:pt modelId="{0AE00469-9F68-45CC-BEF9-98E6F3935884}" type="pres">
      <dgm:prSet presAssocID="{3CBAA15F-B346-465C-BDC3-7F9DC9E1B0FD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FCD6B76-2F22-4AEE-9337-BDD16E05D5F2}" type="presOf" srcId="{D070DDBF-21BD-4F50-A69A-30387D08D6BC}" destId="{29C8A0D8-0048-4584-983B-EE106D0DED77}" srcOrd="0" destOrd="0" presId="urn:microsoft.com/office/officeart/2005/8/layout/chevron1"/>
    <dgm:cxn modelId="{D034DE62-E51F-4427-BA2D-0F089451C225}" type="presOf" srcId="{6054939E-B9A7-4BEA-A96B-C242A6D3D7C4}" destId="{842CC1D8-8C7E-4A4D-83B9-287A7C904237}" srcOrd="0" destOrd="0" presId="urn:microsoft.com/office/officeart/2005/8/layout/chevron1"/>
    <dgm:cxn modelId="{28F97853-0E6D-4160-9910-B4D14F359869}" srcId="{CAB143F7-5EE2-4880-B993-7060E0555F5E}" destId="{D070DDBF-21BD-4F50-A69A-30387D08D6BC}" srcOrd="1" destOrd="0" parTransId="{C4522F22-9860-44BD-B1C5-6AB851039B31}" sibTransId="{2C9113B4-9488-42F4-BFB0-D44734BE98CC}"/>
    <dgm:cxn modelId="{B03C903F-D91D-4729-9EB6-E6FFA08FDAB0}" type="presOf" srcId="{3CBAA15F-B346-465C-BDC3-7F9DC9E1B0FD}" destId="{0AE00469-9F68-45CC-BEF9-98E6F3935884}" srcOrd="0" destOrd="0" presId="urn:microsoft.com/office/officeart/2005/8/layout/chevron1"/>
    <dgm:cxn modelId="{94F5EFD7-220D-402A-9732-FF73E2088089}" srcId="{CAB143F7-5EE2-4880-B993-7060E0555F5E}" destId="{6054939E-B9A7-4BEA-A96B-C242A6D3D7C4}" srcOrd="0" destOrd="0" parTransId="{71A23A0A-2A14-4F32-A4C5-331BED7795CE}" sibTransId="{F1C07F4A-E855-4BAD-BFAE-ED5DA700F508}"/>
    <dgm:cxn modelId="{00FC2914-1D60-4FAA-9511-25CCBAB78914}" type="presOf" srcId="{CAB143F7-5EE2-4880-B993-7060E0555F5E}" destId="{D8A8962B-367B-4BAC-95E3-6E21480B154A}" srcOrd="0" destOrd="0" presId="urn:microsoft.com/office/officeart/2005/8/layout/chevron1"/>
    <dgm:cxn modelId="{A8BA6EFA-6AB1-4548-A720-357A87D81593}" srcId="{CAB143F7-5EE2-4880-B993-7060E0555F5E}" destId="{3CBAA15F-B346-465C-BDC3-7F9DC9E1B0FD}" srcOrd="2" destOrd="0" parTransId="{3FCDAD18-3200-4089-B6BE-90CF5F843CF8}" sibTransId="{58B8DE69-9E75-4973-AC42-6AFEFC39A19E}"/>
    <dgm:cxn modelId="{72F19FFA-6036-43DC-9095-3E01CF1B1C92}" type="presParOf" srcId="{D8A8962B-367B-4BAC-95E3-6E21480B154A}" destId="{842CC1D8-8C7E-4A4D-83B9-287A7C904237}" srcOrd="0" destOrd="0" presId="urn:microsoft.com/office/officeart/2005/8/layout/chevron1"/>
    <dgm:cxn modelId="{022CC614-24F6-4786-8E75-39F324A926AA}" type="presParOf" srcId="{D8A8962B-367B-4BAC-95E3-6E21480B154A}" destId="{3DC31685-8B32-4D9E-B436-00B58262FB83}" srcOrd="1" destOrd="0" presId="urn:microsoft.com/office/officeart/2005/8/layout/chevron1"/>
    <dgm:cxn modelId="{E5ECF3E4-33AC-4221-8FF7-B86962547647}" type="presParOf" srcId="{D8A8962B-367B-4BAC-95E3-6E21480B154A}" destId="{29C8A0D8-0048-4584-983B-EE106D0DED77}" srcOrd="2" destOrd="0" presId="urn:microsoft.com/office/officeart/2005/8/layout/chevron1"/>
    <dgm:cxn modelId="{6B4FBA55-084A-40E1-ACB4-DFF24BD4EA28}" type="presParOf" srcId="{D8A8962B-367B-4BAC-95E3-6E21480B154A}" destId="{78D17D83-93A9-444D-A088-F990534D6269}" srcOrd="3" destOrd="0" presId="urn:microsoft.com/office/officeart/2005/8/layout/chevron1"/>
    <dgm:cxn modelId="{E696CA26-AF9C-4A60-A179-B5790F61407B}" type="presParOf" srcId="{D8A8962B-367B-4BAC-95E3-6E21480B154A}" destId="{0AE00469-9F68-45CC-BEF9-98E6F393588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4027A1-24E3-46A9-928E-8FD55CD8F33D}" type="doc">
      <dgm:prSet loTypeId="urn:microsoft.com/office/officeart/2008/layout/VerticalCurvedLis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07DA1D6-2E04-4617-A847-79DE997A8FBC}">
      <dgm:prSet phldrT="[Metin]" custT="1"/>
      <dgm:spPr/>
      <dgm:t>
        <a:bodyPr anchor="b"/>
        <a:lstStyle/>
        <a:p>
          <a:r>
            <a:rPr lang="tr-TR" sz="1800" b="0" i="0" u="none" strike="noStrike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Anahtar teslim fabrika binası desteğinden yararlanan yatırımcıların makina teçhizat yatırımları</a:t>
          </a:r>
          <a:endParaRPr lang="tr-TR" sz="1800" dirty="0">
            <a:solidFill>
              <a:schemeClr val="tx1"/>
            </a:solidFill>
          </a:endParaRPr>
        </a:p>
      </dgm:t>
    </dgm:pt>
    <dgm:pt modelId="{FD478543-468A-4D72-9581-0D80483C922F}" type="parTrans" cxnId="{556EE80C-9992-48CC-89D9-24389547E7EA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DD549356-D54C-4E52-A41D-FA8305A898EA}" type="sibTrans" cxnId="{556EE80C-9992-48CC-89D9-24389547E7EA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00C11144-C209-49C1-BD9E-CF2EDEE7007E}">
      <dgm:prSet phldrT="[Metin]" custT="1"/>
      <dgm:spPr/>
      <dgm:t>
        <a:bodyPr anchor="ctr"/>
        <a:lstStyle/>
        <a:p>
          <a:r>
            <a:rPr lang="tr-TR" sz="1800" b="0" i="0" u="none" strike="noStrike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Mevcut yatırımlara ilişkin; tevsi, idame-yenileme, modernizasyon yatırımları</a:t>
          </a:r>
          <a:endParaRPr lang="tr-TR" sz="1800" dirty="0">
            <a:solidFill>
              <a:schemeClr val="tx1"/>
            </a:solidFill>
          </a:endParaRPr>
        </a:p>
      </dgm:t>
    </dgm:pt>
    <dgm:pt modelId="{F6DE64C8-829E-443A-A4C7-975E4EF27E10}" type="parTrans" cxnId="{886756ED-8007-42FB-867E-C515A0748DD4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D08A14B0-0A8C-4AC8-B8A1-A3D33765CB08}" type="sibTrans" cxnId="{886756ED-8007-42FB-867E-C515A0748DD4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B165E025-A4BD-45D8-B1A0-81D63AEF1E4B}">
      <dgm:prSet custT="1"/>
      <dgm:spPr/>
      <dgm:t>
        <a:bodyPr anchor="b"/>
        <a:lstStyle/>
        <a:p>
          <a:r>
            <a:rPr lang="tr-TR" sz="1800" b="0" i="0" u="none" strike="noStrike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Yarım kalmış veya atıl durumdaki yatırımlardan yeniden ekonomiye kazandırılabilecek olanlar</a:t>
          </a:r>
          <a:endParaRPr lang="tr-TR" sz="1800" dirty="0">
            <a:solidFill>
              <a:schemeClr val="tx1"/>
            </a:solidFill>
          </a:endParaRPr>
        </a:p>
      </dgm:t>
    </dgm:pt>
    <dgm:pt modelId="{BE2AEF67-441B-4CC2-ABB5-89508EEE2F53}" type="parTrans" cxnId="{0CC2915A-AC88-41BB-886B-58DD27B36035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1F079810-B40C-47F4-84FC-CAA1E30E399A}" type="sibTrans" cxnId="{0CC2915A-AC88-41BB-886B-58DD27B36035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63B39E78-BACF-433D-9A8F-214E38F5A535}">
      <dgm:prSet phldrT="[Metin]" custT="1"/>
      <dgm:spPr/>
      <dgm:t>
        <a:bodyPr anchor="ctr"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tr-TR" sz="1800" dirty="0" smtClean="0">
              <a:solidFill>
                <a:schemeClr val="tx1"/>
              </a:solidFill>
            </a:rPr>
            <a:t> </a:t>
          </a:r>
          <a:r>
            <a:rPr lang="tr-TR" sz="1800" b="0" i="0" u="none" strike="noStrike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Komple yeni yatırımlar </a:t>
          </a:r>
          <a:endParaRPr lang="tr-TR" sz="1800" dirty="0">
            <a:solidFill>
              <a:schemeClr val="tx1"/>
            </a:solidFill>
          </a:endParaRPr>
        </a:p>
      </dgm:t>
    </dgm:pt>
    <dgm:pt modelId="{ABE2EFA6-A00B-4A37-BF66-A5C5D59E1C02}" type="sibTrans" cxnId="{2F41B6A8-CBDF-498D-B2CA-C0EF045A400C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7B1D8833-BDDA-48D3-91AE-1E2A0BA63385}" type="parTrans" cxnId="{2F41B6A8-CBDF-498D-B2CA-C0EF045A400C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4A0CB12A-8A99-4229-902F-9205CA054548}" type="pres">
      <dgm:prSet presAssocID="{624027A1-24E3-46A9-928E-8FD55CD8F33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643D58B7-08E2-4BAF-8B57-48CD8D9E328C}" type="pres">
      <dgm:prSet presAssocID="{624027A1-24E3-46A9-928E-8FD55CD8F33D}" presName="Name1" presStyleCnt="0"/>
      <dgm:spPr/>
    </dgm:pt>
    <dgm:pt modelId="{8870C481-1175-440C-ACA2-507319F94F10}" type="pres">
      <dgm:prSet presAssocID="{624027A1-24E3-46A9-928E-8FD55CD8F33D}" presName="cycle" presStyleCnt="0"/>
      <dgm:spPr/>
    </dgm:pt>
    <dgm:pt modelId="{990136A9-6D8C-4C99-B3BE-7C81F744550F}" type="pres">
      <dgm:prSet presAssocID="{624027A1-24E3-46A9-928E-8FD55CD8F33D}" presName="srcNode" presStyleLbl="node1" presStyleIdx="0" presStyleCnt="4"/>
      <dgm:spPr/>
    </dgm:pt>
    <dgm:pt modelId="{234B9F0B-363D-40B0-A483-6326AF4328F5}" type="pres">
      <dgm:prSet presAssocID="{624027A1-24E3-46A9-928E-8FD55CD8F33D}" presName="conn" presStyleLbl="parChTrans1D2" presStyleIdx="0" presStyleCnt="1"/>
      <dgm:spPr/>
      <dgm:t>
        <a:bodyPr/>
        <a:lstStyle/>
        <a:p>
          <a:endParaRPr lang="tr-TR"/>
        </a:p>
      </dgm:t>
    </dgm:pt>
    <dgm:pt modelId="{261BB6EF-06D7-4F8B-AD82-A09807856041}" type="pres">
      <dgm:prSet presAssocID="{624027A1-24E3-46A9-928E-8FD55CD8F33D}" presName="extraNode" presStyleLbl="node1" presStyleIdx="0" presStyleCnt="4"/>
      <dgm:spPr/>
    </dgm:pt>
    <dgm:pt modelId="{D8A81882-51AC-425F-B4FD-59DC1F83AA56}" type="pres">
      <dgm:prSet presAssocID="{624027A1-24E3-46A9-928E-8FD55CD8F33D}" presName="dstNode" presStyleLbl="node1" presStyleIdx="0" presStyleCnt="4"/>
      <dgm:spPr/>
    </dgm:pt>
    <dgm:pt modelId="{0ADA2D42-C977-400C-A2F6-8DF264723715}" type="pres">
      <dgm:prSet presAssocID="{63B39E78-BACF-433D-9A8F-214E38F5A535}" presName="text_1" presStyleLbl="node1" presStyleIdx="0" presStyleCnt="4" custScaleY="12412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BA94B2-0D5D-42C6-8350-723DE666D327}" type="pres">
      <dgm:prSet presAssocID="{63B39E78-BACF-433D-9A8F-214E38F5A535}" presName="accent_1" presStyleCnt="0"/>
      <dgm:spPr/>
    </dgm:pt>
    <dgm:pt modelId="{1280EE40-4D9B-4431-82B1-784919416E09}" type="pres">
      <dgm:prSet presAssocID="{63B39E78-BACF-433D-9A8F-214E38F5A535}" presName="accentRepeatNode" presStyleLbl="solidFgAcc1" presStyleIdx="0" presStyleCnt="4" custScaleX="73202" custScaleY="60619"/>
      <dgm:spPr/>
    </dgm:pt>
    <dgm:pt modelId="{6BF9AE9C-676C-4119-A105-52E5EA445A85}" type="pres">
      <dgm:prSet presAssocID="{107DA1D6-2E04-4617-A847-79DE997A8FBC}" presName="text_2" presStyleLbl="node1" presStyleIdx="1" presStyleCnt="4" custScaleY="12930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3270B5D-BB3D-4333-83C2-548F6D631400}" type="pres">
      <dgm:prSet presAssocID="{107DA1D6-2E04-4617-A847-79DE997A8FBC}" presName="accent_2" presStyleCnt="0"/>
      <dgm:spPr/>
    </dgm:pt>
    <dgm:pt modelId="{6523315C-A51E-4B46-B00A-3CE3DDE1A999}" type="pres">
      <dgm:prSet presAssocID="{107DA1D6-2E04-4617-A847-79DE997A8FBC}" presName="accentRepeatNode" presStyleLbl="solidFgAcc1" presStyleIdx="1" presStyleCnt="4" custScaleX="73202" custScaleY="60619"/>
      <dgm:spPr/>
    </dgm:pt>
    <dgm:pt modelId="{2347BA70-6C4E-4127-8EA7-DF24C298734E}" type="pres">
      <dgm:prSet presAssocID="{00C11144-C209-49C1-BD9E-CF2EDEE7007E}" presName="text_3" presStyleLbl="node1" presStyleIdx="2" presStyleCnt="4" custScaleY="12694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CBAA44-4884-4A64-8A70-616210FC18C4}" type="pres">
      <dgm:prSet presAssocID="{00C11144-C209-49C1-BD9E-CF2EDEE7007E}" presName="accent_3" presStyleCnt="0"/>
      <dgm:spPr/>
    </dgm:pt>
    <dgm:pt modelId="{39EDA6DA-74BB-4755-A440-3FC22C5E45F1}" type="pres">
      <dgm:prSet presAssocID="{00C11144-C209-49C1-BD9E-CF2EDEE7007E}" presName="accentRepeatNode" presStyleLbl="solidFgAcc1" presStyleIdx="2" presStyleCnt="4" custScaleX="73202" custScaleY="60619"/>
      <dgm:spPr/>
    </dgm:pt>
    <dgm:pt modelId="{D3D616D1-AEB6-417C-B631-A0B536C4D63E}" type="pres">
      <dgm:prSet presAssocID="{B165E025-A4BD-45D8-B1A0-81D63AEF1E4B}" presName="text_4" presStyleLbl="node1" presStyleIdx="3" presStyleCnt="4" custScaleY="13212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D29F1CC-8FE7-453D-A078-C4EE797351FB}" type="pres">
      <dgm:prSet presAssocID="{B165E025-A4BD-45D8-B1A0-81D63AEF1E4B}" presName="accent_4" presStyleCnt="0"/>
      <dgm:spPr/>
    </dgm:pt>
    <dgm:pt modelId="{5B0DC21B-7FF1-441D-9128-3AE295577F76}" type="pres">
      <dgm:prSet presAssocID="{B165E025-A4BD-45D8-B1A0-81D63AEF1E4B}" presName="accentRepeatNode" presStyleLbl="solidFgAcc1" presStyleIdx="3" presStyleCnt="4" custScaleX="73202" custScaleY="60619"/>
      <dgm:spPr/>
    </dgm:pt>
  </dgm:ptLst>
  <dgm:cxnLst>
    <dgm:cxn modelId="{2F41B6A8-CBDF-498D-B2CA-C0EF045A400C}" srcId="{624027A1-24E3-46A9-928E-8FD55CD8F33D}" destId="{63B39E78-BACF-433D-9A8F-214E38F5A535}" srcOrd="0" destOrd="0" parTransId="{7B1D8833-BDDA-48D3-91AE-1E2A0BA63385}" sibTransId="{ABE2EFA6-A00B-4A37-BF66-A5C5D59E1C02}"/>
    <dgm:cxn modelId="{F443EEF0-F414-44EB-BFD4-BA6418902DE3}" type="presOf" srcId="{B165E025-A4BD-45D8-B1A0-81D63AEF1E4B}" destId="{D3D616D1-AEB6-417C-B631-A0B536C4D63E}" srcOrd="0" destOrd="0" presId="urn:microsoft.com/office/officeart/2008/layout/VerticalCurvedList"/>
    <dgm:cxn modelId="{2998FDA3-87B5-453F-808D-33632F90DCE2}" type="presOf" srcId="{107DA1D6-2E04-4617-A847-79DE997A8FBC}" destId="{6BF9AE9C-676C-4119-A105-52E5EA445A85}" srcOrd="0" destOrd="0" presId="urn:microsoft.com/office/officeart/2008/layout/VerticalCurvedList"/>
    <dgm:cxn modelId="{0CC2915A-AC88-41BB-886B-58DD27B36035}" srcId="{624027A1-24E3-46A9-928E-8FD55CD8F33D}" destId="{B165E025-A4BD-45D8-B1A0-81D63AEF1E4B}" srcOrd="3" destOrd="0" parTransId="{BE2AEF67-441B-4CC2-ABB5-89508EEE2F53}" sibTransId="{1F079810-B40C-47F4-84FC-CAA1E30E399A}"/>
    <dgm:cxn modelId="{9C7ADBA5-E597-4FA9-8014-2213A33333B1}" type="presOf" srcId="{624027A1-24E3-46A9-928E-8FD55CD8F33D}" destId="{4A0CB12A-8A99-4229-902F-9205CA054548}" srcOrd="0" destOrd="0" presId="urn:microsoft.com/office/officeart/2008/layout/VerticalCurvedList"/>
    <dgm:cxn modelId="{886756ED-8007-42FB-867E-C515A0748DD4}" srcId="{624027A1-24E3-46A9-928E-8FD55CD8F33D}" destId="{00C11144-C209-49C1-BD9E-CF2EDEE7007E}" srcOrd="2" destOrd="0" parTransId="{F6DE64C8-829E-443A-A4C7-975E4EF27E10}" sibTransId="{D08A14B0-0A8C-4AC8-B8A1-A3D33765CB08}"/>
    <dgm:cxn modelId="{556EE80C-9992-48CC-89D9-24389547E7EA}" srcId="{624027A1-24E3-46A9-928E-8FD55CD8F33D}" destId="{107DA1D6-2E04-4617-A847-79DE997A8FBC}" srcOrd="1" destOrd="0" parTransId="{FD478543-468A-4D72-9581-0D80483C922F}" sibTransId="{DD549356-D54C-4E52-A41D-FA8305A898EA}"/>
    <dgm:cxn modelId="{D2CF420B-2183-44FA-8F87-9DE433D49CD1}" type="presOf" srcId="{ABE2EFA6-A00B-4A37-BF66-A5C5D59E1C02}" destId="{234B9F0B-363D-40B0-A483-6326AF4328F5}" srcOrd="0" destOrd="0" presId="urn:microsoft.com/office/officeart/2008/layout/VerticalCurvedList"/>
    <dgm:cxn modelId="{4A1DFC0D-A8CF-43EA-AC8D-766C928D13C0}" type="presOf" srcId="{00C11144-C209-49C1-BD9E-CF2EDEE7007E}" destId="{2347BA70-6C4E-4127-8EA7-DF24C298734E}" srcOrd="0" destOrd="0" presId="urn:microsoft.com/office/officeart/2008/layout/VerticalCurvedList"/>
    <dgm:cxn modelId="{35848244-AE02-4271-B004-3A082CBF16D8}" type="presOf" srcId="{63B39E78-BACF-433D-9A8F-214E38F5A535}" destId="{0ADA2D42-C977-400C-A2F6-8DF264723715}" srcOrd="0" destOrd="0" presId="urn:microsoft.com/office/officeart/2008/layout/VerticalCurvedList"/>
    <dgm:cxn modelId="{54081EE9-EAEB-448A-BA14-301AF8FCDBC6}" type="presParOf" srcId="{4A0CB12A-8A99-4229-902F-9205CA054548}" destId="{643D58B7-08E2-4BAF-8B57-48CD8D9E328C}" srcOrd="0" destOrd="0" presId="urn:microsoft.com/office/officeart/2008/layout/VerticalCurvedList"/>
    <dgm:cxn modelId="{27425C63-661F-41B6-BCEC-E7DEEC2DE28D}" type="presParOf" srcId="{643D58B7-08E2-4BAF-8B57-48CD8D9E328C}" destId="{8870C481-1175-440C-ACA2-507319F94F10}" srcOrd="0" destOrd="0" presId="urn:microsoft.com/office/officeart/2008/layout/VerticalCurvedList"/>
    <dgm:cxn modelId="{45EAC269-C995-4839-8232-093D9C79752B}" type="presParOf" srcId="{8870C481-1175-440C-ACA2-507319F94F10}" destId="{990136A9-6D8C-4C99-B3BE-7C81F744550F}" srcOrd="0" destOrd="0" presId="urn:microsoft.com/office/officeart/2008/layout/VerticalCurvedList"/>
    <dgm:cxn modelId="{7B096BD9-77B8-4428-8BA2-B152A8AF6A72}" type="presParOf" srcId="{8870C481-1175-440C-ACA2-507319F94F10}" destId="{234B9F0B-363D-40B0-A483-6326AF4328F5}" srcOrd="1" destOrd="0" presId="urn:microsoft.com/office/officeart/2008/layout/VerticalCurvedList"/>
    <dgm:cxn modelId="{2C4B9FF9-28DA-49B6-8C9A-8526FFF6960F}" type="presParOf" srcId="{8870C481-1175-440C-ACA2-507319F94F10}" destId="{261BB6EF-06D7-4F8B-AD82-A09807856041}" srcOrd="2" destOrd="0" presId="urn:microsoft.com/office/officeart/2008/layout/VerticalCurvedList"/>
    <dgm:cxn modelId="{DD42E312-AEB0-40BD-B414-E8A107A2F48B}" type="presParOf" srcId="{8870C481-1175-440C-ACA2-507319F94F10}" destId="{D8A81882-51AC-425F-B4FD-59DC1F83AA56}" srcOrd="3" destOrd="0" presId="urn:microsoft.com/office/officeart/2008/layout/VerticalCurvedList"/>
    <dgm:cxn modelId="{C0E9207F-4F91-4760-9001-846B50C1BEB6}" type="presParOf" srcId="{643D58B7-08E2-4BAF-8B57-48CD8D9E328C}" destId="{0ADA2D42-C977-400C-A2F6-8DF264723715}" srcOrd="1" destOrd="0" presId="urn:microsoft.com/office/officeart/2008/layout/VerticalCurvedList"/>
    <dgm:cxn modelId="{011848BA-8630-415F-A96B-9B18717E508D}" type="presParOf" srcId="{643D58B7-08E2-4BAF-8B57-48CD8D9E328C}" destId="{EBBA94B2-0D5D-42C6-8350-723DE666D327}" srcOrd="2" destOrd="0" presId="urn:microsoft.com/office/officeart/2008/layout/VerticalCurvedList"/>
    <dgm:cxn modelId="{1A4DCD16-5493-4288-96EC-E30169EE70B7}" type="presParOf" srcId="{EBBA94B2-0D5D-42C6-8350-723DE666D327}" destId="{1280EE40-4D9B-4431-82B1-784919416E09}" srcOrd="0" destOrd="0" presId="urn:microsoft.com/office/officeart/2008/layout/VerticalCurvedList"/>
    <dgm:cxn modelId="{BDA18124-BDAE-4E9E-9387-AA3A0AA1CC22}" type="presParOf" srcId="{643D58B7-08E2-4BAF-8B57-48CD8D9E328C}" destId="{6BF9AE9C-676C-4119-A105-52E5EA445A85}" srcOrd="3" destOrd="0" presId="urn:microsoft.com/office/officeart/2008/layout/VerticalCurvedList"/>
    <dgm:cxn modelId="{C09BDB0F-6EE4-4B7C-A9B8-28F14EA07816}" type="presParOf" srcId="{643D58B7-08E2-4BAF-8B57-48CD8D9E328C}" destId="{03270B5D-BB3D-4333-83C2-548F6D631400}" srcOrd="4" destOrd="0" presId="urn:microsoft.com/office/officeart/2008/layout/VerticalCurvedList"/>
    <dgm:cxn modelId="{B82BE25A-CA41-46DE-A360-3DC9A9757861}" type="presParOf" srcId="{03270B5D-BB3D-4333-83C2-548F6D631400}" destId="{6523315C-A51E-4B46-B00A-3CE3DDE1A999}" srcOrd="0" destOrd="0" presId="urn:microsoft.com/office/officeart/2008/layout/VerticalCurvedList"/>
    <dgm:cxn modelId="{FA2F87B1-A98A-4C9B-AFDC-F25AA82256F9}" type="presParOf" srcId="{643D58B7-08E2-4BAF-8B57-48CD8D9E328C}" destId="{2347BA70-6C4E-4127-8EA7-DF24C298734E}" srcOrd="5" destOrd="0" presId="urn:microsoft.com/office/officeart/2008/layout/VerticalCurvedList"/>
    <dgm:cxn modelId="{D4B8DD4E-65D0-49FF-9F77-5B42676FACA4}" type="presParOf" srcId="{643D58B7-08E2-4BAF-8B57-48CD8D9E328C}" destId="{28CBAA44-4884-4A64-8A70-616210FC18C4}" srcOrd="6" destOrd="0" presId="urn:microsoft.com/office/officeart/2008/layout/VerticalCurvedList"/>
    <dgm:cxn modelId="{D1EF4348-2792-494C-A185-85EDB63EF02B}" type="presParOf" srcId="{28CBAA44-4884-4A64-8A70-616210FC18C4}" destId="{39EDA6DA-74BB-4755-A440-3FC22C5E45F1}" srcOrd="0" destOrd="0" presId="urn:microsoft.com/office/officeart/2008/layout/VerticalCurvedList"/>
    <dgm:cxn modelId="{24E962E1-63AD-4971-B4D0-6649F49065CB}" type="presParOf" srcId="{643D58B7-08E2-4BAF-8B57-48CD8D9E328C}" destId="{D3D616D1-AEB6-417C-B631-A0B536C4D63E}" srcOrd="7" destOrd="0" presId="urn:microsoft.com/office/officeart/2008/layout/VerticalCurvedList"/>
    <dgm:cxn modelId="{FCFD85BB-EB41-4BA1-8180-043A57A7C076}" type="presParOf" srcId="{643D58B7-08E2-4BAF-8B57-48CD8D9E328C}" destId="{AD29F1CC-8FE7-453D-A078-C4EE797351FB}" srcOrd="8" destOrd="0" presId="urn:microsoft.com/office/officeart/2008/layout/VerticalCurvedList"/>
    <dgm:cxn modelId="{02E0BEBE-1C1F-4E03-830B-976AF5333F01}" type="presParOf" srcId="{AD29F1CC-8FE7-453D-A078-C4EE797351FB}" destId="{5B0DC21B-7FF1-441D-9128-3AE295577F7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A433F4-EF47-4FF9-A17D-58543D2E25E8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58B0A73-8EB0-4B0C-B5BD-43D7EA27B307}">
      <dgm:prSet phldrT="[Metin]"/>
      <dgm:spPr/>
      <dgm:t>
        <a:bodyPr/>
        <a:lstStyle/>
        <a:p>
          <a:r>
            <a:rPr lang="tr-TR" dirty="0" smtClean="0"/>
            <a:t>Başvuru</a:t>
          </a:r>
          <a:endParaRPr lang="tr-TR" dirty="0"/>
        </a:p>
      </dgm:t>
    </dgm:pt>
    <dgm:pt modelId="{C4077CF9-3DAA-47BE-A4AC-1960EBC47D12}" type="parTrans" cxnId="{AFCDCD55-5344-4772-80BD-C65CD408622A}">
      <dgm:prSet/>
      <dgm:spPr/>
      <dgm:t>
        <a:bodyPr/>
        <a:lstStyle/>
        <a:p>
          <a:endParaRPr lang="tr-TR"/>
        </a:p>
      </dgm:t>
    </dgm:pt>
    <dgm:pt modelId="{A773FB69-F309-4BC5-8FD0-DA73846FBA0D}" type="sibTrans" cxnId="{AFCDCD55-5344-4772-80BD-C65CD408622A}">
      <dgm:prSet/>
      <dgm:spPr/>
      <dgm:t>
        <a:bodyPr/>
        <a:lstStyle/>
        <a:p>
          <a:endParaRPr lang="tr-TR"/>
        </a:p>
      </dgm:t>
    </dgm:pt>
    <dgm:pt modelId="{9717E724-2592-4FED-AFDF-AA6CBDB38A4A}">
      <dgm:prSet phldrT="[Metin]"/>
      <dgm:spPr/>
      <dgm:t>
        <a:bodyPr anchor="ctr"/>
        <a:lstStyle/>
        <a:p>
          <a:pPr rtl="0"/>
          <a:r>
            <a:rPr lang="tr-TR" b="0" i="0" u="none" strike="noStrike" baseline="0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Kredi başvurusu Bankaya yapılır.</a:t>
          </a:r>
          <a:endParaRPr lang="tr-TR" dirty="0"/>
        </a:p>
      </dgm:t>
    </dgm:pt>
    <dgm:pt modelId="{06A1B0AB-5B5F-4293-8997-AD47A48EDFF4}" type="parTrans" cxnId="{7B638CBA-3C34-46F9-B6D4-6C231FD3B4D2}">
      <dgm:prSet/>
      <dgm:spPr/>
      <dgm:t>
        <a:bodyPr/>
        <a:lstStyle/>
        <a:p>
          <a:endParaRPr lang="tr-TR"/>
        </a:p>
      </dgm:t>
    </dgm:pt>
    <dgm:pt modelId="{07622C25-E461-4B69-A4B0-4C97B5C6F138}" type="sibTrans" cxnId="{7B638CBA-3C34-46F9-B6D4-6C231FD3B4D2}">
      <dgm:prSet/>
      <dgm:spPr/>
      <dgm:t>
        <a:bodyPr/>
        <a:lstStyle/>
        <a:p>
          <a:endParaRPr lang="tr-TR"/>
        </a:p>
      </dgm:t>
    </dgm:pt>
    <dgm:pt modelId="{F709A89A-CF09-4394-AD5F-906F4841A52F}">
      <dgm:prSet phldrT="[Metin]"/>
      <dgm:spPr/>
      <dgm:t>
        <a:bodyPr/>
        <a:lstStyle/>
        <a:p>
          <a:r>
            <a:rPr lang="tr-TR" dirty="0" smtClean="0"/>
            <a:t>Değerlendirme</a:t>
          </a:r>
          <a:endParaRPr lang="tr-TR" dirty="0"/>
        </a:p>
      </dgm:t>
    </dgm:pt>
    <dgm:pt modelId="{4CA2D380-C84B-4398-8332-9C607E3C5E84}" type="parTrans" cxnId="{8546DF46-301D-48B8-9A04-8BF4574CB45C}">
      <dgm:prSet/>
      <dgm:spPr/>
      <dgm:t>
        <a:bodyPr/>
        <a:lstStyle/>
        <a:p>
          <a:endParaRPr lang="tr-TR"/>
        </a:p>
      </dgm:t>
    </dgm:pt>
    <dgm:pt modelId="{6CA6AE31-D731-4EC5-BB9E-BCF571FE7037}" type="sibTrans" cxnId="{8546DF46-301D-48B8-9A04-8BF4574CB45C}">
      <dgm:prSet/>
      <dgm:spPr/>
      <dgm:t>
        <a:bodyPr/>
        <a:lstStyle/>
        <a:p>
          <a:endParaRPr lang="tr-TR"/>
        </a:p>
      </dgm:t>
    </dgm:pt>
    <dgm:pt modelId="{C4DEB605-D1F1-4428-8F3B-02EEA3DFE27E}">
      <dgm:prSet phldrT="[Metin]"/>
      <dgm:spPr/>
      <dgm:t>
        <a:bodyPr anchor="ctr"/>
        <a:lstStyle/>
        <a:p>
          <a:pPr rtl="0"/>
          <a:r>
            <a:rPr lang="tr-TR" b="0" i="0" u="none" strike="noStrike" baseline="0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Ön değerlendirme ve istihbaratın olumlu olması halinde Proje Değerlendirme Raporu (PDR) hazırlanır.</a:t>
          </a:r>
          <a:endParaRPr lang="tr-TR" dirty="0"/>
        </a:p>
      </dgm:t>
    </dgm:pt>
    <dgm:pt modelId="{69360167-F14C-4873-8E7B-55D4976BEE8C}" type="parTrans" cxnId="{C7098E2A-4A9D-4A25-ADF6-2A096E168BAC}">
      <dgm:prSet/>
      <dgm:spPr/>
      <dgm:t>
        <a:bodyPr/>
        <a:lstStyle/>
        <a:p>
          <a:endParaRPr lang="tr-TR"/>
        </a:p>
      </dgm:t>
    </dgm:pt>
    <dgm:pt modelId="{94BB9CF8-D3D6-4848-832B-05A5859989FD}" type="sibTrans" cxnId="{C7098E2A-4A9D-4A25-ADF6-2A096E168BAC}">
      <dgm:prSet/>
      <dgm:spPr/>
      <dgm:t>
        <a:bodyPr/>
        <a:lstStyle/>
        <a:p>
          <a:endParaRPr lang="tr-TR"/>
        </a:p>
      </dgm:t>
    </dgm:pt>
    <dgm:pt modelId="{6BB9F54F-2312-402E-A2A9-419C12F00EE2}">
      <dgm:prSet phldrT="[Metin]"/>
      <dgm:spPr/>
      <dgm:t>
        <a:bodyPr/>
        <a:lstStyle/>
        <a:p>
          <a:r>
            <a:rPr lang="tr-TR" dirty="0" smtClean="0"/>
            <a:t>Kredi Tahsisi</a:t>
          </a:r>
          <a:endParaRPr lang="tr-TR" dirty="0"/>
        </a:p>
      </dgm:t>
    </dgm:pt>
    <dgm:pt modelId="{16542B3A-30F7-471B-AAB6-3CA32FBE2378}" type="parTrans" cxnId="{6150B6F0-0609-4DA3-8CD0-6404B9889881}">
      <dgm:prSet/>
      <dgm:spPr/>
      <dgm:t>
        <a:bodyPr/>
        <a:lstStyle/>
        <a:p>
          <a:endParaRPr lang="tr-TR"/>
        </a:p>
      </dgm:t>
    </dgm:pt>
    <dgm:pt modelId="{F8B3CC0F-39E9-4156-A749-3AECC435E0A2}" type="sibTrans" cxnId="{6150B6F0-0609-4DA3-8CD0-6404B9889881}">
      <dgm:prSet/>
      <dgm:spPr/>
      <dgm:t>
        <a:bodyPr/>
        <a:lstStyle/>
        <a:p>
          <a:endParaRPr lang="tr-TR"/>
        </a:p>
      </dgm:t>
    </dgm:pt>
    <dgm:pt modelId="{C5040A45-EEF3-4953-94C1-B841B93C24E7}">
      <dgm:prSet phldrT="[Metin]"/>
      <dgm:spPr/>
      <dgm:t>
        <a:bodyPr anchor="ctr"/>
        <a:lstStyle/>
        <a:p>
          <a:pPr rtl="0"/>
          <a:r>
            <a:rPr lang="tr-TR" b="0" i="0" u="none" strike="noStrike" baseline="0" dirty="0" err="1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PDR’nin</a:t>
          </a:r>
          <a:r>
            <a:rPr lang="tr-TR" b="0" i="0" u="none" strike="noStrike" baseline="0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 olumlu olması durumunda kredi tahsis edilir.</a:t>
          </a:r>
          <a:endParaRPr lang="tr-TR" dirty="0"/>
        </a:p>
      </dgm:t>
    </dgm:pt>
    <dgm:pt modelId="{AC00DB60-FD88-43A9-AF21-6D2557C1CB6A}" type="parTrans" cxnId="{FA54764A-C310-4558-8E29-E3849CF2C55A}">
      <dgm:prSet/>
      <dgm:spPr/>
      <dgm:t>
        <a:bodyPr/>
        <a:lstStyle/>
        <a:p>
          <a:endParaRPr lang="tr-TR"/>
        </a:p>
      </dgm:t>
    </dgm:pt>
    <dgm:pt modelId="{7AAF3B51-4D14-4537-B78B-77B7A5555290}" type="sibTrans" cxnId="{FA54764A-C310-4558-8E29-E3849CF2C55A}">
      <dgm:prSet/>
      <dgm:spPr/>
      <dgm:t>
        <a:bodyPr/>
        <a:lstStyle/>
        <a:p>
          <a:endParaRPr lang="tr-TR"/>
        </a:p>
      </dgm:t>
    </dgm:pt>
    <dgm:pt modelId="{7D99790C-069E-4CA9-BDA4-F4A98A93DB34}">
      <dgm:prSet/>
      <dgm:spPr/>
      <dgm:t>
        <a:bodyPr/>
        <a:lstStyle/>
        <a:p>
          <a:r>
            <a:rPr lang="tr-TR" dirty="0" smtClean="0"/>
            <a:t>Kredi Kullanımı</a:t>
          </a:r>
          <a:endParaRPr lang="tr-TR" dirty="0"/>
        </a:p>
      </dgm:t>
    </dgm:pt>
    <dgm:pt modelId="{4BFC7370-9350-41EB-AB68-CEB1E34C8438}" type="parTrans" cxnId="{A776BD70-7C21-4210-9122-F19FE7760B49}">
      <dgm:prSet/>
      <dgm:spPr/>
      <dgm:t>
        <a:bodyPr/>
        <a:lstStyle/>
        <a:p>
          <a:endParaRPr lang="tr-TR"/>
        </a:p>
      </dgm:t>
    </dgm:pt>
    <dgm:pt modelId="{D83B780E-8F37-417A-BA51-A7BC4CE5603C}" type="sibTrans" cxnId="{A776BD70-7C21-4210-9122-F19FE7760B49}">
      <dgm:prSet/>
      <dgm:spPr/>
      <dgm:t>
        <a:bodyPr/>
        <a:lstStyle/>
        <a:p>
          <a:endParaRPr lang="tr-TR"/>
        </a:p>
      </dgm:t>
    </dgm:pt>
    <dgm:pt modelId="{ABD7A526-8DDE-4A27-BC81-BE96497DABA0}">
      <dgm:prSet/>
      <dgm:spPr/>
      <dgm:t>
        <a:bodyPr anchor="ctr"/>
        <a:lstStyle/>
        <a:p>
          <a:pPr rtl="0"/>
          <a:r>
            <a:rPr lang="tr-TR" b="0" i="0" u="none" strike="noStrike" baseline="0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Banka usul ve prensipleri çerçevesinde kredi kullandırılır.</a:t>
          </a:r>
          <a:endParaRPr lang="tr-TR" dirty="0"/>
        </a:p>
      </dgm:t>
    </dgm:pt>
    <dgm:pt modelId="{EF344D80-B8BD-43EF-B0D6-0553796EB0EF}" type="parTrans" cxnId="{A77F3DF1-2ECD-4235-BE79-05EC154377A2}">
      <dgm:prSet/>
      <dgm:spPr/>
      <dgm:t>
        <a:bodyPr/>
        <a:lstStyle/>
        <a:p>
          <a:endParaRPr lang="tr-TR"/>
        </a:p>
      </dgm:t>
    </dgm:pt>
    <dgm:pt modelId="{A124CC7F-F772-4772-B1DC-1B0996C775F8}" type="sibTrans" cxnId="{A77F3DF1-2ECD-4235-BE79-05EC154377A2}">
      <dgm:prSet/>
      <dgm:spPr/>
      <dgm:t>
        <a:bodyPr/>
        <a:lstStyle/>
        <a:p>
          <a:endParaRPr lang="tr-TR"/>
        </a:p>
      </dgm:t>
    </dgm:pt>
    <dgm:pt modelId="{E9181561-2A0B-47FE-B360-137CC4069EFC}" type="pres">
      <dgm:prSet presAssocID="{EBA433F4-EF47-4FF9-A17D-58543D2E25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6E17D40-0AA8-4A6E-BB4D-EEDBCD36EAFE}" type="pres">
      <dgm:prSet presAssocID="{EBA433F4-EF47-4FF9-A17D-58543D2E25E8}" presName="tSp" presStyleCnt="0"/>
      <dgm:spPr/>
    </dgm:pt>
    <dgm:pt modelId="{DF119816-F549-40E8-9439-AA10D7E27F77}" type="pres">
      <dgm:prSet presAssocID="{EBA433F4-EF47-4FF9-A17D-58543D2E25E8}" presName="bSp" presStyleCnt="0"/>
      <dgm:spPr/>
    </dgm:pt>
    <dgm:pt modelId="{F57E1808-4B2A-4EB0-AB77-9B9E8C632E05}" type="pres">
      <dgm:prSet presAssocID="{EBA433F4-EF47-4FF9-A17D-58543D2E25E8}" presName="process" presStyleCnt="0"/>
      <dgm:spPr/>
    </dgm:pt>
    <dgm:pt modelId="{04A40EED-1B2A-4FA4-9F6D-D991729EA4FE}" type="pres">
      <dgm:prSet presAssocID="{F58B0A73-8EB0-4B0C-B5BD-43D7EA27B307}" presName="composite1" presStyleCnt="0"/>
      <dgm:spPr/>
    </dgm:pt>
    <dgm:pt modelId="{C1731E38-E925-4CA7-A6BF-98B9A2456359}" type="pres">
      <dgm:prSet presAssocID="{F58B0A73-8EB0-4B0C-B5BD-43D7EA27B307}" presName="dummyNode1" presStyleLbl="node1" presStyleIdx="0" presStyleCnt="4"/>
      <dgm:spPr/>
    </dgm:pt>
    <dgm:pt modelId="{B2289169-8311-416D-BA2D-1CCC7FE7858E}" type="pres">
      <dgm:prSet presAssocID="{F58B0A73-8EB0-4B0C-B5BD-43D7EA27B307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D6FB34-9371-4516-B179-A01FC796BB6A}" type="pres">
      <dgm:prSet presAssocID="{F58B0A73-8EB0-4B0C-B5BD-43D7EA27B307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ABFC18-2F7C-44A2-B185-A6C7840FCE9C}" type="pres">
      <dgm:prSet presAssocID="{F58B0A73-8EB0-4B0C-B5BD-43D7EA27B307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B014A0-6BC4-44C2-B731-CB424F24C39A}" type="pres">
      <dgm:prSet presAssocID="{F58B0A73-8EB0-4B0C-B5BD-43D7EA27B307}" presName="connSite1" presStyleCnt="0"/>
      <dgm:spPr/>
    </dgm:pt>
    <dgm:pt modelId="{C9BA86EB-FB82-418B-A674-1DCE2E7AAD55}" type="pres">
      <dgm:prSet presAssocID="{A773FB69-F309-4BC5-8FD0-DA73846FBA0D}" presName="Name9" presStyleLbl="sibTrans2D1" presStyleIdx="0" presStyleCnt="3"/>
      <dgm:spPr/>
      <dgm:t>
        <a:bodyPr/>
        <a:lstStyle/>
        <a:p>
          <a:endParaRPr lang="tr-TR"/>
        </a:p>
      </dgm:t>
    </dgm:pt>
    <dgm:pt modelId="{26500924-0317-46EA-870E-5F5EBC82D857}" type="pres">
      <dgm:prSet presAssocID="{F709A89A-CF09-4394-AD5F-906F4841A52F}" presName="composite2" presStyleCnt="0"/>
      <dgm:spPr/>
    </dgm:pt>
    <dgm:pt modelId="{FECF7ACF-CA94-46DD-9695-6FD678D475D6}" type="pres">
      <dgm:prSet presAssocID="{F709A89A-CF09-4394-AD5F-906F4841A52F}" presName="dummyNode2" presStyleLbl="node1" presStyleIdx="0" presStyleCnt="4"/>
      <dgm:spPr/>
    </dgm:pt>
    <dgm:pt modelId="{65F5A764-EAD4-451B-BCA3-B302B0BE2807}" type="pres">
      <dgm:prSet presAssocID="{F709A89A-CF09-4394-AD5F-906F4841A52F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CDC80C-5D00-4075-B3C5-F95B7BDA3861}" type="pres">
      <dgm:prSet presAssocID="{F709A89A-CF09-4394-AD5F-906F4841A52F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E7EFE2E-00B6-46D4-B153-CE4F951D54AE}" type="pres">
      <dgm:prSet presAssocID="{F709A89A-CF09-4394-AD5F-906F4841A52F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3E55BD3-2C89-4A0D-A83F-3158D00D1BE6}" type="pres">
      <dgm:prSet presAssocID="{F709A89A-CF09-4394-AD5F-906F4841A52F}" presName="connSite2" presStyleCnt="0"/>
      <dgm:spPr/>
    </dgm:pt>
    <dgm:pt modelId="{3C18818B-A2DD-490D-9430-AEB8AC882160}" type="pres">
      <dgm:prSet presAssocID="{6CA6AE31-D731-4EC5-BB9E-BCF571FE7037}" presName="Name18" presStyleLbl="sibTrans2D1" presStyleIdx="1" presStyleCnt="3"/>
      <dgm:spPr/>
      <dgm:t>
        <a:bodyPr/>
        <a:lstStyle/>
        <a:p>
          <a:endParaRPr lang="tr-TR"/>
        </a:p>
      </dgm:t>
    </dgm:pt>
    <dgm:pt modelId="{5ACEC697-6518-41F7-8067-631C04EF7E85}" type="pres">
      <dgm:prSet presAssocID="{6BB9F54F-2312-402E-A2A9-419C12F00EE2}" presName="composite1" presStyleCnt="0"/>
      <dgm:spPr/>
    </dgm:pt>
    <dgm:pt modelId="{ABC661C6-DE56-4D78-9CEE-5F7C5D1322E9}" type="pres">
      <dgm:prSet presAssocID="{6BB9F54F-2312-402E-A2A9-419C12F00EE2}" presName="dummyNode1" presStyleLbl="node1" presStyleIdx="1" presStyleCnt="4"/>
      <dgm:spPr/>
    </dgm:pt>
    <dgm:pt modelId="{2295F430-F650-490D-BC60-5AD1FEC6852A}" type="pres">
      <dgm:prSet presAssocID="{6BB9F54F-2312-402E-A2A9-419C12F00EE2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5AD2EF-272C-4E77-92D8-A5A0AAA8650F}" type="pres">
      <dgm:prSet presAssocID="{6BB9F54F-2312-402E-A2A9-419C12F00EE2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233FBA-5D66-4A36-83F1-58189E7DFD8F}" type="pres">
      <dgm:prSet presAssocID="{6BB9F54F-2312-402E-A2A9-419C12F00EE2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8DC18E-A4CD-4D3B-A607-7DAC79F29911}" type="pres">
      <dgm:prSet presAssocID="{6BB9F54F-2312-402E-A2A9-419C12F00EE2}" presName="connSite1" presStyleCnt="0"/>
      <dgm:spPr/>
    </dgm:pt>
    <dgm:pt modelId="{47FC3831-8E78-4749-811A-9F245C9F8A41}" type="pres">
      <dgm:prSet presAssocID="{F8B3CC0F-39E9-4156-A749-3AECC435E0A2}" presName="Name9" presStyleLbl="sibTrans2D1" presStyleIdx="2" presStyleCnt="3"/>
      <dgm:spPr/>
      <dgm:t>
        <a:bodyPr/>
        <a:lstStyle/>
        <a:p>
          <a:endParaRPr lang="tr-TR"/>
        </a:p>
      </dgm:t>
    </dgm:pt>
    <dgm:pt modelId="{78744AB1-93E7-4D49-BC92-523A2A53B94E}" type="pres">
      <dgm:prSet presAssocID="{7D99790C-069E-4CA9-BDA4-F4A98A93DB34}" presName="composite2" presStyleCnt="0"/>
      <dgm:spPr/>
    </dgm:pt>
    <dgm:pt modelId="{063E167D-2159-447F-AB4C-FD9FCC7E29E5}" type="pres">
      <dgm:prSet presAssocID="{7D99790C-069E-4CA9-BDA4-F4A98A93DB34}" presName="dummyNode2" presStyleLbl="node1" presStyleIdx="2" presStyleCnt="4"/>
      <dgm:spPr/>
    </dgm:pt>
    <dgm:pt modelId="{7CD8B4B4-554B-4D8E-8A6E-B9D545DFF942}" type="pres">
      <dgm:prSet presAssocID="{7D99790C-069E-4CA9-BDA4-F4A98A93DB34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C4DB72-E8C6-4B5E-AE57-939D5C12FD7E}" type="pres">
      <dgm:prSet presAssocID="{7D99790C-069E-4CA9-BDA4-F4A98A93DB34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53B969-C582-4E0E-B468-9B49381C3B4C}" type="pres">
      <dgm:prSet presAssocID="{7D99790C-069E-4CA9-BDA4-F4A98A93DB34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4D9DBBC-C4D2-4F06-A269-EEED8F8405CF}" type="pres">
      <dgm:prSet presAssocID="{7D99790C-069E-4CA9-BDA4-F4A98A93DB34}" presName="connSite2" presStyleCnt="0"/>
      <dgm:spPr/>
    </dgm:pt>
  </dgm:ptLst>
  <dgm:cxnLst>
    <dgm:cxn modelId="{D7F82CA0-8004-45C8-8AC5-373E6F81E537}" type="presOf" srcId="{6BB9F54F-2312-402E-A2A9-419C12F00EE2}" destId="{32233FBA-5D66-4A36-83F1-58189E7DFD8F}" srcOrd="0" destOrd="0" presId="urn:microsoft.com/office/officeart/2005/8/layout/hProcess4"/>
    <dgm:cxn modelId="{7B638CBA-3C34-46F9-B6D4-6C231FD3B4D2}" srcId="{F58B0A73-8EB0-4B0C-B5BD-43D7EA27B307}" destId="{9717E724-2592-4FED-AFDF-AA6CBDB38A4A}" srcOrd="0" destOrd="0" parTransId="{06A1B0AB-5B5F-4293-8997-AD47A48EDFF4}" sibTransId="{07622C25-E461-4B69-A4B0-4C97B5C6F138}"/>
    <dgm:cxn modelId="{83DD0EA1-E89F-4BC5-A0BF-503BA648A220}" type="presOf" srcId="{F8B3CC0F-39E9-4156-A749-3AECC435E0A2}" destId="{47FC3831-8E78-4749-811A-9F245C9F8A41}" srcOrd="0" destOrd="0" presId="urn:microsoft.com/office/officeart/2005/8/layout/hProcess4"/>
    <dgm:cxn modelId="{13359BB1-6384-4EDC-8FEE-6FE6B629DD32}" type="presOf" srcId="{C4DEB605-D1F1-4428-8F3B-02EEA3DFE27E}" destId="{65F5A764-EAD4-451B-BCA3-B302B0BE2807}" srcOrd="0" destOrd="0" presId="urn:microsoft.com/office/officeart/2005/8/layout/hProcess4"/>
    <dgm:cxn modelId="{A77F3DF1-2ECD-4235-BE79-05EC154377A2}" srcId="{7D99790C-069E-4CA9-BDA4-F4A98A93DB34}" destId="{ABD7A526-8DDE-4A27-BC81-BE96497DABA0}" srcOrd="0" destOrd="0" parTransId="{EF344D80-B8BD-43EF-B0D6-0553796EB0EF}" sibTransId="{A124CC7F-F772-4772-B1DC-1B0996C775F8}"/>
    <dgm:cxn modelId="{6150B6F0-0609-4DA3-8CD0-6404B9889881}" srcId="{EBA433F4-EF47-4FF9-A17D-58543D2E25E8}" destId="{6BB9F54F-2312-402E-A2A9-419C12F00EE2}" srcOrd="2" destOrd="0" parTransId="{16542B3A-30F7-471B-AAB6-3CA32FBE2378}" sibTransId="{F8B3CC0F-39E9-4156-A749-3AECC435E0A2}"/>
    <dgm:cxn modelId="{08B90A3B-3383-423E-A31B-F6AEACCBDCA1}" type="presOf" srcId="{6CA6AE31-D731-4EC5-BB9E-BCF571FE7037}" destId="{3C18818B-A2DD-490D-9430-AEB8AC882160}" srcOrd="0" destOrd="0" presId="urn:microsoft.com/office/officeart/2005/8/layout/hProcess4"/>
    <dgm:cxn modelId="{FA54764A-C310-4558-8E29-E3849CF2C55A}" srcId="{6BB9F54F-2312-402E-A2A9-419C12F00EE2}" destId="{C5040A45-EEF3-4953-94C1-B841B93C24E7}" srcOrd="0" destOrd="0" parTransId="{AC00DB60-FD88-43A9-AF21-6D2557C1CB6A}" sibTransId="{7AAF3B51-4D14-4537-B78B-77B7A5555290}"/>
    <dgm:cxn modelId="{A6A8FDEF-A51D-4612-843D-CAC4C146A4B9}" type="presOf" srcId="{F709A89A-CF09-4394-AD5F-906F4841A52F}" destId="{0E7EFE2E-00B6-46D4-B153-CE4F951D54AE}" srcOrd="0" destOrd="0" presId="urn:microsoft.com/office/officeart/2005/8/layout/hProcess4"/>
    <dgm:cxn modelId="{A354A4A1-4F2B-446C-AC3E-EDB9EA210060}" type="presOf" srcId="{ABD7A526-8DDE-4A27-BC81-BE96497DABA0}" destId="{ACC4DB72-E8C6-4B5E-AE57-939D5C12FD7E}" srcOrd="1" destOrd="0" presId="urn:microsoft.com/office/officeart/2005/8/layout/hProcess4"/>
    <dgm:cxn modelId="{1B5FC780-F14C-49F4-A69D-78B1326FF928}" type="presOf" srcId="{C4DEB605-D1F1-4428-8F3B-02EEA3DFE27E}" destId="{92CDC80C-5D00-4075-B3C5-F95B7BDA3861}" srcOrd="1" destOrd="0" presId="urn:microsoft.com/office/officeart/2005/8/layout/hProcess4"/>
    <dgm:cxn modelId="{3EF8503C-4030-4A39-8EED-91FEC3CE9EF1}" type="presOf" srcId="{C5040A45-EEF3-4953-94C1-B841B93C24E7}" destId="{2295F430-F650-490D-BC60-5AD1FEC6852A}" srcOrd="0" destOrd="0" presId="urn:microsoft.com/office/officeart/2005/8/layout/hProcess4"/>
    <dgm:cxn modelId="{CE7D69E9-1172-4F79-B92C-FE916BB32B04}" type="presOf" srcId="{7D99790C-069E-4CA9-BDA4-F4A98A93DB34}" destId="{9F53B969-C582-4E0E-B468-9B49381C3B4C}" srcOrd="0" destOrd="0" presId="urn:microsoft.com/office/officeart/2005/8/layout/hProcess4"/>
    <dgm:cxn modelId="{A776BD70-7C21-4210-9122-F19FE7760B49}" srcId="{EBA433F4-EF47-4FF9-A17D-58543D2E25E8}" destId="{7D99790C-069E-4CA9-BDA4-F4A98A93DB34}" srcOrd="3" destOrd="0" parTransId="{4BFC7370-9350-41EB-AB68-CEB1E34C8438}" sibTransId="{D83B780E-8F37-417A-BA51-A7BC4CE5603C}"/>
    <dgm:cxn modelId="{C7098E2A-4A9D-4A25-ADF6-2A096E168BAC}" srcId="{F709A89A-CF09-4394-AD5F-906F4841A52F}" destId="{C4DEB605-D1F1-4428-8F3B-02EEA3DFE27E}" srcOrd="0" destOrd="0" parTransId="{69360167-F14C-4873-8E7B-55D4976BEE8C}" sibTransId="{94BB9CF8-D3D6-4848-832B-05A5859989FD}"/>
    <dgm:cxn modelId="{921BF462-3C04-457F-AB90-218996662B21}" type="presOf" srcId="{ABD7A526-8DDE-4A27-BC81-BE96497DABA0}" destId="{7CD8B4B4-554B-4D8E-8A6E-B9D545DFF942}" srcOrd="0" destOrd="0" presId="urn:microsoft.com/office/officeart/2005/8/layout/hProcess4"/>
    <dgm:cxn modelId="{A250DE1F-AD68-453A-B761-CF879D527E7E}" type="presOf" srcId="{A773FB69-F309-4BC5-8FD0-DA73846FBA0D}" destId="{C9BA86EB-FB82-418B-A674-1DCE2E7AAD55}" srcOrd="0" destOrd="0" presId="urn:microsoft.com/office/officeart/2005/8/layout/hProcess4"/>
    <dgm:cxn modelId="{8546DF46-301D-48B8-9A04-8BF4574CB45C}" srcId="{EBA433F4-EF47-4FF9-A17D-58543D2E25E8}" destId="{F709A89A-CF09-4394-AD5F-906F4841A52F}" srcOrd="1" destOrd="0" parTransId="{4CA2D380-C84B-4398-8332-9C607E3C5E84}" sibTransId="{6CA6AE31-D731-4EC5-BB9E-BCF571FE7037}"/>
    <dgm:cxn modelId="{CF86CD82-281D-428C-ADDD-693165B67D2A}" type="presOf" srcId="{EBA433F4-EF47-4FF9-A17D-58543D2E25E8}" destId="{E9181561-2A0B-47FE-B360-137CC4069EFC}" srcOrd="0" destOrd="0" presId="urn:microsoft.com/office/officeart/2005/8/layout/hProcess4"/>
    <dgm:cxn modelId="{3973CB1F-D607-40CE-840D-3B888A951E7A}" type="presOf" srcId="{9717E724-2592-4FED-AFDF-AA6CBDB38A4A}" destId="{A8D6FB34-9371-4516-B179-A01FC796BB6A}" srcOrd="1" destOrd="0" presId="urn:microsoft.com/office/officeart/2005/8/layout/hProcess4"/>
    <dgm:cxn modelId="{94D5B705-E3D9-45CB-B6EC-28EA57BB438B}" type="presOf" srcId="{9717E724-2592-4FED-AFDF-AA6CBDB38A4A}" destId="{B2289169-8311-416D-BA2D-1CCC7FE7858E}" srcOrd="0" destOrd="0" presId="urn:microsoft.com/office/officeart/2005/8/layout/hProcess4"/>
    <dgm:cxn modelId="{FC331127-FB02-4D28-94CB-26E3BA40F4CF}" type="presOf" srcId="{F58B0A73-8EB0-4B0C-B5BD-43D7EA27B307}" destId="{04ABFC18-2F7C-44A2-B185-A6C7840FCE9C}" srcOrd="0" destOrd="0" presId="urn:microsoft.com/office/officeart/2005/8/layout/hProcess4"/>
    <dgm:cxn modelId="{A4D41B2F-FF4D-4AAA-A854-7F904496DFAC}" type="presOf" srcId="{C5040A45-EEF3-4953-94C1-B841B93C24E7}" destId="{5F5AD2EF-272C-4E77-92D8-A5A0AAA8650F}" srcOrd="1" destOrd="0" presId="urn:microsoft.com/office/officeart/2005/8/layout/hProcess4"/>
    <dgm:cxn modelId="{AFCDCD55-5344-4772-80BD-C65CD408622A}" srcId="{EBA433F4-EF47-4FF9-A17D-58543D2E25E8}" destId="{F58B0A73-8EB0-4B0C-B5BD-43D7EA27B307}" srcOrd="0" destOrd="0" parTransId="{C4077CF9-3DAA-47BE-A4AC-1960EBC47D12}" sibTransId="{A773FB69-F309-4BC5-8FD0-DA73846FBA0D}"/>
    <dgm:cxn modelId="{64481C28-955C-4B1A-877B-E2A5603181F8}" type="presParOf" srcId="{E9181561-2A0B-47FE-B360-137CC4069EFC}" destId="{B6E17D40-0AA8-4A6E-BB4D-EEDBCD36EAFE}" srcOrd="0" destOrd="0" presId="urn:microsoft.com/office/officeart/2005/8/layout/hProcess4"/>
    <dgm:cxn modelId="{E9F63608-2DAE-4393-8F70-703CADDD2189}" type="presParOf" srcId="{E9181561-2A0B-47FE-B360-137CC4069EFC}" destId="{DF119816-F549-40E8-9439-AA10D7E27F77}" srcOrd="1" destOrd="0" presId="urn:microsoft.com/office/officeart/2005/8/layout/hProcess4"/>
    <dgm:cxn modelId="{625A3834-A9BF-42A5-A183-B09F6C9A9C19}" type="presParOf" srcId="{E9181561-2A0B-47FE-B360-137CC4069EFC}" destId="{F57E1808-4B2A-4EB0-AB77-9B9E8C632E05}" srcOrd="2" destOrd="0" presId="urn:microsoft.com/office/officeart/2005/8/layout/hProcess4"/>
    <dgm:cxn modelId="{F5C5A29B-6671-4440-8613-66CF641FE115}" type="presParOf" srcId="{F57E1808-4B2A-4EB0-AB77-9B9E8C632E05}" destId="{04A40EED-1B2A-4FA4-9F6D-D991729EA4FE}" srcOrd="0" destOrd="0" presId="urn:microsoft.com/office/officeart/2005/8/layout/hProcess4"/>
    <dgm:cxn modelId="{2D358E55-F1DE-4649-9B67-45A7854E32E3}" type="presParOf" srcId="{04A40EED-1B2A-4FA4-9F6D-D991729EA4FE}" destId="{C1731E38-E925-4CA7-A6BF-98B9A2456359}" srcOrd="0" destOrd="0" presId="urn:microsoft.com/office/officeart/2005/8/layout/hProcess4"/>
    <dgm:cxn modelId="{7348C673-2050-40FE-B5FB-2D6A44BE04F3}" type="presParOf" srcId="{04A40EED-1B2A-4FA4-9F6D-D991729EA4FE}" destId="{B2289169-8311-416D-BA2D-1CCC7FE7858E}" srcOrd="1" destOrd="0" presId="urn:microsoft.com/office/officeart/2005/8/layout/hProcess4"/>
    <dgm:cxn modelId="{36EF5ED1-6DED-408D-B1BC-2222B60F7465}" type="presParOf" srcId="{04A40EED-1B2A-4FA4-9F6D-D991729EA4FE}" destId="{A8D6FB34-9371-4516-B179-A01FC796BB6A}" srcOrd="2" destOrd="0" presId="urn:microsoft.com/office/officeart/2005/8/layout/hProcess4"/>
    <dgm:cxn modelId="{F434C49D-39E7-463D-8437-22C0E41EA8A1}" type="presParOf" srcId="{04A40EED-1B2A-4FA4-9F6D-D991729EA4FE}" destId="{04ABFC18-2F7C-44A2-B185-A6C7840FCE9C}" srcOrd="3" destOrd="0" presId="urn:microsoft.com/office/officeart/2005/8/layout/hProcess4"/>
    <dgm:cxn modelId="{8A7EE27F-328C-4D9D-943E-772AEDFAFA7D}" type="presParOf" srcId="{04A40EED-1B2A-4FA4-9F6D-D991729EA4FE}" destId="{67B014A0-6BC4-44C2-B731-CB424F24C39A}" srcOrd="4" destOrd="0" presId="urn:microsoft.com/office/officeart/2005/8/layout/hProcess4"/>
    <dgm:cxn modelId="{F18F8366-ADB0-440C-8478-95DD37949947}" type="presParOf" srcId="{F57E1808-4B2A-4EB0-AB77-9B9E8C632E05}" destId="{C9BA86EB-FB82-418B-A674-1DCE2E7AAD55}" srcOrd="1" destOrd="0" presId="urn:microsoft.com/office/officeart/2005/8/layout/hProcess4"/>
    <dgm:cxn modelId="{812246F9-8671-4BB3-8152-696123A3F43B}" type="presParOf" srcId="{F57E1808-4B2A-4EB0-AB77-9B9E8C632E05}" destId="{26500924-0317-46EA-870E-5F5EBC82D857}" srcOrd="2" destOrd="0" presId="urn:microsoft.com/office/officeart/2005/8/layout/hProcess4"/>
    <dgm:cxn modelId="{1EC12482-EB90-4AE6-BD0E-D539F9D184DE}" type="presParOf" srcId="{26500924-0317-46EA-870E-5F5EBC82D857}" destId="{FECF7ACF-CA94-46DD-9695-6FD678D475D6}" srcOrd="0" destOrd="0" presId="urn:microsoft.com/office/officeart/2005/8/layout/hProcess4"/>
    <dgm:cxn modelId="{67D2AF2F-D967-487E-9C9E-3DD1ED35E214}" type="presParOf" srcId="{26500924-0317-46EA-870E-5F5EBC82D857}" destId="{65F5A764-EAD4-451B-BCA3-B302B0BE2807}" srcOrd="1" destOrd="0" presId="urn:microsoft.com/office/officeart/2005/8/layout/hProcess4"/>
    <dgm:cxn modelId="{AD0FEBDD-2416-4F63-B4C5-C6BF5D537696}" type="presParOf" srcId="{26500924-0317-46EA-870E-5F5EBC82D857}" destId="{92CDC80C-5D00-4075-B3C5-F95B7BDA3861}" srcOrd="2" destOrd="0" presId="urn:microsoft.com/office/officeart/2005/8/layout/hProcess4"/>
    <dgm:cxn modelId="{5632019D-6CA1-48FE-A66A-A6688498C449}" type="presParOf" srcId="{26500924-0317-46EA-870E-5F5EBC82D857}" destId="{0E7EFE2E-00B6-46D4-B153-CE4F951D54AE}" srcOrd="3" destOrd="0" presId="urn:microsoft.com/office/officeart/2005/8/layout/hProcess4"/>
    <dgm:cxn modelId="{5515DDDB-673D-4420-BAF0-B9AD939EF777}" type="presParOf" srcId="{26500924-0317-46EA-870E-5F5EBC82D857}" destId="{B3E55BD3-2C89-4A0D-A83F-3158D00D1BE6}" srcOrd="4" destOrd="0" presId="urn:microsoft.com/office/officeart/2005/8/layout/hProcess4"/>
    <dgm:cxn modelId="{3A328762-382B-4F92-9F11-09EE3016CBE4}" type="presParOf" srcId="{F57E1808-4B2A-4EB0-AB77-9B9E8C632E05}" destId="{3C18818B-A2DD-490D-9430-AEB8AC882160}" srcOrd="3" destOrd="0" presId="urn:microsoft.com/office/officeart/2005/8/layout/hProcess4"/>
    <dgm:cxn modelId="{78619719-7631-4697-A432-88C42E3D4F03}" type="presParOf" srcId="{F57E1808-4B2A-4EB0-AB77-9B9E8C632E05}" destId="{5ACEC697-6518-41F7-8067-631C04EF7E85}" srcOrd="4" destOrd="0" presId="urn:microsoft.com/office/officeart/2005/8/layout/hProcess4"/>
    <dgm:cxn modelId="{605E9CDE-98C3-4B01-8C69-E1F2A7C0D856}" type="presParOf" srcId="{5ACEC697-6518-41F7-8067-631C04EF7E85}" destId="{ABC661C6-DE56-4D78-9CEE-5F7C5D1322E9}" srcOrd="0" destOrd="0" presId="urn:microsoft.com/office/officeart/2005/8/layout/hProcess4"/>
    <dgm:cxn modelId="{DAD8BC1A-063F-448A-87C2-FB22291018C2}" type="presParOf" srcId="{5ACEC697-6518-41F7-8067-631C04EF7E85}" destId="{2295F430-F650-490D-BC60-5AD1FEC6852A}" srcOrd="1" destOrd="0" presId="urn:microsoft.com/office/officeart/2005/8/layout/hProcess4"/>
    <dgm:cxn modelId="{DC21C14D-4990-4AF3-942A-7CD370C5B467}" type="presParOf" srcId="{5ACEC697-6518-41F7-8067-631C04EF7E85}" destId="{5F5AD2EF-272C-4E77-92D8-A5A0AAA8650F}" srcOrd="2" destOrd="0" presId="urn:microsoft.com/office/officeart/2005/8/layout/hProcess4"/>
    <dgm:cxn modelId="{ABBB2D77-6DB3-4EFF-A214-3EEE6C488192}" type="presParOf" srcId="{5ACEC697-6518-41F7-8067-631C04EF7E85}" destId="{32233FBA-5D66-4A36-83F1-58189E7DFD8F}" srcOrd="3" destOrd="0" presId="urn:microsoft.com/office/officeart/2005/8/layout/hProcess4"/>
    <dgm:cxn modelId="{5CA77D57-F9F9-44E6-86A4-E6584EAC258E}" type="presParOf" srcId="{5ACEC697-6518-41F7-8067-631C04EF7E85}" destId="{A68DC18E-A4CD-4D3B-A607-7DAC79F29911}" srcOrd="4" destOrd="0" presId="urn:microsoft.com/office/officeart/2005/8/layout/hProcess4"/>
    <dgm:cxn modelId="{9FCCDCCE-2AEF-40FE-B8C9-95B71C7405DB}" type="presParOf" srcId="{F57E1808-4B2A-4EB0-AB77-9B9E8C632E05}" destId="{47FC3831-8E78-4749-811A-9F245C9F8A41}" srcOrd="5" destOrd="0" presId="urn:microsoft.com/office/officeart/2005/8/layout/hProcess4"/>
    <dgm:cxn modelId="{9DFDACF4-54CB-4014-8F65-393D60DFA1E1}" type="presParOf" srcId="{F57E1808-4B2A-4EB0-AB77-9B9E8C632E05}" destId="{78744AB1-93E7-4D49-BC92-523A2A53B94E}" srcOrd="6" destOrd="0" presId="urn:microsoft.com/office/officeart/2005/8/layout/hProcess4"/>
    <dgm:cxn modelId="{003FE33E-4FA1-41B5-A78E-AE5FF7F3687C}" type="presParOf" srcId="{78744AB1-93E7-4D49-BC92-523A2A53B94E}" destId="{063E167D-2159-447F-AB4C-FD9FCC7E29E5}" srcOrd="0" destOrd="0" presId="urn:microsoft.com/office/officeart/2005/8/layout/hProcess4"/>
    <dgm:cxn modelId="{ADE2CAB5-61DD-4330-8236-FE6B70774D45}" type="presParOf" srcId="{78744AB1-93E7-4D49-BC92-523A2A53B94E}" destId="{7CD8B4B4-554B-4D8E-8A6E-B9D545DFF942}" srcOrd="1" destOrd="0" presId="urn:microsoft.com/office/officeart/2005/8/layout/hProcess4"/>
    <dgm:cxn modelId="{6699224B-AD5B-4EAC-A188-E4E9787A885C}" type="presParOf" srcId="{78744AB1-93E7-4D49-BC92-523A2A53B94E}" destId="{ACC4DB72-E8C6-4B5E-AE57-939D5C12FD7E}" srcOrd="2" destOrd="0" presId="urn:microsoft.com/office/officeart/2005/8/layout/hProcess4"/>
    <dgm:cxn modelId="{F6509CE0-88AC-4CB3-B620-9C5967FD9C95}" type="presParOf" srcId="{78744AB1-93E7-4D49-BC92-523A2A53B94E}" destId="{9F53B969-C582-4E0E-B468-9B49381C3B4C}" srcOrd="3" destOrd="0" presId="urn:microsoft.com/office/officeart/2005/8/layout/hProcess4"/>
    <dgm:cxn modelId="{FBAD5F93-8F8D-4460-B714-218E652EA77D}" type="presParOf" srcId="{78744AB1-93E7-4D49-BC92-523A2A53B94E}" destId="{F4D9DBBC-C4D2-4F06-A269-EEED8F8405CF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A902D-C843-45A8-B9D6-FEE4A4ED579D}">
      <dsp:nvSpPr>
        <dsp:cNvPr id="0" name=""/>
        <dsp:cNvSpPr/>
      </dsp:nvSpPr>
      <dsp:spPr>
        <a:xfrm>
          <a:off x="7507" y="218446"/>
          <a:ext cx="1987500" cy="1182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</a:rPr>
            <a:t>Başvuru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7507" y="218446"/>
        <a:ext cx="1987500" cy="788156"/>
      </dsp:txXfrm>
    </dsp:sp>
    <dsp:sp modelId="{16896C6E-D2EC-4983-8FEF-70AAF9514FBC}">
      <dsp:nvSpPr>
        <dsp:cNvPr id="0" name=""/>
        <dsp:cNvSpPr/>
      </dsp:nvSpPr>
      <dsp:spPr>
        <a:xfrm>
          <a:off x="414586" y="1006603"/>
          <a:ext cx="1987500" cy="2223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0" i="0" u="none" strike="noStrike" kern="1200" baseline="0" dirty="0" smtClean="0">
              <a:effectLst/>
              <a:latin typeface="Georgia" panose="02040502050405020303" pitchFamily="18" charset="0"/>
              <a:ea typeface="+mn-ea"/>
              <a:cs typeface="+mn-cs"/>
            </a:rPr>
            <a:t>Kalkınma Bankasına başvuru</a:t>
          </a:r>
          <a:endParaRPr lang="tr-TR" sz="1600" kern="1200" dirty="0"/>
        </a:p>
      </dsp:txBody>
      <dsp:txXfrm>
        <a:off x="472798" y="1064815"/>
        <a:ext cx="1871076" cy="2106576"/>
      </dsp:txXfrm>
    </dsp:sp>
    <dsp:sp modelId="{3D62294A-4BAB-4EB6-8A72-AC375B622984}">
      <dsp:nvSpPr>
        <dsp:cNvPr id="0" name=""/>
        <dsp:cNvSpPr/>
      </dsp:nvSpPr>
      <dsp:spPr>
        <a:xfrm>
          <a:off x="2296306" y="365109"/>
          <a:ext cx="638751" cy="4948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2296306" y="464075"/>
        <a:ext cx="490302" cy="296898"/>
      </dsp:txXfrm>
    </dsp:sp>
    <dsp:sp modelId="{7AAD1036-2C64-45ED-8E00-F524B673D26E}">
      <dsp:nvSpPr>
        <dsp:cNvPr id="0" name=""/>
        <dsp:cNvSpPr/>
      </dsp:nvSpPr>
      <dsp:spPr>
        <a:xfrm>
          <a:off x="3200200" y="218446"/>
          <a:ext cx="1987500" cy="1182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</a:rPr>
            <a:t>İnceleme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3200200" y="218446"/>
        <a:ext cx="1987500" cy="788156"/>
      </dsp:txXfrm>
    </dsp:sp>
    <dsp:sp modelId="{6A6E5EEA-9B85-4F7E-83E7-C0490C2951FA}">
      <dsp:nvSpPr>
        <dsp:cNvPr id="0" name=""/>
        <dsp:cNvSpPr/>
      </dsp:nvSpPr>
      <dsp:spPr>
        <a:xfrm>
          <a:off x="3453962" y="1006603"/>
          <a:ext cx="2294132" cy="2223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b="0" i="0" u="none" strike="noStrike" kern="1200" baseline="0" dirty="0" smtClean="0">
              <a:effectLst/>
              <a:latin typeface="Georgia" panose="02040502050405020303" pitchFamily="18" charset="0"/>
              <a:ea typeface="+mn-ea"/>
              <a:cs typeface="+mn-cs"/>
            </a:rPr>
            <a:t>Banka uygun danışmanlık ihtiyacını işletmelerle birlikte belirler</a:t>
          </a:r>
          <a:endParaRPr lang="tr-TR" sz="1100" kern="1200" dirty="0"/>
        </a:p>
      </dsp:txBody>
      <dsp:txXfrm>
        <a:off x="3519071" y="1071712"/>
        <a:ext cx="2163914" cy="2092782"/>
      </dsp:txXfrm>
    </dsp:sp>
    <dsp:sp modelId="{48013BD5-83F1-4420-BB06-925CD643447A}">
      <dsp:nvSpPr>
        <dsp:cNvPr id="0" name=""/>
        <dsp:cNvSpPr/>
      </dsp:nvSpPr>
      <dsp:spPr>
        <a:xfrm>
          <a:off x="5527327" y="365109"/>
          <a:ext cx="720008" cy="4948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5527327" y="464075"/>
        <a:ext cx="571559" cy="296898"/>
      </dsp:txXfrm>
    </dsp:sp>
    <dsp:sp modelId="{1B829FAF-7D8A-4452-B18F-BBC966A4645D}">
      <dsp:nvSpPr>
        <dsp:cNvPr id="0" name=""/>
        <dsp:cNvSpPr/>
      </dsp:nvSpPr>
      <dsp:spPr>
        <a:xfrm>
          <a:off x="6546208" y="218446"/>
          <a:ext cx="1987500" cy="1182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</a:rPr>
            <a:t>Danışmanlık Hizmeti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6546208" y="218446"/>
        <a:ext cx="1987500" cy="788156"/>
      </dsp:txXfrm>
    </dsp:sp>
    <dsp:sp modelId="{F4E54962-DCAC-485E-8850-9326D14A6B25}">
      <dsp:nvSpPr>
        <dsp:cNvPr id="0" name=""/>
        <dsp:cNvSpPr/>
      </dsp:nvSpPr>
      <dsp:spPr>
        <a:xfrm>
          <a:off x="6786157" y="1006603"/>
          <a:ext cx="2321758" cy="2223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b="0" i="0" u="none" strike="noStrike" kern="1200" baseline="0" dirty="0" smtClean="0">
              <a:effectLst/>
              <a:latin typeface="Georgia" panose="02040502050405020303" pitchFamily="18" charset="0"/>
              <a:ea typeface="+mn-ea"/>
              <a:cs typeface="+mn-cs"/>
            </a:rPr>
            <a:t>Banka danışmanlık hizmetini doğrudan kendisi verebilir veya hizmet satın alabilir </a:t>
          </a: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b="0" i="0" u="none" strike="noStrike" kern="1200" baseline="0" dirty="0" smtClean="0">
              <a:effectLst/>
              <a:latin typeface="Georgia" panose="02040502050405020303" pitchFamily="18" charset="0"/>
              <a:ea typeface="+mn-ea"/>
              <a:cs typeface="+mn-cs"/>
            </a:rPr>
            <a:t>Danışmanlık hizmeti veren firmalara ödeme Banka tarafından yapılır.</a:t>
          </a:r>
        </a:p>
      </dsp:txBody>
      <dsp:txXfrm>
        <a:off x="6851266" y="1071712"/>
        <a:ext cx="2191540" cy="20927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B90B09-8DBD-419A-852F-B3EFF0F4F5C2}">
      <dsp:nvSpPr>
        <dsp:cNvPr id="0" name=""/>
        <dsp:cNvSpPr/>
      </dsp:nvSpPr>
      <dsp:spPr>
        <a:xfrm>
          <a:off x="0" y="1390015"/>
          <a:ext cx="10188575" cy="1853353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7E629E-468D-43B6-8CDF-0D5EA7BBA5B9}">
      <dsp:nvSpPr>
        <dsp:cNvPr id="0" name=""/>
        <dsp:cNvSpPr/>
      </dsp:nvSpPr>
      <dsp:spPr>
        <a:xfrm>
          <a:off x="4589" y="0"/>
          <a:ext cx="2207358" cy="1853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0" i="0" u="none" strike="noStrike" kern="1200" baseline="0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Mevcut organize sanayi bölgelerindeki boş parseller değerlendirilir</a:t>
          </a:r>
          <a:endParaRPr lang="tr-TR" sz="1600" kern="1200" dirty="0"/>
        </a:p>
      </dsp:txBody>
      <dsp:txXfrm>
        <a:off x="4589" y="0"/>
        <a:ext cx="2207358" cy="1853353"/>
      </dsp:txXfrm>
    </dsp:sp>
    <dsp:sp modelId="{63D617AD-40C3-4530-8D82-8110CBDCB8E1}">
      <dsp:nvSpPr>
        <dsp:cNvPr id="0" name=""/>
        <dsp:cNvSpPr/>
      </dsp:nvSpPr>
      <dsp:spPr>
        <a:xfrm>
          <a:off x="876599" y="2085022"/>
          <a:ext cx="463338" cy="463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ECB058-85E2-46E9-B09E-0E3313E1F619}">
      <dsp:nvSpPr>
        <dsp:cNvPr id="0" name=""/>
        <dsp:cNvSpPr/>
      </dsp:nvSpPr>
      <dsp:spPr>
        <a:xfrm>
          <a:off x="2322316" y="2780030"/>
          <a:ext cx="2207358" cy="1853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0" i="0" u="none" strike="noStrike" kern="1200" baseline="0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OSB içindeki parsellerin mülkiyeti yatırım izleme ve koordinasyon başkanlıkları ile il özel idarelerine devredilir</a:t>
          </a:r>
          <a:endParaRPr lang="tr-TR" sz="1600" kern="1200" dirty="0"/>
        </a:p>
      </dsp:txBody>
      <dsp:txXfrm>
        <a:off x="2322316" y="2780030"/>
        <a:ext cx="2207358" cy="1853353"/>
      </dsp:txXfrm>
    </dsp:sp>
    <dsp:sp modelId="{02CBE458-088F-4EFB-902F-06D8C054815D}">
      <dsp:nvSpPr>
        <dsp:cNvPr id="0" name=""/>
        <dsp:cNvSpPr/>
      </dsp:nvSpPr>
      <dsp:spPr>
        <a:xfrm>
          <a:off x="3194326" y="2085022"/>
          <a:ext cx="463338" cy="463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1A5E8-0685-4FAE-83F2-3CC201E21296}">
      <dsp:nvSpPr>
        <dsp:cNvPr id="0" name=""/>
        <dsp:cNvSpPr/>
      </dsp:nvSpPr>
      <dsp:spPr>
        <a:xfrm>
          <a:off x="4640042" y="0"/>
          <a:ext cx="2207358" cy="1853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0" i="0" u="none" strike="noStrike" kern="1200" baseline="0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Talebe göre tevsii OSB yatırımları ile yeni OSB yatırımları ivedilikle tamamlanır</a:t>
          </a:r>
          <a:endParaRPr lang="tr-TR" sz="1600" kern="1200" dirty="0"/>
        </a:p>
      </dsp:txBody>
      <dsp:txXfrm>
        <a:off x="4640042" y="0"/>
        <a:ext cx="2207358" cy="1853353"/>
      </dsp:txXfrm>
    </dsp:sp>
    <dsp:sp modelId="{62514495-DD03-47FD-B80E-18BE140ED4A8}">
      <dsp:nvSpPr>
        <dsp:cNvPr id="0" name=""/>
        <dsp:cNvSpPr/>
      </dsp:nvSpPr>
      <dsp:spPr>
        <a:xfrm>
          <a:off x="5512052" y="2085022"/>
          <a:ext cx="463338" cy="463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5678F1-C664-483A-B46F-B487B561FEAE}">
      <dsp:nvSpPr>
        <dsp:cNvPr id="0" name=""/>
        <dsp:cNvSpPr/>
      </dsp:nvSpPr>
      <dsp:spPr>
        <a:xfrm>
          <a:off x="6957769" y="2780030"/>
          <a:ext cx="2207358" cy="1853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0" i="0" u="none" strike="noStrike" kern="1200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Özelliği gereği OSB dışında yapılacak yatırımlar için uygun kamu arazileri tahsisi gerçekleştirilir</a:t>
          </a:r>
          <a:endParaRPr lang="tr-TR" sz="1600" kern="1200" dirty="0"/>
        </a:p>
      </dsp:txBody>
      <dsp:txXfrm>
        <a:off x="6957769" y="2780030"/>
        <a:ext cx="2207358" cy="1853353"/>
      </dsp:txXfrm>
    </dsp:sp>
    <dsp:sp modelId="{04F656B4-8BDD-46E0-8301-0C545BF788B0}">
      <dsp:nvSpPr>
        <dsp:cNvPr id="0" name=""/>
        <dsp:cNvSpPr/>
      </dsp:nvSpPr>
      <dsp:spPr>
        <a:xfrm>
          <a:off x="7829779" y="2085022"/>
          <a:ext cx="463338" cy="463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CC1D8-8C7E-4A4D-83B9-287A7C904237}">
      <dsp:nvSpPr>
        <dsp:cNvPr id="0" name=""/>
        <dsp:cNvSpPr/>
      </dsp:nvSpPr>
      <dsp:spPr>
        <a:xfrm>
          <a:off x="2904" y="349438"/>
          <a:ext cx="3539183" cy="14156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0" i="0" u="none" strike="noStrike" kern="1200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Bina inşaatı İl Özel İdaresi veya YİKOB tarafından ihale edilir, maliyeti Banka tarafından karşılanır.</a:t>
          </a:r>
          <a:endParaRPr lang="tr-TR" sz="1700" kern="1200" dirty="0">
            <a:solidFill>
              <a:schemeClr val="tx1"/>
            </a:solidFill>
          </a:endParaRPr>
        </a:p>
      </dsp:txBody>
      <dsp:txXfrm>
        <a:off x="710741" y="349438"/>
        <a:ext cx="2123510" cy="1415673"/>
      </dsp:txXfrm>
    </dsp:sp>
    <dsp:sp modelId="{29C8A0D8-0048-4584-983B-EE106D0DED77}">
      <dsp:nvSpPr>
        <dsp:cNvPr id="0" name=""/>
        <dsp:cNvSpPr/>
      </dsp:nvSpPr>
      <dsp:spPr>
        <a:xfrm>
          <a:off x="3188170" y="349438"/>
          <a:ext cx="3539183" cy="14156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0" i="0" u="none" strike="noStrike" kern="1200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Binanın mülkiyeti İl Özel İdaresi veya </a:t>
          </a:r>
          <a:r>
            <a:rPr lang="tr-TR" sz="1700" b="0" i="0" u="none" strike="noStrike" kern="1200" baseline="0" dirty="0" err="1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YİKOB’a</a:t>
          </a:r>
          <a:r>
            <a:rPr lang="tr-TR" sz="1700" b="0" i="0" u="none" strike="noStrike" kern="1200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 tahsis edilir, yatırımcıya kiralanır.</a:t>
          </a:r>
          <a:endParaRPr lang="tr-TR" sz="1700" kern="1200" dirty="0">
            <a:solidFill>
              <a:schemeClr val="tx1"/>
            </a:solidFill>
          </a:endParaRPr>
        </a:p>
      </dsp:txBody>
      <dsp:txXfrm>
        <a:off x="3896007" y="349438"/>
        <a:ext cx="2123510" cy="1415673"/>
      </dsp:txXfrm>
    </dsp:sp>
    <dsp:sp modelId="{0AE00469-9F68-45CC-BEF9-98E6F3935884}">
      <dsp:nvSpPr>
        <dsp:cNvPr id="0" name=""/>
        <dsp:cNvSpPr/>
      </dsp:nvSpPr>
      <dsp:spPr>
        <a:xfrm>
          <a:off x="6373436" y="349438"/>
          <a:ext cx="3539183" cy="14156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0" i="0" u="none" strike="noStrike" kern="1200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Desteğe konu üretim ve istihdam şartını yerine getiren yatırımcıya arsa ve bina mülkiyeti devredilir.</a:t>
          </a:r>
          <a:endParaRPr lang="tr-TR" sz="1700" kern="1200" dirty="0">
            <a:solidFill>
              <a:schemeClr val="tx1"/>
            </a:solidFill>
          </a:endParaRPr>
        </a:p>
      </dsp:txBody>
      <dsp:txXfrm>
        <a:off x="7081273" y="349438"/>
        <a:ext cx="2123510" cy="14156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B9F0B-363D-40B0-A483-6326AF4328F5}">
      <dsp:nvSpPr>
        <dsp:cNvPr id="0" name=""/>
        <dsp:cNvSpPr/>
      </dsp:nvSpPr>
      <dsp:spPr>
        <a:xfrm>
          <a:off x="-3714262" y="-570613"/>
          <a:ext cx="4427352" cy="4427352"/>
        </a:xfrm>
        <a:prstGeom prst="blockArc">
          <a:avLst>
            <a:gd name="adj1" fmla="val 18900000"/>
            <a:gd name="adj2" fmla="val 2700000"/>
            <a:gd name="adj3" fmla="val 488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A2D42-C977-400C-A2F6-8DF264723715}">
      <dsp:nvSpPr>
        <dsp:cNvPr id="0" name=""/>
        <dsp:cNvSpPr/>
      </dsp:nvSpPr>
      <dsp:spPr>
        <a:xfrm>
          <a:off x="373779" y="191659"/>
          <a:ext cx="9575044" cy="627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127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 </a:t>
          </a:r>
          <a:r>
            <a:rPr lang="tr-TR" sz="1800" b="0" i="0" u="none" strike="noStrike" kern="1200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Komple yeni yatırımlar </a:t>
          </a:r>
          <a:endParaRPr lang="tr-TR" sz="1800" kern="1200" dirty="0">
            <a:solidFill>
              <a:schemeClr val="tx1"/>
            </a:solidFill>
          </a:endParaRPr>
        </a:p>
      </dsp:txBody>
      <dsp:txXfrm>
        <a:off x="373779" y="191659"/>
        <a:ext cx="9575044" cy="627493"/>
      </dsp:txXfrm>
    </dsp:sp>
    <dsp:sp modelId="{1280EE40-4D9B-4431-82B1-784919416E09}">
      <dsp:nvSpPr>
        <dsp:cNvPr id="0" name=""/>
        <dsp:cNvSpPr/>
      </dsp:nvSpPr>
      <dsp:spPr>
        <a:xfrm>
          <a:off x="142490" y="313873"/>
          <a:ext cx="462579" cy="3830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F9AE9C-676C-4119-A105-52E5EA445A85}">
      <dsp:nvSpPr>
        <dsp:cNvPr id="0" name=""/>
        <dsp:cNvSpPr/>
      </dsp:nvSpPr>
      <dsp:spPr>
        <a:xfrm>
          <a:off x="663616" y="937008"/>
          <a:ext cx="9285208" cy="6536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1270" tIns="45720" rIns="45720" bIns="4572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i="0" u="none" strike="noStrike" kern="1200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Anahtar teslim fabrika binası desteğinden yararlanan yatırımcıların makina teçhizat yatırımları</a:t>
          </a:r>
          <a:endParaRPr lang="tr-TR" sz="1800" kern="1200" dirty="0">
            <a:solidFill>
              <a:schemeClr val="tx1"/>
            </a:solidFill>
          </a:endParaRPr>
        </a:p>
      </dsp:txBody>
      <dsp:txXfrm>
        <a:off x="663616" y="937008"/>
        <a:ext cx="9285208" cy="653670"/>
      </dsp:txXfrm>
    </dsp:sp>
    <dsp:sp modelId="{6523315C-A51E-4B46-B00A-3CE3DDE1A999}">
      <dsp:nvSpPr>
        <dsp:cNvPr id="0" name=""/>
        <dsp:cNvSpPr/>
      </dsp:nvSpPr>
      <dsp:spPr>
        <a:xfrm>
          <a:off x="432326" y="1072311"/>
          <a:ext cx="462579" cy="3830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47BA70-6C4E-4127-8EA7-DF24C298734E}">
      <dsp:nvSpPr>
        <dsp:cNvPr id="0" name=""/>
        <dsp:cNvSpPr/>
      </dsp:nvSpPr>
      <dsp:spPr>
        <a:xfrm>
          <a:off x="663616" y="1701409"/>
          <a:ext cx="9285208" cy="641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127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i="0" u="none" strike="noStrike" kern="1200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Mevcut yatırımlara ilişkin; tevsi, idame-yenileme, modernizasyon yatırımları</a:t>
          </a:r>
          <a:endParaRPr lang="tr-TR" sz="1800" kern="1200" dirty="0">
            <a:solidFill>
              <a:schemeClr val="tx1"/>
            </a:solidFill>
          </a:endParaRPr>
        </a:p>
      </dsp:txBody>
      <dsp:txXfrm>
        <a:off x="663616" y="1701409"/>
        <a:ext cx="9285208" cy="641744"/>
      </dsp:txXfrm>
    </dsp:sp>
    <dsp:sp modelId="{39EDA6DA-74BB-4755-A440-3FC22C5E45F1}">
      <dsp:nvSpPr>
        <dsp:cNvPr id="0" name=""/>
        <dsp:cNvSpPr/>
      </dsp:nvSpPr>
      <dsp:spPr>
        <a:xfrm>
          <a:off x="432326" y="1830748"/>
          <a:ext cx="462579" cy="3830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D616D1-AEB6-417C-B631-A0B536C4D63E}">
      <dsp:nvSpPr>
        <dsp:cNvPr id="0" name=""/>
        <dsp:cNvSpPr/>
      </dsp:nvSpPr>
      <dsp:spPr>
        <a:xfrm>
          <a:off x="373779" y="2446760"/>
          <a:ext cx="9575044" cy="6679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1270" tIns="45720" rIns="45720" bIns="4572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i="0" u="none" strike="noStrike" kern="1200" baseline="0" dirty="0" smtClean="0">
              <a:solidFill>
                <a:schemeClr val="tx1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Yarım kalmış veya atıl durumdaki yatırımlardan yeniden ekonomiye kazandırılabilecek olanlar</a:t>
          </a:r>
          <a:endParaRPr lang="tr-TR" sz="1800" kern="1200" dirty="0">
            <a:solidFill>
              <a:schemeClr val="tx1"/>
            </a:solidFill>
          </a:endParaRPr>
        </a:p>
      </dsp:txBody>
      <dsp:txXfrm>
        <a:off x="373779" y="2446760"/>
        <a:ext cx="9575044" cy="667916"/>
      </dsp:txXfrm>
    </dsp:sp>
    <dsp:sp modelId="{5B0DC21B-7FF1-441D-9128-3AE295577F76}">
      <dsp:nvSpPr>
        <dsp:cNvPr id="0" name=""/>
        <dsp:cNvSpPr/>
      </dsp:nvSpPr>
      <dsp:spPr>
        <a:xfrm>
          <a:off x="142490" y="2589186"/>
          <a:ext cx="462579" cy="3830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289169-8311-416D-BA2D-1CCC7FE7858E}">
      <dsp:nvSpPr>
        <dsp:cNvPr id="0" name=""/>
        <dsp:cNvSpPr/>
      </dsp:nvSpPr>
      <dsp:spPr>
        <a:xfrm>
          <a:off x="7054" y="1751432"/>
          <a:ext cx="2116185" cy="1745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b="0" i="0" u="none" strike="noStrike" kern="1200" baseline="0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Kredi başvurusu Bankaya yapılır.</a:t>
          </a:r>
          <a:endParaRPr lang="tr-TR" sz="1500" kern="1200" dirty="0"/>
        </a:p>
      </dsp:txBody>
      <dsp:txXfrm>
        <a:off x="47221" y="1791599"/>
        <a:ext cx="2035851" cy="1291059"/>
      </dsp:txXfrm>
    </dsp:sp>
    <dsp:sp modelId="{C9BA86EB-FB82-418B-A674-1DCE2E7AAD55}">
      <dsp:nvSpPr>
        <dsp:cNvPr id="0" name=""/>
        <dsp:cNvSpPr/>
      </dsp:nvSpPr>
      <dsp:spPr>
        <a:xfrm>
          <a:off x="1194681" y="2161339"/>
          <a:ext cx="2342321" cy="2342321"/>
        </a:xfrm>
        <a:prstGeom prst="leftCircularArrow">
          <a:avLst>
            <a:gd name="adj1" fmla="val 3191"/>
            <a:gd name="adj2" fmla="val 392989"/>
            <a:gd name="adj3" fmla="val 2168500"/>
            <a:gd name="adj4" fmla="val 9024489"/>
            <a:gd name="adj5" fmla="val 37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BFC18-2F7C-44A2-B185-A6C7840FCE9C}">
      <dsp:nvSpPr>
        <dsp:cNvPr id="0" name=""/>
        <dsp:cNvSpPr/>
      </dsp:nvSpPr>
      <dsp:spPr>
        <a:xfrm>
          <a:off x="477317" y="3122826"/>
          <a:ext cx="1881053" cy="7480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Başvuru</a:t>
          </a:r>
          <a:endParaRPr lang="tr-TR" sz="2000" kern="1200" dirty="0"/>
        </a:p>
      </dsp:txBody>
      <dsp:txXfrm>
        <a:off x="499226" y="3144735"/>
        <a:ext cx="1837235" cy="704214"/>
      </dsp:txXfrm>
    </dsp:sp>
    <dsp:sp modelId="{65F5A764-EAD4-451B-BCA3-B302B0BE2807}">
      <dsp:nvSpPr>
        <dsp:cNvPr id="0" name=""/>
        <dsp:cNvSpPr/>
      </dsp:nvSpPr>
      <dsp:spPr>
        <a:xfrm>
          <a:off x="2714254" y="1751432"/>
          <a:ext cx="2116185" cy="1745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b="0" i="0" u="none" strike="noStrike" kern="1200" baseline="0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Ön değerlendirme ve istihbaratın olumlu olması halinde Proje Değerlendirme Raporu (PDR) hazırlanır.</a:t>
          </a:r>
          <a:endParaRPr lang="tr-TR" sz="1500" kern="1200" dirty="0"/>
        </a:p>
      </dsp:txBody>
      <dsp:txXfrm>
        <a:off x="2754421" y="2165615"/>
        <a:ext cx="2035851" cy="1291059"/>
      </dsp:txXfrm>
    </dsp:sp>
    <dsp:sp modelId="{3C18818B-A2DD-490D-9430-AEB8AC882160}">
      <dsp:nvSpPr>
        <dsp:cNvPr id="0" name=""/>
        <dsp:cNvSpPr/>
      </dsp:nvSpPr>
      <dsp:spPr>
        <a:xfrm>
          <a:off x="3884246" y="676178"/>
          <a:ext cx="2612722" cy="2612722"/>
        </a:xfrm>
        <a:prstGeom prst="circularArrow">
          <a:avLst>
            <a:gd name="adj1" fmla="val 2860"/>
            <a:gd name="adj2" fmla="val 349590"/>
            <a:gd name="adj3" fmla="val 19474899"/>
            <a:gd name="adj4" fmla="val 12575511"/>
            <a:gd name="adj5" fmla="val 33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EFE2E-00B6-46D4-B153-CE4F951D54AE}">
      <dsp:nvSpPr>
        <dsp:cNvPr id="0" name=""/>
        <dsp:cNvSpPr/>
      </dsp:nvSpPr>
      <dsp:spPr>
        <a:xfrm>
          <a:off x="3184517" y="1377415"/>
          <a:ext cx="1881053" cy="7480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Değerlendirme</a:t>
          </a:r>
          <a:endParaRPr lang="tr-TR" sz="2000" kern="1200" dirty="0"/>
        </a:p>
      </dsp:txBody>
      <dsp:txXfrm>
        <a:off x="3206426" y="1399324"/>
        <a:ext cx="1837235" cy="704214"/>
      </dsp:txXfrm>
    </dsp:sp>
    <dsp:sp modelId="{2295F430-F650-490D-BC60-5AD1FEC6852A}">
      <dsp:nvSpPr>
        <dsp:cNvPr id="0" name=""/>
        <dsp:cNvSpPr/>
      </dsp:nvSpPr>
      <dsp:spPr>
        <a:xfrm>
          <a:off x="5421453" y="1751432"/>
          <a:ext cx="2116185" cy="1745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b="0" i="0" u="none" strike="noStrike" kern="1200" baseline="0" dirty="0" err="1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PDR’nin</a:t>
          </a:r>
          <a:r>
            <a:rPr lang="tr-TR" sz="1500" b="0" i="0" u="none" strike="noStrike" kern="1200" baseline="0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 olumlu olması durumunda kredi tahsis edilir.</a:t>
          </a:r>
          <a:endParaRPr lang="tr-TR" sz="1500" kern="1200" dirty="0"/>
        </a:p>
      </dsp:txBody>
      <dsp:txXfrm>
        <a:off x="5461620" y="1791599"/>
        <a:ext cx="2035851" cy="1291059"/>
      </dsp:txXfrm>
    </dsp:sp>
    <dsp:sp modelId="{47FC3831-8E78-4749-811A-9F245C9F8A41}">
      <dsp:nvSpPr>
        <dsp:cNvPr id="0" name=""/>
        <dsp:cNvSpPr/>
      </dsp:nvSpPr>
      <dsp:spPr>
        <a:xfrm>
          <a:off x="6609081" y="2161339"/>
          <a:ext cx="2342321" cy="2342321"/>
        </a:xfrm>
        <a:prstGeom prst="leftCircularArrow">
          <a:avLst>
            <a:gd name="adj1" fmla="val 3191"/>
            <a:gd name="adj2" fmla="val 392989"/>
            <a:gd name="adj3" fmla="val 2168500"/>
            <a:gd name="adj4" fmla="val 9024489"/>
            <a:gd name="adj5" fmla="val 37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233FBA-5D66-4A36-83F1-58189E7DFD8F}">
      <dsp:nvSpPr>
        <dsp:cNvPr id="0" name=""/>
        <dsp:cNvSpPr/>
      </dsp:nvSpPr>
      <dsp:spPr>
        <a:xfrm>
          <a:off x="5891717" y="3122826"/>
          <a:ext cx="1881053" cy="7480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Kredi Tahsisi</a:t>
          </a:r>
          <a:endParaRPr lang="tr-TR" sz="2000" kern="1200" dirty="0"/>
        </a:p>
      </dsp:txBody>
      <dsp:txXfrm>
        <a:off x="5913626" y="3144735"/>
        <a:ext cx="1837235" cy="704214"/>
      </dsp:txXfrm>
    </dsp:sp>
    <dsp:sp modelId="{7CD8B4B4-554B-4D8E-8A6E-B9D545DFF942}">
      <dsp:nvSpPr>
        <dsp:cNvPr id="0" name=""/>
        <dsp:cNvSpPr/>
      </dsp:nvSpPr>
      <dsp:spPr>
        <a:xfrm>
          <a:off x="8128653" y="1751432"/>
          <a:ext cx="2116185" cy="1745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b="0" i="0" u="none" strike="noStrike" kern="1200" baseline="0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+mn-ea"/>
              <a:cs typeface="+mn-cs"/>
            </a:rPr>
            <a:t>Banka usul ve prensipleri çerçevesinde kredi kullandırılır.</a:t>
          </a:r>
          <a:endParaRPr lang="tr-TR" sz="1500" kern="1200" dirty="0"/>
        </a:p>
      </dsp:txBody>
      <dsp:txXfrm>
        <a:off x="8168820" y="2165615"/>
        <a:ext cx="2035851" cy="1291059"/>
      </dsp:txXfrm>
    </dsp:sp>
    <dsp:sp modelId="{9F53B969-C582-4E0E-B468-9B49381C3B4C}">
      <dsp:nvSpPr>
        <dsp:cNvPr id="0" name=""/>
        <dsp:cNvSpPr/>
      </dsp:nvSpPr>
      <dsp:spPr>
        <a:xfrm>
          <a:off x="8598917" y="1377415"/>
          <a:ext cx="1881053" cy="7480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Kredi Kullanımı</a:t>
          </a:r>
          <a:endParaRPr lang="tr-TR" sz="2000" kern="1200" dirty="0"/>
        </a:p>
      </dsp:txBody>
      <dsp:txXfrm>
        <a:off x="8620826" y="1399324"/>
        <a:ext cx="1837235" cy="704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6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tr-TR" smtClean="0"/>
              <a:pPr/>
              <a:t>14.12.2016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6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tr-TR" smtClean="0"/>
              <a:pPr/>
              <a:t>14.12.2016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6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9039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0942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4543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9194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44479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89354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9238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8706C7-F2C3-48B6-8A22-C484D800B5D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4199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042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352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7981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6780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810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7984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0075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25503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5253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0" y="1795131"/>
            <a:ext cx="12188824" cy="46730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18" y="202478"/>
            <a:ext cx="972314" cy="9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latin typeface="Georgia" panose="02040502050405020303" pitchFamily="18" charset="0"/>
              </a:defRPr>
            </a:lvl1pPr>
          </a:lstStyle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06" y="206925"/>
            <a:ext cx="972314" cy="9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7" y="110510"/>
            <a:ext cx="972314" cy="9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0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868" y="85343"/>
            <a:ext cx="972314" cy="9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  <p:pic>
        <p:nvPicPr>
          <p:cNvPr id="10" name="Resi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868" y="85343"/>
            <a:ext cx="972314" cy="9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868" y="85343"/>
            <a:ext cx="972314" cy="9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Dikdörtgen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  <p:sp>
          <p:nvSpPr>
            <p:cNvPr id="7" name="Dikdörtgen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</p:grp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92" y="137160"/>
            <a:ext cx="972314" cy="9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Dikdörtgen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Dikdörtgen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Dikdörtgen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  <p:sp>
          <p:nvSpPr>
            <p:cNvPr id="8" name="Dikdörtgen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</p:grp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>
          <a:xfrm>
            <a:off x="1" y="2343705"/>
            <a:ext cx="12191999" cy="3373919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3600" dirty="0" smtClean="0">
                <a:solidFill>
                  <a:srgbClr val="705300"/>
                </a:solidFill>
              </a:rPr>
              <a:t>CAZİBE MERKEZLERİ PROGRAMI</a:t>
            </a:r>
            <a:br>
              <a:rPr lang="tr-TR" sz="3600" dirty="0" smtClean="0">
                <a:solidFill>
                  <a:srgbClr val="705300"/>
                </a:solidFill>
              </a:rPr>
            </a:br>
            <a:r>
              <a:rPr lang="tr-TR" sz="3600" dirty="0" smtClean="0">
                <a:solidFill>
                  <a:srgbClr val="705300"/>
                </a:solidFill>
              </a:rPr>
              <a:t>Van</a:t>
            </a:r>
            <a:br>
              <a:rPr lang="tr-TR" sz="3600" dirty="0" smtClean="0">
                <a:solidFill>
                  <a:srgbClr val="705300"/>
                </a:solidFill>
              </a:rPr>
            </a:br>
            <a:r>
              <a:rPr lang="tr-TR" sz="3600" dirty="0" smtClean="0">
                <a:solidFill>
                  <a:srgbClr val="705300"/>
                </a:solidFill>
              </a:rPr>
              <a:t>Bilgilendirme ve İstişare Toplantısı</a:t>
            </a:r>
            <a:br>
              <a:rPr lang="tr-TR" sz="3600" dirty="0" smtClean="0">
                <a:solidFill>
                  <a:srgbClr val="705300"/>
                </a:solidFill>
              </a:rPr>
            </a:br>
            <a:endParaRPr lang="tr-TR" sz="3600" dirty="0">
              <a:solidFill>
                <a:srgbClr val="705300"/>
              </a:solidFill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501514" y="4916774"/>
            <a:ext cx="9763116" cy="2209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4000" b="1">
                <a:solidFill>
                  <a:srgbClr val="70530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8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1501514" y="5416826"/>
            <a:ext cx="9063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705300"/>
                </a:solidFill>
                <a:latin typeface="+mj-lt"/>
                <a:ea typeface="+mj-ea"/>
                <a:cs typeface="+mj-cs"/>
              </a:rPr>
              <a:t>DOĞU ANADOLU KALKINMA AJANSI</a:t>
            </a:r>
          </a:p>
          <a:p>
            <a:pPr algn="ctr"/>
            <a:r>
              <a:rPr lang="tr-TR" sz="2400" b="1" dirty="0" smtClean="0">
                <a:solidFill>
                  <a:srgbClr val="705300"/>
                </a:solidFill>
                <a:latin typeface="+mj-lt"/>
                <a:ea typeface="+mj-ea"/>
                <a:cs typeface="+mj-cs"/>
              </a:rPr>
              <a:t>13.12.2016</a:t>
            </a:r>
            <a:endParaRPr lang="en-US" sz="2400" b="1" dirty="0">
              <a:solidFill>
                <a:srgbClr val="7053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D:\sunal.yuksel\desktop\daka_beyaz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3830" y="206199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10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921977"/>
              </p:ext>
            </p:extLst>
          </p:nvPr>
        </p:nvGraphicFramePr>
        <p:xfrm>
          <a:off x="658760" y="1125756"/>
          <a:ext cx="10780765" cy="52578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807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1969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1-Danışmanlık Hizmeti Desteği</a:t>
                      </a: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84075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İşletmelere aşağıdaki konularda danışmanlık hizmeti verilecektir:</a:t>
                      </a:r>
                    </a:p>
                    <a:p>
                      <a:pPr marL="800100" lvl="3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fizibilite, mühendislik, müşavirlik, dış ticaret, finansman, hukuk, mesleki eğitim, yenilik, fikri ve sınai mülkiyet vb.</a:t>
                      </a:r>
                    </a:p>
                    <a:p>
                      <a:pPr marL="800100" lvl="3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800100" lvl="3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800100" lvl="3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800100" lvl="3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800100" lvl="3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457200" lvl="3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40005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1169753097"/>
              </p:ext>
            </p:extLst>
          </p:nvPr>
        </p:nvGraphicFramePr>
        <p:xfrm>
          <a:off x="1619251" y="2847975"/>
          <a:ext cx="9115424" cy="3448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2" descr="D:\sunal.yuksel\desktop\daka_beyaz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3474" y="53270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17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11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569724"/>
              </p:ext>
            </p:extLst>
          </p:nvPr>
        </p:nvGraphicFramePr>
        <p:xfrm>
          <a:off x="658760" y="1125755"/>
          <a:ext cx="10736825" cy="549798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368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8789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2- Bedelsiz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Yatırım Yeri Tahsisi Desteği</a:t>
                      </a: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9474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Bedelsiz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yatırım yeri tahsisi için: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200" b="1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200" b="1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200" b="1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200" b="1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200" b="1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200" b="1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2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40005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74295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835799951"/>
              </p:ext>
            </p:extLst>
          </p:nvPr>
        </p:nvGraphicFramePr>
        <p:xfrm>
          <a:off x="1012824" y="1557867"/>
          <a:ext cx="10188575" cy="4633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2" descr="D:\sunal.yuksel\desktop\daka_beyaz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3474" y="115888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8942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12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048962"/>
              </p:ext>
            </p:extLst>
          </p:nvPr>
        </p:nvGraphicFramePr>
        <p:xfrm>
          <a:off x="658760" y="1125755"/>
          <a:ext cx="10736825" cy="543702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368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8789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3- Anahtar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Teslim Fabrika Binası Yapım Desteği</a:t>
                      </a: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94746">
                <a:tc>
                  <a:txBody>
                    <a:bodyPr/>
                    <a:lstStyle/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Banka, fizibilitesi uygun bulunan yatırımlar için anahtar teslim fabrika binası yapım desteği sağlar:</a:t>
                      </a: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200" b="1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200" b="1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200" b="1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200" b="1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200" b="1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200" b="1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200" b="1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Talep edilmesi halinde bina inşaatı ihalesi ve yapımı yatırımcı tarafından gerçekleştirilir, maliyeti Banka tarafından karşılanır</a:t>
                      </a: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Arsası kendisine ait yatırımcılar da bu destekten faydalanabilir</a:t>
                      </a: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Yarım kalmış fabrika binası yatırımları da bu destekten faydalandırılabilir</a:t>
                      </a: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Standart dışı bina talepleri proje bazında değerlendirilir</a:t>
                      </a: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392125801"/>
              </p:ext>
            </p:extLst>
          </p:nvPr>
        </p:nvGraphicFramePr>
        <p:xfrm>
          <a:off x="971550" y="2581275"/>
          <a:ext cx="9915525" cy="2114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2" descr="D:\sunal.yuksel\desktop\daka_beyaz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3474" y="115888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906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13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158134"/>
              </p:ext>
            </p:extLst>
          </p:nvPr>
        </p:nvGraphicFramePr>
        <p:xfrm>
          <a:off x="1110079" y="935255"/>
          <a:ext cx="10794876" cy="586374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948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8789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4- Sıfır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Faizli Yatırım Kredisi Desteği</a:t>
                      </a: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9474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2 yıl anapara ödemesiz dönem dahil 7 yıl vadeli,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i="0" u="sng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yerli makine kullanılması 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halinde  3 yıl anapara ödemesiz dönem dahil 10 yıl vadeli sıfır faizli yatırım kredisi desteğinden: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faydalanabilir,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Banka, kredilendireceği makine ve teçhizatı teminat olarak kabul eder</a:t>
                      </a: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401472562"/>
              </p:ext>
            </p:extLst>
          </p:nvPr>
        </p:nvGraphicFramePr>
        <p:xfrm>
          <a:off x="1110079" y="2624367"/>
          <a:ext cx="9991725" cy="3286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2" descr="D:\sunal.yuksel\desktop\daka_beyaz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1125" y="115888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556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14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795505"/>
              </p:ext>
            </p:extLst>
          </p:nvPr>
        </p:nvGraphicFramePr>
        <p:xfrm>
          <a:off x="658760" y="1125755"/>
          <a:ext cx="10736825" cy="536353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368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8789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5- Düşük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Faizli </a:t>
                      </a: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İşletme Kredisi Desteği</a:t>
                      </a: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94746">
                <a:tc>
                  <a:txBody>
                    <a:bodyPr/>
                    <a:lstStyle/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1 yıl anapara ödemesiz dönem dahil 4 yıl vadeli, </a:t>
                      </a:r>
                      <a:r>
                        <a:rPr lang="tr-TR" sz="2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faiz indirimli işletme kredisi desteği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sağlanır, (Banka cari faiz oranının % 50’si oranında faiz uygulanarak)  </a:t>
                      </a:r>
                    </a:p>
                    <a:p>
                      <a:pPr marL="40005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Anahtar teslim fabrika binası desteğinden yararlanan yatırımcılara sabit tesis yatırımının % 10’nuna kadar </a:t>
                      </a: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Diğer yatırımlarda (yarım kalmış yatırımlar dahil) tutarı proje bazında hesaplanmak suretiyle</a:t>
                      </a:r>
                    </a:p>
                    <a:p>
                      <a:pPr marL="40005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tr-TR" sz="2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Bankanın  uygun göreceği oranda teminat alınır.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Picture 2" descr="D:\sunal.yuksel\desktop\daka_beyaz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1125" y="115888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16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15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202878"/>
              </p:ext>
            </p:extLst>
          </p:nvPr>
        </p:nvGraphicFramePr>
        <p:xfrm>
          <a:off x="658760" y="1125755"/>
          <a:ext cx="10736825" cy="536353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368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8789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Yatırım-Üretim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Destek Paketi-Yatırım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ve İşletme </a:t>
                      </a: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Kredisi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Destekleri</a:t>
                      </a: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9474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622950647"/>
              </p:ext>
            </p:extLst>
          </p:nvPr>
        </p:nvGraphicFramePr>
        <p:xfrm>
          <a:off x="781050" y="1123950"/>
          <a:ext cx="10487025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2" descr="D:\sunal.yuksel\desktop\daka_beyaz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6052" y="115888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786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16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832448"/>
              </p:ext>
            </p:extLst>
          </p:nvPr>
        </p:nvGraphicFramePr>
        <p:xfrm>
          <a:off x="658760" y="1125755"/>
          <a:ext cx="10736825" cy="536353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368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8789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6- Üretim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Tesislerini Taşıma Desteği</a:t>
                      </a: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94746">
                <a:tc>
                  <a:txBody>
                    <a:bodyPr/>
                    <a:lstStyle/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Yatırımını </a:t>
                      </a:r>
                      <a:r>
                        <a:rPr lang="tr-TR" sz="2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uygun görülecek illerden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CMP illerine taşıyan yatırımcılara, tespite istinaden,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1 milyon TL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’ye kadar taşınma desteği verilir</a:t>
                      </a: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Tesisini taşıyan yatırımcıların yatırımları yeni yatırım kabul edilir,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    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taşındığı bölgenin yatırım teşviklerinden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yararlandırılır</a:t>
                      </a:r>
                      <a:endParaRPr lang="tr-TR" sz="22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Yatırımcılara, sıfır faizli yatırım kredisi desteği, işletme kredisi desteği de verilebilir</a:t>
                      </a: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Yatırımcıya bedelsiz yatırım yeri temin edilebilir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Picture 2" descr="D:\sunal.yuksel\desktop\daka_beyaz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1125" y="72849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6541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566116"/>
              </p:ext>
            </p:extLst>
          </p:nvPr>
        </p:nvGraphicFramePr>
        <p:xfrm>
          <a:off x="786580" y="1179870"/>
          <a:ext cx="10235381" cy="472996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2353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130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7- Çağrı Merkezi</a:t>
                      </a:r>
                      <a:r>
                        <a:rPr lang="tr-TR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Yatırım ve İşletme Desteği</a:t>
                      </a:r>
                      <a:endParaRPr lang="tr-TR" sz="2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286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Çağrı merkezi yatırımları için;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56134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>
                <a:solidFill>
                  <a:srgbClr val="705300"/>
                </a:solidFill>
              </a:rPr>
              <a:t>CAZİBE MERKEZLERİ PROGRAMI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>
          <a:xfrm>
            <a:off x="950595" y="2597857"/>
            <a:ext cx="4572000" cy="3288847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solidFill>
                  <a:schemeClr val="tx1"/>
                </a:solidFill>
                <a:latin typeface="Georgia" panose="02040502050405020303" pitchFamily="18" charset="0"/>
              </a:rPr>
              <a:t>Asgari 200 kişi istihdam şartı </a:t>
            </a:r>
            <a:r>
              <a:rPr lang="tr-TR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aranır.</a:t>
            </a:r>
            <a:endParaRPr lang="tr-T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solidFill>
                  <a:schemeClr val="tx1"/>
                </a:solidFill>
                <a:latin typeface="Georgia" panose="02040502050405020303" pitchFamily="18" charset="0"/>
              </a:rPr>
              <a:t>Altyapı dahil arsa tahsis edilebilir, atıl kamu binaları değerlendirir, gerekirse bina  inşası </a:t>
            </a:r>
            <a:r>
              <a:rPr lang="tr-TR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desteklenir</a:t>
            </a:r>
            <a:r>
              <a:rPr lang="tr-TR" sz="2000" dirty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solidFill>
                  <a:schemeClr val="tx1"/>
                </a:solidFill>
                <a:latin typeface="Georgia" panose="02040502050405020303" pitchFamily="18" charset="0"/>
              </a:rPr>
              <a:t>Makine, ekipman desteği </a:t>
            </a:r>
            <a:r>
              <a:rPr lang="tr-TR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sağlanır.</a:t>
            </a:r>
            <a:endParaRPr lang="tr-T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solidFill>
                  <a:schemeClr val="tx1"/>
                </a:solidFill>
                <a:latin typeface="Georgia" panose="02040502050405020303" pitchFamily="18" charset="0"/>
              </a:rPr>
              <a:t>Personel eğitim desteği </a:t>
            </a:r>
            <a:r>
              <a:rPr lang="tr-TR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verilir.</a:t>
            </a:r>
            <a:endParaRPr lang="tr-T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tr-TR" sz="2000" dirty="0">
              <a:solidFill>
                <a:schemeClr val="tx1"/>
              </a:solidFill>
            </a:endParaRPr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"/>
          </p:nvPr>
        </p:nvSpPr>
        <p:spPr>
          <a:xfrm>
            <a:off x="5972175" y="2588332"/>
            <a:ext cx="4878705" cy="3288847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solidFill>
                  <a:schemeClr val="tx1"/>
                </a:solidFill>
                <a:latin typeface="Georgia" panose="02040502050405020303" pitchFamily="18" charset="0"/>
              </a:rPr>
              <a:t>Mülkiyet İl Özel İdaresi veya </a:t>
            </a:r>
            <a:r>
              <a:rPr lang="tr-TR" sz="2000" dirty="0" err="1">
                <a:solidFill>
                  <a:schemeClr val="tx1"/>
                </a:solidFill>
                <a:latin typeface="Georgia" panose="02040502050405020303" pitchFamily="18" charset="0"/>
              </a:rPr>
              <a:t>YİKOB’da</a:t>
            </a:r>
            <a:r>
              <a:rPr lang="tr-TR" sz="2000" dirty="0">
                <a:solidFill>
                  <a:schemeClr val="tx1"/>
                </a:solidFill>
                <a:latin typeface="Georgia" panose="02040502050405020303" pitchFamily="18" charset="0"/>
              </a:rPr>
              <a:t> olur ve </a:t>
            </a:r>
            <a:r>
              <a:rPr lang="tr-TR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devredilmez.</a:t>
            </a:r>
            <a:endParaRPr lang="tr-T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solidFill>
                  <a:schemeClr val="tx1"/>
                </a:solidFill>
                <a:latin typeface="Georgia" panose="02040502050405020303" pitchFamily="18" charset="0"/>
              </a:rPr>
              <a:t>2012/3305 sayılı Yatırımlarda Devlet Yardımları Hakkında</a:t>
            </a:r>
            <a:r>
              <a:rPr lang="en-US" sz="20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tr-TR" sz="2000" dirty="0">
                <a:solidFill>
                  <a:schemeClr val="tx1"/>
                </a:solidFill>
                <a:latin typeface="Georgia" panose="02040502050405020303" pitchFamily="18" charset="0"/>
              </a:rPr>
              <a:t>Kararda, CMP İllerinde çağrı merkezleri 4 ve 5 inci bölge desteklerinden faydalanabilecek sektörler arasına alınır ve 500.000 TL asgari yatırım tutarı şartı </a:t>
            </a:r>
            <a:r>
              <a:rPr lang="tr-TR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uygulanmaz.</a:t>
            </a:r>
            <a:endParaRPr lang="tr-TR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tr-TR" sz="2000" dirty="0">
              <a:solidFill>
                <a:schemeClr val="tx1"/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49032-2A07-4AE8-BA90-74324CAE0C87}" type="slidenum">
              <a:rPr kumimoji="0" lang="tr-TR" sz="1600" b="1" i="0" u="none" strike="noStrike" kern="1200" cap="none" spc="0" normalizeH="0" baseline="0" noProof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srgbClr val="323232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pic>
        <p:nvPicPr>
          <p:cNvPr id="8" name="Picture 2" descr="D:\sunal.yuksel\desktop\daka_beyaz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15888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838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784388" y="2980248"/>
            <a:ext cx="8565166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400" b="1" dirty="0" smtClean="0"/>
              <a:t>ARZ OLUNUR.</a:t>
            </a:r>
          </a:p>
          <a:p>
            <a:pPr algn="ctr"/>
            <a:r>
              <a:rPr lang="tr-TR" sz="3400" b="1" dirty="0" smtClean="0"/>
              <a:t>Van Yatırım Destek Ofisi</a:t>
            </a:r>
          </a:p>
          <a:p>
            <a:pPr algn="ctr"/>
            <a:r>
              <a:rPr lang="tr-TR" sz="3400" b="1" dirty="0" smtClean="0"/>
              <a:t>DOĞU ANADOLU KALKINMA AJANSI</a:t>
            </a:r>
            <a:endParaRPr lang="tr-TR" sz="3400" b="1" dirty="0"/>
          </a:p>
        </p:txBody>
      </p:sp>
      <p:pic>
        <p:nvPicPr>
          <p:cNvPr id="3" name="Picture 2" descr="D:\sunal.yuksel\desktop\daka_beyaz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1125" y="115888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772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2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596525"/>
              </p:ext>
            </p:extLst>
          </p:nvPr>
        </p:nvGraphicFramePr>
        <p:xfrm>
          <a:off x="1179871" y="1130709"/>
          <a:ext cx="9635614" cy="479814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6356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42418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4 Eylül 2016 Diyarbakır</a:t>
                      </a: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5572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tr-TR" sz="2400" b="0" dirty="0" smtClean="0">
                          <a:latin typeface="Georgia" panose="02040502050405020303" pitchFamily="18" charset="0"/>
                        </a:rPr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tr-TR" sz="2400" b="0" dirty="0" smtClean="0">
                        <a:latin typeface="Georgia" panose="02040502050405020303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tr-TR" sz="2400" b="0" dirty="0" smtClean="0">
                          <a:latin typeface="Georgia" panose="02040502050405020303" pitchFamily="18" charset="0"/>
                        </a:rPr>
                        <a:t> Cazibe Merkezleri Programı,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2400" b="0" dirty="0" smtClean="0">
                          <a:latin typeface="Georgia" panose="02040502050405020303" pitchFamily="18" charset="0"/>
                        </a:rPr>
                        <a:t> Doğu ve</a:t>
                      </a: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 Güneydoğu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 Yatırım-Destek Hamlesi kapsamında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tr-TR" sz="2400" b="0" dirty="0" smtClean="0">
                          <a:latin typeface="Georgia" panose="02040502050405020303" pitchFamily="18" charset="0"/>
                        </a:rPr>
                        <a:t> 4 Eylül 2016 tarihinde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 Diyarbakır’da açıklanmıştır.</a:t>
                      </a:r>
                      <a:endParaRPr lang="tr-TR" sz="2400" b="0" dirty="0" smtClean="0">
                        <a:latin typeface="Georgia" panose="02040502050405020303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40005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40005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583" y="1664805"/>
            <a:ext cx="4215902" cy="2360905"/>
          </a:xfrm>
          <a:prstGeom prst="rect">
            <a:avLst/>
          </a:prstGeom>
        </p:spPr>
      </p:pic>
      <p:pic>
        <p:nvPicPr>
          <p:cNvPr id="7" name="Picture 2" descr="D:\sunal.yuksel\desktop\daka_beyaz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3474" y="121004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627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3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015894"/>
              </p:ext>
            </p:extLst>
          </p:nvPr>
        </p:nvGraphicFramePr>
        <p:xfrm>
          <a:off x="1179871" y="1130709"/>
          <a:ext cx="9635614" cy="479814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6356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42418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Cazibe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Merkezleri Programı Kapsamındaki İller (23 İl)</a:t>
                      </a: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5572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Van, Bitlis, Hakkari, Muş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Erzurum, Bayburt, Erzincan, Gümüşhane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dirty="0" smtClean="0">
                          <a:latin typeface="Georgia" panose="02040502050405020303" pitchFamily="18" charset="0"/>
                        </a:rPr>
                        <a:t>Şanlıurfa,</a:t>
                      </a: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 Diyarbakır, Mardin, Batman, Siirt, Şırnak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Malatya, Elazığ, Adıyaman, Bingöl, Tunceli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Kars, Ağrı, Ardahan, Iğdır</a:t>
                      </a:r>
                    </a:p>
                    <a:p>
                      <a:pPr marL="40005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Picture 2" descr="D:\sunal.yuksel\desktop\daka_beyaz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5741" y="72849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9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4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53727"/>
              </p:ext>
            </p:extLst>
          </p:nvPr>
        </p:nvGraphicFramePr>
        <p:xfrm>
          <a:off x="1088994" y="1061884"/>
          <a:ext cx="10283301" cy="512064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2833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03122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Temel İlkeler</a:t>
                      </a: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25480"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Uygulama kapsamında yatırımcının tek muhatabı : </a:t>
                      </a:r>
                    </a:p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tr-TR" sz="2400" b="1" baseline="0" dirty="0" smtClean="0">
                          <a:latin typeface="Georgia" panose="02040502050405020303" pitchFamily="18" charset="0"/>
                        </a:rPr>
                        <a:t>Kalkınma Bankası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Başvuru toplama, bilgilendirme, her türlü izin ve ruhsat işleminin takibi konusunda Kalkınma Ajansları Bankaya yardımcı olmaktadır,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Valilikler  ve Bölge Kalkınma İdareleri de tüm imkanlarını bu süreci yatırımcı adına kolaylaştırmak adına seferber etmektedir, 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Destekler yatırım sürecinin bütününü gören uzun vadeli bakış açısı ile tasarlanmış ve </a:t>
                      </a:r>
                      <a:r>
                        <a:rPr lang="tr-TR" sz="2400" b="1" baseline="0" dirty="0" smtClean="0">
                          <a:latin typeface="Georgia" panose="02040502050405020303" pitchFamily="18" charset="0"/>
                        </a:rPr>
                        <a:t>uygulama süresince yakın takip </a:t>
                      </a: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yapılacaktır</a:t>
                      </a:r>
                      <a:endParaRPr lang="tr-TR" sz="2400" b="0" dirty="0" smtClean="0">
                        <a:latin typeface="Georgia" panose="02040502050405020303" pitchFamily="18" charset="0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1341120" y="372988"/>
            <a:ext cx="950976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Picture 2" descr="D:\sunal.yuksel\desktop\daka_beyaz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0896" y="115888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2963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5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565625"/>
              </p:ext>
            </p:extLst>
          </p:nvPr>
        </p:nvGraphicFramePr>
        <p:xfrm>
          <a:off x="1162976" y="1061074"/>
          <a:ext cx="10191564" cy="468341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1915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38229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Gerçekleştirilen Düzenlemeler</a:t>
                      </a: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45187">
                <a:tc>
                  <a:txBody>
                    <a:bodyPr/>
                    <a:lstStyle/>
                    <a:p>
                      <a:pPr marL="342900" indent="-34290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dirty="0" smtClean="0">
                          <a:latin typeface="Georgia" panose="02040502050405020303" pitchFamily="18" charset="0"/>
                        </a:rPr>
                        <a:t>CMP uygulamasına dair 2017 yılı</a:t>
                      </a: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 ödeneği ve uygulamaya dayanak teşkil eden düzenlemeler:</a:t>
                      </a:r>
                    </a:p>
                    <a:p>
                      <a:pPr marL="457200" lvl="1" indent="0" algn="l">
                        <a:spcAft>
                          <a:spcPts val="9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2017 Yılı </a:t>
                      </a:r>
                      <a:r>
                        <a:rPr lang="tr-TR" sz="2400" b="0" dirty="0" smtClean="0">
                          <a:latin typeface="Georgia" panose="02040502050405020303" pitchFamily="18" charset="0"/>
                        </a:rPr>
                        <a:t>Merkezi Yönetim Bütçe Kanunu Tasarısına</a:t>
                      </a:r>
                    </a:p>
                    <a:p>
                      <a:pPr marL="800100" lvl="1" indent="-34290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r-TR" sz="2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Kalkınma Bankası 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uygulayıcı kuruluş,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Program ödeneği olarak </a:t>
                      </a:r>
                      <a:r>
                        <a:rPr lang="tr-TR" sz="2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900 milyon TL 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ayrıldı, </a:t>
                      </a:r>
                    </a:p>
                    <a:p>
                      <a:pPr marL="800100" lvl="1" indent="-34290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Anahtar teslim fabrika uygulamasına aktarılmak üzere </a:t>
                      </a:r>
                      <a:r>
                        <a:rPr lang="tr-TR" sz="2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200 milyon TL 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ayrıldı,</a:t>
                      </a:r>
                    </a:p>
                    <a:p>
                      <a:pPr marL="800100" lvl="1" indent="-34290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Banka sermayesi 160 milyon TL’den 500 milyon TL’ye çıkarıldı,</a:t>
                      </a:r>
                      <a:endParaRPr lang="tr-TR" sz="24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732776" y="296988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Picture 2" descr="D:\sunal.yuksel\desktop\daka_beyaz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6052" y="75848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967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6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330052"/>
              </p:ext>
            </p:extLst>
          </p:nvPr>
        </p:nvGraphicFramePr>
        <p:xfrm>
          <a:off x="1533832" y="1061074"/>
          <a:ext cx="9419303" cy="468341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4193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38229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Çalışması Devam Eden Düzenlemeler</a:t>
                      </a: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45187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dirty="0" smtClean="0">
                          <a:latin typeface="Georgia" panose="02040502050405020303" pitchFamily="18" charset="0"/>
                        </a:rPr>
                        <a:t>Uygulamaya</a:t>
                      </a: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 2016 yılında başlanabilmesine imkan sağlayacak mevzuat düzenlemesi taslağı hazırlanmıştır.</a:t>
                      </a:r>
                    </a:p>
                    <a:p>
                      <a:pPr marL="342900" indent="-34290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Uygulama usul ve esaslarını belirleyen Bakanlar Kurulu Kararı Taslağı hazırlanmıştır.</a:t>
                      </a:r>
                    </a:p>
                    <a:p>
                      <a:pPr marL="342900" indent="-34290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Uygulama usul ve esaslarına ilişkin detayları içeren Tebliğ Taslağı hazırlığı devam etmektedir.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732776" y="296988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Picture 2" descr="D:\sunal.yuksel\desktop\daka_beyaz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7030" y="115888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598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7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572154"/>
              </p:ext>
            </p:extLst>
          </p:nvPr>
        </p:nvGraphicFramePr>
        <p:xfrm>
          <a:off x="583423" y="1126104"/>
          <a:ext cx="11445819" cy="548424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4458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5670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Desteklenecek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Yatırımlara İlişkin </a:t>
                      </a: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Öncelik Kriterleri</a:t>
                      </a: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1857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Desteklenecek sektörler: </a:t>
                      </a:r>
                      <a:r>
                        <a:rPr lang="tr-TR" sz="22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İmalat sanayii sektörleri </a:t>
                      </a:r>
                      <a:r>
                        <a:rPr lang="tr-TR" sz="2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ve </a:t>
                      </a:r>
                      <a:r>
                        <a:rPr lang="tr-TR" sz="22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çağrı merkezleri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Yatırım, yapılabilir ve sürdürülebilir bir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projeye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dayanacak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İllerde ve bölgelerde arz ve talep dengesi gözetilerek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atıl kapasite 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oluşturulmayacak</a:t>
                      </a:r>
                      <a:endParaRPr lang="tr-TR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tr-TR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Yatırımlarda </a:t>
                      </a:r>
                      <a:r>
                        <a:rPr lang="tr-TR" sz="2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asgari 30 kişilik istihdam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şartı (çağrı merkezleri için 200 kişi)</a:t>
                      </a:r>
                      <a:endParaRPr lang="tr-TR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tr-TR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Proje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ile ilgili alanda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tecrübe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sahibi olmak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Organize sanayi bölgesinde 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bulunması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Yerli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makine/teçhizat kullanımı,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yerli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teknoloji kullanımı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Yatırımın ileri geri bağlantıları ile diğer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alt sektörleri tetikleyecek nitelikte 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olması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İhracat 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taahhüdünün olması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Yatırımın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asgari yüzde 30 oranında öz kaynakla 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gerçekleştirilmesi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Desteğin, öz kaynak ile orantılı kullandırılması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1341120" y="372988"/>
            <a:ext cx="950976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Picture 2" descr="D:\sunal.yuksel\desktop\daka_beyaz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9608" y="115888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039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8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458555"/>
              </p:ext>
            </p:extLst>
          </p:nvPr>
        </p:nvGraphicFramePr>
        <p:xfrm>
          <a:off x="1088136" y="1078992"/>
          <a:ext cx="10270873" cy="56312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2708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0154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Cazibe Merkezleri Programı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Kapsamındaki Destekler</a:t>
                      </a: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74075">
                <a:tc>
                  <a:txBody>
                    <a:bodyPr/>
                    <a:lstStyle/>
                    <a:p>
                      <a:pPr marL="914400" lvl="2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tr-TR" sz="2200" b="0" dirty="0" smtClean="0">
                          <a:solidFill>
                            <a:schemeClr val="accent5"/>
                          </a:solidFill>
                          <a:latin typeface="Georgia" panose="02040502050405020303" pitchFamily="18" charset="0"/>
                        </a:rPr>
                        <a:t>1-</a:t>
                      </a:r>
                      <a:r>
                        <a:rPr lang="tr-TR" sz="2200" b="0" baseline="0" dirty="0" smtClean="0">
                          <a:solidFill>
                            <a:schemeClr val="accent5"/>
                          </a:solidFill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tr-TR" sz="2200" b="0" dirty="0" smtClean="0">
                          <a:solidFill>
                            <a:schemeClr val="accent5"/>
                          </a:solidFill>
                          <a:latin typeface="Georgia" panose="02040502050405020303" pitchFamily="18" charset="0"/>
                        </a:rPr>
                        <a:t>Danışmanlık Hizmetleri Desteği</a:t>
                      </a:r>
                    </a:p>
                    <a:p>
                      <a:pPr marL="914400" lvl="2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tr-TR" sz="2200" b="0" i="0" u="none" strike="noStrike" kern="1200" dirty="0" smtClean="0">
                          <a:solidFill>
                            <a:schemeClr val="accent5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2- Bedelsiz</a:t>
                      </a:r>
                      <a:r>
                        <a:rPr lang="tr-TR" sz="2200" b="0" i="0" u="none" strike="noStrike" kern="1200" baseline="0" dirty="0" smtClean="0">
                          <a:solidFill>
                            <a:schemeClr val="accent5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Yatırım Yeri Tahsisi Desteği</a:t>
                      </a:r>
                    </a:p>
                    <a:p>
                      <a:pPr marL="914400" lvl="2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accent5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3- Anahtar Teslim Fabrika Binası Yapım Desteği</a:t>
                      </a:r>
                    </a:p>
                    <a:p>
                      <a:pPr marL="914400" lvl="2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accent5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4- Sıfır Faizli Yatırım Kredisi Desteği</a:t>
                      </a:r>
                    </a:p>
                    <a:p>
                      <a:pPr marL="914400" lvl="2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accent5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5- İşletme Kredisi Desteği</a:t>
                      </a:r>
                    </a:p>
                    <a:p>
                      <a:pPr marL="457200" lvl="1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      6- Üretim Tesislerini Taşıma Desteği</a:t>
                      </a:r>
                    </a:p>
                    <a:p>
                      <a:pPr marL="457200" lvl="1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      7- Çağrı Merkezi Yatırım ve İşletme Desteği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Picture 2" descr="D:\sunal.yuksel\desktop\daka_beyaz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2185" y="115888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089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283547" y="1466193"/>
            <a:ext cx="9601200" cy="357530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5000" dirty="0" smtClean="0">
                <a:solidFill>
                  <a:srgbClr val="705300"/>
                </a:solidFill>
              </a:rPr>
              <a:t>Desteklerin İçeriği ve </a:t>
            </a:r>
            <a:br>
              <a:rPr lang="tr-TR" sz="5000" dirty="0" smtClean="0">
                <a:solidFill>
                  <a:srgbClr val="705300"/>
                </a:solidFill>
              </a:rPr>
            </a:br>
            <a:r>
              <a:rPr lang="tr-TR" sz="5000" dirty="0" smtClean="0">
                <a:solidFill>
                  <a:srgbClr val="705300"/>
                </a:solidFill>
              </a:rPr>
              <a:t>Destek Süreçleri</a:t>
            </a:r>
            <a:endParaRPr lang="tr-TR" sz="5000" dirty="0">
              <a:solidFill>
                <a:srgbClr val="705300"/>
              </a:solidFill>
            </a:endParaRPr>
          </a:p>
        </p:txBody>
      </p:sp>
      <p:pic>
        <p:nvPicPr>
          <p:cNvPr id="3" name="Picture 2" descr="D:\sunal.yuksel\desktop\daka_beyaz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3163" y="115888"/>
            <a:ext cx="650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5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Yellow 16x9">
  <a:themeElements>
    <a:clrScheme name="Özel 1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9A7400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1014</Words>
  <Application>Microsoft Office PowerPoint</Application>
  <PresentationFormat>Özel</PresentationFormat>
  <Paragraphs>207</Paragraphs>
  <Slides>18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Banded Design Yellow 16x9</vt:lpstr>
      <vt:lpstr>CAZİBE MERKEZLERİ PROGRAMI Van Bilgilendirme ve İstişare Toplantısı </vt:lpstr>
      <vt:lpstr> CAZİBE MERKEZLERİ PROGRAMI</vt:lpstr>
      <vt:lpstr> CAZİBE MERKEZLERİ PROGRAMI</vt:lpstr>
      <vt:lpstr>CAZİBE MERKEZLERİ PROGRAMI</vt:lpstr>
      <vt:lpstr>CAZİBE MERKEZLERİ PROGRAMI</vt:lpstr>
      <vt:lpstr>CAZİBE MERKEZLERİ PROGRAMI</vt:lpstr>
      <vt:lpstr>CAZİBE MERKEZLERİ PROGRAMI</vt:lpstr>
      <vt:lpstr> CAZİBE MERKEZLERİ PROGRAMI</vt:lpstr>
      <vt:lpstr>Desteklerin İçeriği ve  Destek Süreçleri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CAZİBE MERKEZLERİ PROGRAMI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2016-01-03T20:30:28Z</dcterms:created>
  <dcterms:modified xsi:type="dcterms:W3CDTF">2016-12-14T06:38:02Z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