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39"/>
  </p:notesMasterIdLst>
  <p:sldIdLst>
    <p:sldId id="1866" r:id="rId3"/>
    <p:sldId id="1878" r:id="rId4"/>
    <p:sldId id="1879" r:id="rId5"/>
    <p:sldId id="1880" r:id="rId6"/>
    <p:sldId id="1914" r:id="rId7"/>
    <p:sldId id="1915" r:id="rId8"/>
    <p:sldId id="1881" r:id="rId9"/>
    <p:sldId id="1882" r:id="rId10"/>
    <p:sldId id="1883" r:id="rId11"/>
    <p:sldId id="1884" r:id="rId12"/>
    <p:sldId id="1885" r:id="rId13"/>
    <p:sldId id="1886" r:id="rId14"/>
    <p:sldId id="1887" r:id="rId15"/>
    <p:sldId id="1916" r:id="rId16"/>
    <p:sldId id="1888" r:id="rId17"/>
    <p:sldId id="1889" r:id="rId18"/>
    <p:sldId id="1917" r:id="rId19"/>
    <p:sldId id="1890" r:id="rId20"/>
    <p:sldId id="1891" r:id="rId21"/>
    <p:sldId id="1892" r:id="rId22"/>
    <p:sldId id="1893" r:id="rId23"/>
    <p:sldId id="1894" r:id="rId24"/>
    <p:sldId id="1895" r:id="rId25"/>
    <p:sldId id="1901" r:id="rId26"/>
    <p:sldId id="1898" r:id="rId27"/>
    <p:sldId id="1899" r:id="rId28"/>
    <p:sldId id="1897" r:id="rId29"/>
    <p:sldId id="1900" r:id="rId30"/>
    <p:sldId id="1902" r:id="rId31"/>
    <p:sldId id="1903" r:id="rId32"/>
    <p:sldId id="1904" r:id="rId33"/>
    <p:sldId id="1911" r:id="rId34"/>
    <p:sldId id="1907" r:id="rId35"/>
    <p:sldId id="1908" r:id="rId36"/>
    <p:sldId id="1913" r:id="rId37"/>
    <p:sldId id="1867" r:id="rId38"/>
  </p:sldIdLst>
  <p:sldSz cx="24384000" cy="13716000"/>
  <p:notesSz cx="6805613"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yza Basri" initials="BB" lastIdx="2" clrIdx="0">
    <p:extLst>
      <p:ext uri="{19B8F6BF-5375-455C-9EA6-DF929625EA0E}">
        <p15:presenceInfo xmlns:p15="http://schemas.microsoft.com/office/powerpoint/2012/main" userId="Beyza Bas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D65"/>
    <a:srgbClr val="E43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9302" autoAdjust="0"/>
  </p:normalViewPr>
  <p:slideViewPr>
    <p:cSldViewPr snapToGrid="0" snapToObjects="1">
      <p:cViewPr varScale="1">
        <p:scale>
          <a:sx n="41" d="100"/>
          <a:sy n="41" d="100"/>
        </p:scale>
        <p:origin x="942"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92075" y="746125"/>
            <a:ext cx="6623050" cy="3725863"/>
          </a:xfrm>
          <a:prstGeom prst="rect">
            <a:avLst/>
          </a:prstGeom>
        </p:spPr>
        <p:txBody>
          <a:bodyPr/>
          <a:lstStyle/>
          <a:p>
            <a:endParaRPr/>
          </a:p>
        </p:txBody>
      </p:sp>
      <p:sp>
        <p:nvSpPr>
          <p:cNvPr id="27" name="Shape 27"/>
          <p:cNvSpPr>
            <a:spLocks noGrp="1"/>
          </p:cNvSpPr>
          <p:nvPr>
            <p:ph type="body" sz="quarter" idx="1"/>
          </p:nvPr>
        </p:nvSpPr>
        <p:spPr>
          <a:xfrm>
            <a:off x="907415" y="4721186"/>
            <a:ext cx="4990783" cy="4472702"/>
          </a:xfrm>
          <a:prstGeom prst="rect">
            <a:avLst/>
          </a:prstGeom>
        </p:spPr>
        <p:txBody>
          <a:bodyPr/>
          <a:lstStyle/>
          <a:p>
            <a:endParaRPr/>
          </a:p>
        </p:txBody>
      </p:sp>
    </p:spTree>
    <p:extLst>
      <p:ext uri="{BB962C8B-B14F-4D97-AF65-F5344CB8AC3E}">
        <p14:creationId xmlns:p14="http://schemas.microsoft.com/office/powerpoint/2010/main" val="399981575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075" y="746125"/>
            <a:ext cx="6621463" cy="372586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907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1078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56126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5975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92270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20930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04848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3045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3044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76358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8746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237793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95022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46382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8380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73327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4344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7780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2784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8985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2076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6369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938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1505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0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Başlık Slaydı">
    <p:bg>
      <p:bgPr>
        <a:solidFill>
          <a:schemeClr val="bg1"/>
        </a:solidFill>
        <a:effectLst/>
      </p:bgPr>
    </p:bg>
    <p:spTree>
      <p:nvGrpSpPr>
        <p:cNvPr id="1" name=""/>
        <p:cNvGrpSpPr/>
        <p:nvPr/>
      </p:nvGrpSpPr>
      <p:grpSpPr>
        <a:xfrm>
          <a:off x="0" y="0"/>
          <a:ext cx="0" cy="0"/>
          <a:chOff x="0" y="0"/>
          <a:chExt cx="0" cy="0"/>
        </a:xfrm>
      </p:grpSpPr>
      <p:pic>
        <p:nvPicPr>
          <p:cNvPr id="3" name="Resim 2" descr="eklem bacaklı içeren bir resim&#10;&#10;Açıklama otomatik olarak oluşturuldu">
            <a:extLst>
              <a:ext uri="{FF2B5EF4-FFF2-40B4-BE49-F238E27FC236}">
                <a16:creationId xmlns:a16="http://schemas.microsoft.com/office/drawing/2014/main" id="{AB3BA4D1-29EC-D2CF-6779-0B7AFB8B34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
            <a:ext cx="24384000" cy="13714818"/>
          </a:xfrm>
          <a:prstGeom prst="rect">
            <a:avLst/>
          </a:prstGeom>
        </p:spPr>
      </p:pic>
    </p:spTree>
    <p:extLst>
      <p:ext uri="{BB962C8B-B14F-4D97-AF65-F5344CB8AC3E}">
        <p14:creationId xmlns:p14="http://schemas.microsoft.com/office/powerpoint/2010/main" val="382403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Başlık Slaydı">
    <p:bg>
      <p:bgPr>
        <a:solidFill>
          <a:schemeClr val="bg1"/>
        </a:solidFill>
        <a:effectLst/>
      </p:bgPr>
    </p:bg>
    <p:spTree>
      <p:nvGrpSpPr>
        <p:cNvPr id="1" name=""/>
        <p:cNvGrpSpPr/>
        <p:nvPr/>
      </p:nvGrpSpPr>
      <p:grpSpPr>
        <a:xfrm>
          <a:off x="0" y="0"/>
          <a:ext cx="0" cy="0"/>
          <a:chOff x="0" y="0"/>
          <a:chExt cx="0" cy="0"/>
        </a:xfrm>
      </p:grpSpPr>
      <p:pic>
        <p:nvPicPr>
          <p:cNvPr id="4" name="Resim 3" descr="eklem bacaklı içeren bir resim&#10;&#10;Açıklama otomatik olarak oluşturuldu">
            <a:extLst>
              <a:ext uri="{FF2B5EF4-FFF2-40B4-BE49-F238E27FC236}">
                <a16:creationId xmlns:a16="http://schemas.microsoft.com/office/drawing/2014/main" id="{04E7D947-7184-BDD4-3EF7-B4F4E595B5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
            <a:ext cx="24384000" cy="13714818"/>
          </a:xfrm>
          <a:prstGeom prst="rect">
            <a:avLst/>
          </a:prstGeom>
        </p:spPr>
      </p:pic>
    </p:spTree>
    <p:extLst>
      <p:ext uri="{BB962C8B-B14F-4D97-AF65-F5344CB8AC3E}">
        <p14:creationId xmlns:p14="http://schemas.microsoft.com/office/powerpoint/2010/main" val="313354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Başlık Slaydı">
    <p:bg>
      <p:bgPr>
        <a:solidFill>
          <a:schemeClr val="bg1"/>
        </a:solidFill>
        <a:effectLst/>
      </p:bgPr>
    </p:bg>
    <p:spTree>
      <p:nvGrpSpPr>
        <p:cNvPr id="1" name=""/>
        <p:cNvGrpSpPr/>
        <p:nvPr/>
      </p:nvGrpSpPr>
      <p:grpSpPr>
        <a:xfrm>
          <a:off x="0" y="0"/>
          <a:ext cx="0" cy="0"/>
          <a:chOff x="0" y="0"/>
          <a:chExt cx="0" cy="0"/>
        </a:xfrm>
      </p:grpSpPr>
      <p:pic>
        <p:nvPicPr>
          <p:cNvPr id="4" name="Resim 3" descr="eklem bacaklı içeren bir resim&#10;&#10;Açıklama otomatik olarak oluşturuldu">
            <a:extLst>
              <a:ext uri="{FF2B5EF4-FFF2-40B4-BE49-F238E27FC236}">
                <a16:creationId xmlns:a16="http://schemas.microsoft.com/office/drawing/2014/main" id="{04E7D947-7184-BDD4-3EF7-B4F4E595B5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
            <a:ext cx="24384000" cy="13714818"/>
          </a:xfrm>
          <a:prstGeom prst="rect">
            <a:avLst/>
          </a:prstGeom>
        </p:spPr>
      </p:pic>
    </p:spTree>
    <p:extLst>
      <p:ext uri="{BB962C8B-B14F-4D97-AF65-F5344CB8AC3E}">
        <p14:creationId xmlns:p14="http://schemas.microsoft.com/office/powerpoint/2010/main" val="3042739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video" Target="../media/media1.mp4"/><Relationship Id="rId4" Type="http://schemas.microsoft.com/office/2007/relationships/media" Target="../media/media1.mp4"/></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a-blue-frame-of-moving-dots-and-lines-2022-01-30-02-32-12-utc.mp4" descr="a-blue-frame-of-moving-dots-and-lines-2022-01-30-02-32-12-utc.mp4"/>
          <p:cNvPicPr>
            <a:picLocks/>
          </p:cNvPicPr>
          <p:nvPr>
            <a:videoFile r:link="rId5"/>
            <p:extLst>
              <p:ext uri="{DAA4B4D4-6D71-4841-9C94-3DE7FCFB9230}">
                <p14:media xmlns:p14="http://schemas.microsoft.com/office/powerpoint/2010/main" r:embed="rId4"/>
              </p:ext>
            </p:extLst>
          </p:nvPr>
        </p:nvPicPr>
        <p:blipFill>
          <a:blip r:embed="rId6"/>
          <a:stretch>
            <a:fillRect/>
          </a:stretch>
        </p:blipFill>
        <p:spPr>
          <a:xfrm>
            <a:off x="-89210" y="-50182"/>
            <a:ext cx="24562420" cy="13816364"/>
          </a:xfrm>
          <a:prstGeom prst="rect">
            <a:avLst/>
          </a:prstGeom>
          <a:ln w="12700">
            <a:miter lim="400000"/>
          </a:ln>
        </p:spPr>
      </p:pic>
      <p:sp>
        <p:nvSpPr>
          <p:cNvPr id="3" name="Presentation Title"/>
          <p:cNvSpPr txBox="1">
            <a:spLocks noGrp="1"/>
          </p:cNvSpPr>
          <p:nvPr>
            <p:ph type="title" hasCustomPrompt="1"/>
          </p:nvPr>
        </p:nvSpPr>
        <p:spPr>
          <a:xfrm>
            <a:off x="4597083" y="3896907"/>
            <a:ext cx="15189832" cy="321357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b">
            <a:normAutofit/>
          </a:bodyPr>
          <a:lstStyle/>
          <a:p>
            <a:r>
              <a:t>Presentation Title</a:t>
            </a:r>
          </a:p>
        </p:txBody>
      </p:sp>
      <p:sp>
        <p:nvSpPr>
          <p:cNvPr id="4" name="Body Level One…"/>
          <p:cNvSpPr txBox="1">
            <a:spLocks noGrp="1"/>
          </p:cNvSpPr>
          <p:nvPr>
            <p:ph type="body" idx="1" hasCustomPrompt="1"/>
          </p:nvPr>
        </p:nvSpPr>
        <p:spPr>
          <a:xfrm>
            <a:off x="4593520" y="7110477"/>
            <a:ext cx="15189828" cy="13170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ormAutofit/>
          </a:bodyPr>
          <a:lstStyle/>
          <a:p>
            <a:r>
              <a:t>Presentation Subtitle</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12033229" y="11126150"/>
            <a:ext cx="308902" cy="293153"/>
          </a:xfrm>
          <a:prstGeom prst="rect">
            <a:avLst/>
          </a:prstGeom>
          <a:ln w="3175">
            <a:miter lim="400000"/>
          </a:ln>
        </p:spPr>
        <p:txBody>
          <a:bodyPr wrap="none" lIns="35120" tIns="35120" rIns="35120" bIns="35120" anchor="b">
            <a:spAutoFit/>
          </a:bodyPr>
          <a:lstStyle>
            <a:lvl1pPr defTabSz="584200">
              <a:defRPr sz="16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Lst>
  <p:transition spd="med"/>
  <p:txStyles>
    <p:titleStyle>
      <a:lvl1pPr marL="0" marR="0" indent="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158506395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88" indent="-457188" algn="l" defTabSz="1828754"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tr-TR"/>
      </a:defPPr>
      <a:lvl1pPr marL="0" algn="l" defTabSz="1828754" rtl="0" eaLnBrk="1" latinLnBrk="0" hangingPunct="1">
        <a:defRPr sz="3600" kern="1200">
          <a:solidFill>
            <a:schemeClr val="tx1"/>
          </a:solidFill>
          <a:latin typeface="+mn-lt"/>
          <a:ea typeface="+mn-ea"/>
          <a:cs typeface="+mn-cs"/>
        </a:defRPr>
      </a:lvl1pPr>
      <a:lvl2pPr marL="914378"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2" algn="l" defTabSz="1828754" rtl="0" eaLnBrk="1" latinLnBrk="0" hangingPunct="1">
        <a:defRPr sz="3600" kern="1200">
          <a:solidFill>
            <a:schemeClr val="tx1"/>
          </a:solidFill>
          <a:latin typeface="+mn-lt"/>
          <a:ea typeface="+mn-ea"/>
          <a:cs typeface="+mn-cs"/>
        </a:defRPr>
      </a:lvl4pPr>
      <a:lvl5pPr marL="3657508"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2"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8" algn="l" defTabSz="182875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9.png"/><Relationship Id="rId5" Type="http://schemas.openxmlformats.org/officeDocument/2006/relationships/image" Target="../media/image20.jpeg"/><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7.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package" Target="../embeddings/Microsoft_Excel_Worksheet.xlsx"/></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kosgeb.gov.tr/site" TargetMode="External"/><Relationship Id="rId3" Type="http://schemas.openxmlformats.org/officeDocument/2006/relationships/hyperlink" Target="https://www.turquality.com/" TargetMode="External"/><Relationship Id="rId7" Type="http://schemas.openxmlformats.org/officeDocument/2006/relationships/hyperlink" Target="http://www.eximbank.gov.tr/"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kolayihracat.gov.tr/" TargetMode="External"/><Relationship Id="rId5" Type="http://schemas.openxmlformats.org/officeDocument/2006/relationships/hyperlink" Target="https://ticaret.gov.tr/dis-iliskiler/yurt-disi-teskilatimiz" TargetMode="External"/><Relationship Id="rId4" Type="http://schemas.openxmlformats.org/officeDocument/2006/relationships/hyperlink" Target="https://kolaydestek.gov.tr/"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646651" y="4799979"/>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r>
              <a:rPr lang="tr-TR" sz="4800" b="1" dirty="0">
                <a:solidFill>
                  <a:srgbClr val="D8AD65"/>
                </a:solidFill>
                <a:latin typeface="Myriad Pro Cond"/>
                <a:ea typeface="Myriad Pro Cond"/>
                <a:cs typeface="Myriad Pro Cond"/>
              </a:rPr>
              <a:t>MARKALAŞMA VE TASARIM DESTEKLERİ</a:t>
            </a:r>
          </a:p>
          <a:p>
            <a:pPr>
              <a:defRPr sz="4400" b="1">
                <a:solidFill>
                  <a:srgbClr val="D8AD65"/>
                </a:solidFill>
                <a:latin typeface="Myriad Pro Cond"/>
                <a:ea typeface="Myriad Pro Cond"/>
                <a:cs typeface="Myriad Pro Cond"/>
                <a:sym typeface="Myriad Pro Condensed"/>
              </a:defRPr>
            </a:pPr>
            <a:r>
              <a:rPr lang="tr-TR" sz="4800" b="1" dirty="0">
                <a:solidFill>
                  <a:srgbClr val="D8AD65"/>
                </a:solidFill>
                <a:latin typeface="Myriad Pro Cond"/>
                <a:ea typeface="Myriad Pro Cond"/>
                <a:cs typeface="Myriad Pro Cond"/>
              </a:rPr>
              <a:t>DAİRE BAŞKANLIĞI</a:t>
            </a:r>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166927591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Rectangle"/>
          <p:cNvGrpSpPr/>
          <p:nvPr/>
        </p:nvGrpSpPr>
        <p:grpSpPr>
          <a:xfrm>
            <a:off x="6571743" y="2588386"/>
            <a:ext cx="11052298" cy="1317423"/>
            <a:chOff x="0" y="0"/>
            <a:chExt cx="11052295" cy="1969638"/>
          </a:xfrm>
        </p:grpSpPr>
        <p:sp>
          <p:nvSpPr>
            <p:cNvPr id="52" name="Rectangle"/>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53" name="Rectangle Rectangle" descr="Rectangle Rectangle"/>
            <p:cNvPicPr>
              <a:picLocks/>
            </p:cNvPicPr>
            <p:nvPr/>
          </p:nvPicPr>
          <p:blipFill>
            <a:blip r:embed="rId3"/>
            <a:stretch>
              <a:fillRect/>
            </a:stretch>
          </p:blipFill>
          <p:spPr>
            <a:xfrm>
              <a:off x="0" y="-1"/>
              <a:ext cx="11052296" cy="1969640"/>
            </a:xfrm>
            <a:prstGeom prst="rect">
              <a:avLst/>
            </a:prstGeom>
            <a:effectLst/>
          </p:spPr>
        </p:pic>
      </p:grpSp>
      <p:grpSp>
        <p:nvGrpSpPr>
          <p:cNvPr id="99" name="Rectangle">
            <a:extLst>
              <a:ext uri="{FF2B5EF4-FFF2-40B4-BE49-F238E27FC236}">
                <a16:creationId xmlns:a16="http://schemas.microsoft.com/office/drawing/2014/main" id="{56BBE93C-DEC9-4C5A-887A-9038270CF545}"/>
              </a:ext>
            </a:extLst>
          </p:cNvPr>
          <p:cNvGrpSpPr/>
          <p:nvPr/>
        </p:nvGrpSpPr>
        <p:grpSpPr>
          <a:xfrm>
            <a:off x="6546345" y="4208962"/>
            <a:ext cx="11052298" cy="1317423"/>
            <a:chOff x="0" y="0"/>
            <a:chExt cx="11052295" cy="1969638"/>
          </a:xfrm>
        </p:grpSpPr>
        <p:sp>
          <p:nvSpPr>
            <p:cNvPr id="100" name="Rectangle">
              <a:extLst>
                <a:ext uri="{FF2B5EF4-FFF2-40B4-BE49-F238E27FC236}">
                  <a16:creationId xmlns:a16="http://schemas.microsoft.com/office/drawing/2014/main" id="{F817677C-CBC9-4DB0-A574-786E536A363E}"/>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01" name="Rectangle Rectangle" descr="Rectangle Rectangle">
              <a:extLst>
                <a:ext uri="{FF2B5EF4-FFF2-40B4-BE49-F238E27FC236}">
                  <a16:creationId xmlns:a16="http://schemas.microsoft.com/office/drawing/2014/main" id="{752303B1-D3ED-43ED-A515-48CFDC65F6E7}"/>
                </a:ext>
              </a:extLst>
            </p:cNvPr>
            <p:cNvPicPr>
              <a:picLocks/>
            </p:cNvPicPr>
            <p:nvPr/>
          </p:nvPicPr>
          <p:blipFill>
            <a:blip r:embed="rId3"/>
            <a:stretch>
              <a:fillRect/>
            </a:stretch>
          </p:blipFill>
          <p:spPr>
            <a:xfrm>
              <a:off x="0" y="-1"/>
              <a:ext cx="11052296" cy="1969640"/>
            </a:xfrm>
            <a:prstGeom prst="rect">
              <a:avLst/>
            </a:prstGeom>
            <a:effectLst/>
          </p:spPr>
        </p:pic>
      </p:grpSp>
      <p:grpSp>
        <p:nvGrpSpPr>
          <p:cNvPr id="102" name="Rectangle">
            <a:extLst>
              <a:ext uri="{FF2B5EF4-FFF2-40B4-BE49-F238E27FC236}">
                <a16:creationId xmlns:a16="http://schemas.microsoft.com/office/drawing/2014/main" id="{37590343-053A-45DE-A99C-CB035E2A77B2}"/>
              </a:ext>
            </a:extLst>
          </p:cNvPr>
          <p:cNvGrpSpPr/>
          <p:nvPr/>
        </p:nvGrpSpPr>
        <p:grpSpPr>
          <a:xfrm>
            <a:off x="6545112" y="5886626"/>
            <a:ext cx="11052298" cy="1317423"/>
            <a:chOff x="0" y="0"/>
            <a:chExt cx="11052295" cy="1969638"/>
          </a:xfrm>
        </p:grpSpPr>
        <p:sp>
          <p:nvSpPr>
            <p:cNvPr id="103" name="Rectangle">
              <a:extLst>
                <a:ext uri="{FF2B5EF4-FFF2-40B4-BE49-F238E27FC236}">
                  <a16:creationId xmlns:a16="http://schemas.microsoft.com/office/drawing/2014/main" id="{C7FB9CDF-AEC6-4D6F-9203-DEA342F2FA91}"/>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04" name="Rectangle Rectangle" descr="Rectangle Rectangle">
              <a:extLst>
                <a:ext uri="{FF2B5EF4-FFF2-40B4-BE49-F238E27FC236}">
                  <a16:creationId xmlns:a16="http://schemas.microsoft.com/office/drawing/2014/main" id="{55D5D6E9-9C1E-4470-ADE5-FCA2CED06CD6}"/>
                </a:ext>
              </a:extLst>
            </p:cNvPr>
            <p:cNvPicPr>
              <a:picLocks/>
            </p:cNvPicPr>
            <p:nvPr/>
          </p:nvPicPr>
          <p:blipFill>
            <a:blip r:embed="rId3"/>
            <a:stretch>
              <a:fillRect/>
            </a:stretch>
          </p:blipFill>
          <p:spPr>
            <a:xfrm>
              <a:off x="0" y="-1"/>
              <a:ext cx="11052296" cy="1969640"/>
            </a:xfrm>
            <a:prstGeom prst="rect">
              <a:avLst/>
            </a:prstGeom>
            <a:effectLst/>
          </p:spPr>
        </p:pic>
      </p:grpSp>
      <p:grpSp>
        <p:nvGrpSpPr>
          <p:cNvPr id="105" name="Rectangle">
            <a:extLst>
              <a:ext uri="{FF2B5EF4-FFF2-40B4-BE49-F238E27FC236}">
                <a16:creationId xmlns:a16="http://schemas.microsoft.com/office/drawing/2014/main" id="{814644A1-DD91-48DA-AAEF-AF6D364BBAFE}"/>
              </a:ext>
            </a:extLst>
          </p:cNvPr>
          <p:cNvGrpSpPr/>
          <p:nvPr/>
        </p:nvGrpSpPr>
        <p:grpSpPr>
          <a:xfrm>
            <a:off x="6546345" y="7603397"/>
            <a:ext cx="11052298" cy="1317423"/>
            <a:chOff x="0" y="0"/>
            <a:chExt cx="11052295" cy="1969638"/>
          </a:xfrm>
        </p:grpSpPr>
        <p:sp>
          <p:nvSpPr>
            <p:cNvPr id="106" name="Rectangle">
              <a:extLst>
                <a:ext uri="{FF2B5EF4-FFF2-40B4-BE49-F238E27FC236}">
                  <a16:creationId xmlns:a16="http://schemas.microsoft.com/office/drawing/2014/main" id="{938AE809-39AF-4A2B-91F2-D88F0FAA5155}"/>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07" name="Rectangle Rectangle" descr="Rectangle Rectangle">
              <a:extLst>
                <a:ext uri="{FF2B5EF4-FFF2-40B4-BE49-F238E27FC236}">
                  <a16:creationId xmlns:a16="http://schemas.microsoft.com/office/drawing/2014/main" id="{A47B2891-6B92-40BC-81DA-E3320F550402}"/>
                </a:ext>
              </a:extLst>
            </p:cNvPr>
            <p:cNvPicPr>
              <a:picLocks/>
            </p:cNvPicPr>
            <p:nvPr/>
          </p:nvPicPr>
          <p:blipFill>
            <a:blip r:embed="rId3"/>
            <a:stretch>
              <a:fillRect/>
            </a:stretch>
          </p:blipFill>
          <p:spPr>
            <a:xfrm>
              <a:off x="0" y="-1"/>
              <a:ext cx="11052296" cy="1969640"/>
            </a:xfrm>
            <a:prstGeom prst="rect">
              <a:avLst/>
            </a:prstGeom>
            <a:effectLst/>
          </p:spPr>
        </p:pic>
      </p:grpSp>
      <p:grpSp>
        <p:nvGrpSpPr>
          <p:cNvPr id="108" name="Rectangle">
            <a:extLst>
              <a:ext uri="{FF2B5EF4-FFF2-40B4-BE49-F238E27FC236}">
                <a16:creationId xmlns:a16="http://schemas.microsoft.com/office/drawing/2014/main" id="{2A4BADB4-D2CE-4885-8882-ECE864601653}"/>
              </a:ext>
            </a:extLst>
          </p:cNvPr>
          <p:cNvGrpSpPr/>
          <p:nvPr/>
        </p:nvGrpSpPr>
        <p:grpSpPr>
          <a:xfrm>
            <a:off x="6559045" y="9249219"/>
            <a:ext cx="11052298" cy="1317423"/>
            <a:chOff x="0" y="0"/>
            <a:chExt cx="11052295" cy="1969638"/>
          </a:xfrm>
        </p:grpSpPr>
        <p:sp>
          <p:nvSpPr>
            <p:cNvPr id="109" name="Rectangle">
              <a:extLst>
                <a:ext uri="{FF2B5EF4-FFF2-40B4-BE49-F238E27FC236}">
                  <a16:creationId xmlns:a16="http://schemas.microsoft.com/office/drawing/2014/main" id="{C5692163-B5B9-4A2E-B438-9F5E929E3F86}"/>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10" name="Rectangle Rectangle" descr="Rectangle Rectangle">
              <a:extLst>
                <a:ext uri="{FF2B5EF4-FFF2-40B4-BE49-F238E27FC236}">
                  <a16:creationId xmlns:a16="http://schemas.microsoft.com/office/drawing/2014/main" id="{3390C5FA-B307-4A5D-AEE2-842DCECF3171}"/>
                </a:ext>
              </a:extLst>
            </p:cNvPr>
            <p:cNvPicPr>
              <a:picLocks/>
            </p:cNvPicPr>
            <p:nvPr/>
          </p:nvPicPr>
          <p:blipFill>
            <a:blip r:embed="rId3"/>
            <a:stretch>
              <a:fillRect/>
            </a:stretch>
          </p:blipFill>
          <p:spPr>
            <a:xfrm>
              <a:off x="0" y="-1"/>
              <a:ext cx="11052296" cy="1969640"/>
            </a:xfrm>
            <a:prstGeom prst="rect">
              <a:avLst/>
            </a:prstGeom>
            <a:effectLst/>
          </p:spPr>
        </p:pic>
      </p:grpSp>
      <p:grpSp>
        <p:nvGrpSpPr>
          <p:cNvPr id="111" name="Rectangle">
            <a:extLst>
              <a:ext uri="{FF2B5EF4-FFF2-40B4-BE49-F238E27FC236}">
                <a16:creationId xmlns:a16="http://schemas.microsoft.com/office/drawing/2014/main" id="{5D11EDB2-E2BE-4BDB-926F-5E35C6E46E36}"/>
              </a:ext>
            </a:extLst>
          </p:cNvPr>
          <p:cNvGrpSpPr/>
          <p:nvPr/>
        </p:nvGrpSpPr>
        <p:grpSpPr>
          <a:xfrm>
            <a:off x="6590239" y="10864983"/>
            <a:ext cx="11052298" cy="1317423"/>
            <a:chOff x="0" y="0"/>
            <a:chExt cx="11052295" cy="1969638"/>
          </a:xfrm>
        </p:grpSpPr>
        <p:sp>
          <p:nvSpPr>
            <p:cNvPr id="112" name="Rectangle">
              <a:extLst>
                <a:ext uri="{FF2B5EF4-FFF2-40B4-BE49-F238E27FC236}">
                  <a16:creationId xmlns:a16="http://schemas.microsoft.com/office/drawing/2014/main" id="{A7613F22-46DF-487F-86E7-C2A4EF33FA3C}"/>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13" name="Rectangle Rectangle" descr="Rectangle Rectangle">
              <a:extLst>
                <a:ext uri="{FF2B5EF4-FFF2-40B4-BE49-F238E27FC236}">
                  <a16:creationId xmlns:a16="http://schemas.microsoft.com/office/drawing/2014/main" id="{745B3AC4-B04F-4035-A701-EA86D76D8C52}"/>
                </a:ext>
              </a:extLst>
            </p:cNvPr>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3"/>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ÇOK KANALLI ZİNCİR MAĞAZA DESTEĞİ</a:t>
            </a:r>
          </a:p>
        </p:txBody>
      </p:sp>
      <p:sp>
        <p:nvSpPr>
          <p:cNvPr id="44" name="İhracat desteklerimizi yeni bir bakış açısıyla kurguladık"/>
          <p:cNvSpPr txBox="1"/>
          <p:nvPr/>
        </p:nvSpPr>
        <p:spPr>
          <a:xfrm>
            <a:off x="11853188" y="2891065"/>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3" name="Dikdörtgen 2">
            <a:extLst>
              <a:ext uri="{FF2B5EF4-FFF2-40B4-BE49-F238E27FC236}">
                <a16:creationId xmlns:a16="http://schemas.microsoft.com/office/drawing/2014/main" id="{C9DEF169-0E2E-4039-B234-4BFA60EA83F6}"/>
              </a:ext>
            </a:extLst>
          </p:cNvPr>
          <p:cNvSpPr/>
          <p:nvPr/>
        </p:nvSpPr>
        <p:spPr>
          <a:xfrm>
            <a:off x="7717351" y="10954307"/>
            <a:ext cx="9261531" cy="1138773"/>
          </a:xfrm>
          <a:prstGeom prst="rect">
            <a:avLst/>
          </a:prstGeom>
        </p:spPr>
        <p:txBody>
          <a:bodyPr wrap="square">
            <a:spAutoFit/>
          </a:bodyPr>
          <a:lstStyle/>
          <a:p>
            <a:r>
              <a:rPr lang="tr-TR" sz="3400" b="1" dirty="0">
                <a:solidFill>
                  <a:srgbClr val="D8AD65"/>
                </a:solidFill>
                <a:latin typeface="Myriad Pro Cond"/>
              </a:rPr>
              <a:t>Yurt Dışı Marka Tescil, Tescil Yenilenmesi </a:t>
            </a:r>
          </a:p>
          <a:p>
            <a:r>
              <a:rPr lang="tr-TR" sz="3400" b="1" dirty="0">
                <a:solidFill>
                  <a:srgbClr val="D8AD65"/>
                </a:solidFill>
                <a:latin typeface="Myriad Pro Cond"/>
              </a:rPr>
              <a:t>ve Korunması</a:t>
            </a:r>
          </a:p>
        </p:txBody>
      </p:sp>
      <p:sp>
        <p:nvSpPr>
          <p:cNvPr id="4" name="Dikdörtgen 3">
            <a:extLst>
              <a:ext uri="{FF2B5EF4-FFF2-40B4-BE49-F238E27FC236}">
                <a16:creationId xmlns:a16="http://schemas.microsoft.com/office/drawing/2014/main" id="{08C1D490-D4E5-4159-A637-B51CFD7C7942}"/>
              </a:ext>
            </a:extLst>
          </p:cNvPr>
          <p:cNvSpPr/>
          <p:nvPr/>
        </p:nvSpPr>
        <p:spPr>
          <a:xfrm>
            <a:off x="10776115" y="4515413"/>
            <a:ext cx="2217275" cy="615553"/>
          </a:xfrm>
          <a:prstGeom prst="rect">
            <a:avLst/>
          </a:prstGeom>
        </p:spPr>
        <p:txBody>
          <a:bodyPr wrap="none">
            <a:spAutoFit/>
          </a:bodyPr>
          <a:lstStyle/>
          <a:p>
            <a:r>
              <a:rPr lang="tr-TR" sz="3400" b="1" dirty="0">
                <a:solidFill>
                  <a:srgbClr val="D8AD65"/>
                </a:solidFill>
                <a:latin typeface="Myriad Pro Cond"/>
              </a:rPr>
              <a:t>Birim Kira</a:t>
            </a:r>
          </a:p>
        </p:txBody>
      </p:sp>
      <p:sp>
        <p:nvSpPr>
          <p:cNvPr id="5" name="Dikdörtgen 4">
            <a:extLst>
              <a:ext uri="{FF2B5EF4-FFF2-40B4-BE49-F238E27FC236}">
                <a16:creationId xmlns:a16="http://schemas.microsoft.com/office/drawing/2014/main" id="{B3C21FF4-26AE-421F-8ED6-CC00531F790A}"/>
              </a:ext>
            </a:extLst>
          </p:cNvPr>
          <p:cNvSpPr/>
          <p:nvPr/>
        </p:nvSpPr>
        <p:spPr>
          <a:xfrm>
            <a:off x="6327038" y="6166538"/>
            <a:ext cx="11052299" cy="615553"/>
          </a:xfrm>
          <a:prstGeom prst="rect">
            <a:avLst/>
          </a:prstGeom>
        </p:spPr>
        <p:txBody>
          <a:bodyPr wrap="square">
            <a:spAutoFit/>
          </a:bodyPr>
          <a:lstStyle/>
          <a:p>
            <a:r>
              <a:rPr lang="tr-TR" sz="3400" b="1" dirty="0">
                <a:solidFill>
                  <a:srgbClr val="D8AD65"/>
                </a:solidFill>
                <a:latin typeface="Myriad Pro Cond"/>
              </a:rPr>
              <a:t>Temel Kurulum/Dekorasyon</a:t>
            </a:r>
          </a:p>
        </p:txBody>
      </p:sp>
      <p:sp>
        <p:nvSpPr>
          <p:cNvPr id="6" name="Dikdörtgen 5">
            <a:extLst>
              <a:ext uri="{FF2B5EF4-FFF2-40B4-BE49-F238E27FC236}">
                <a16:creationId xmlns:a16="http://schemas.microsoft.com/office/drawing/2014/main" id="{8DA0D1BD-00AA-4E5A-990A-CDE02E7F864D}"/>
              </a:ext>
            </a:extLst>
          </p:cNvPr>
          <p:cNvSpPr/>
          <p:nvPr/>
        </p:nvSpPr>
        <p:spPr>
          <a:xfrm>
            <a:off x="11138665" y="7954331"/>
            <a:ext cx="2106667" cy="615553"/>
          </a:xfrm>
          <a:prstGeom prst="rect">
            <a:avLst/>
          </a:prstGeom>
        </p:spPr>
        <p:txBody>
          <a:bodyPr wrap="none">
            <a:spAutoFit/>
          </a:bodyPr>
          <a:lstStyle/>
          <a:p>
            <a:r>
              <a:rPr lang="tr-TR" sz="3400" b="1" dirty="0" err="1">
                <a:solidFill>
                  <a:srgbClr val="D8AD65"/>
                </a:solidFill>
                <a:latin typeface="Myriad Pro Cond"/>
              </a:rPr>
              <a:t>Franchise</a:t>
            </a:r>
            <a:endParaRPr lang="tr-TR" sz="3400" b="1" dirty="0">
              <a:solidFill>
                <a:srgbClr val="D8AD65"/>
              </a:solidFill>
              <a:latin typeface="Myriad Pro Cond"/>
            </a:endParaRPr>
          </a:p>
        </p:txBody>
      </p:sp>
      <p:sp>
        <p:nvSpPr>
          <p:cNvPr id="7" name="Dikdörtgen 6">
            <a:extLst>
              <a:ext uri="{FF2B5EF4-FFF2-40B4-BE49-F238E27FC236}">
                <a16:creationId xmlns:a16="http://schemas.microsoft.com/office/drawing/2014/main" id="{C5DD7691-DE9C-4857-98F4-2A9F170E060F}"/>
              </a:ext>
            </a:extLst>
          </p:cNvPr>
          <p:cNvSpPr/>
          <p:nvPr/>
        </p:nvSpPr>
        <p:spPr>
          <a:xfrm>
            <a:off x="8540422" y="9283261"/>
            <a:ext cx="7615388" cy="1138773"/>
          </a:xfrm>
          <a:prstGeom prst="rect">
            <a:avLst/>
          </a:prstGeom>
        </p:spPr>
        <p:txBody>
          <a:bodyPr wrap="square">
            <a:spAutoFit/>
          </a:bodyPr>
          <a:lstStyle/>
          <a:p>
            <a:r>
              <a:rPr lang="tr-TR" sz="3400" b="1" dirty="0">
                <a:solidFill>
                  <a:srgbClr val="D8AD65"/>
                </a:solidFill>
                <a:latin typeface="Myriad Pro Cond"/>
              </a:rPr>
              <a:t>Pazar Araştırması Çalışması </a:t>
            </a:r>
          </a:p>
          <a:p>
            <a:r>
              <a:rPr lang="tr-TR" sz="3400" b="1" dirty="0">
                <a:solidFill>
                  <a:srgbClr val="D8AD65"/>
                </a:solidFill>
                <a:latin typeface="Myriad Pro Cond"/>
              </a:rPr>
              <a:t>ve Raporları</a:t>
            </a:r>
          </a:p>
        </p:txBody>
      </p:sp>
      <p:sp>
        <p:nvSpPr>
          <p:cNvPr id="117" name="Dikdörtgen 116">
            <a:extLst>
              <a:ext uri="{FF2B5EF4-FFF2-40B4-BE49-F238E27FC236}">
                <a16:creationId xmlns:a16="http://schemas.microsoft.com/office/drawing/2014/main" id="{8EC42A8B-ED47-4CC4-A29F-DED38E6E3AF0}"/>
              </a:ext>
            </a:extLst>
          </p:cNvPr>
          <p:cNvSpPr/>
          <p:nvPr/>
        </p:nvSpPr>
        <p:spPr>
          <a:xfrm>
            <a:off x="11007750" y="2865297"/>
            <a:ext cx="1754006" cy="615553"/>
          </a:xfrm>
          <a:prstGeom prst="rect">
            <a:avLst/>
          </a:prstGeom>
        </p:spPr>
        <p:txBody>
          <a:bodyPr wrap="none">
            <a:spAutoFit/>
          </a:bodyPr>
          <a:lstStyle/>
          <a:p>
            <a:r>
              <a:rPr lang="tr-TR" sz="3400" b="1" dirty="0">
                <a:solidFill>
                  <a:srgbClr val="D8AD65"/>
                </a:solidFill>
                <a:latin typeface="Myriad Pro Cond"/>
              </a:rPr>
              <a:t>Tanıtım</a:t>
            </a:r>
          </a:p>
        </p:txBody>
      </p:sp>
    </p:spTree>
    <p:extLst>
      <p:ext uri="{BB962C8B-B14F-4D97-AF65-F5344CB8AC3E}">
        <p14:creationId xmlns:p14="http://schemas.microsoft.com/office/powerpoint/2010/main" val="19484128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568503"/>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12879"/>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532525" y="779755"/>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44" name="İhracat desteklerimizi yeni bir bakış açısıyla kurguladık"/>
          <p:cNvSpPr txBox="1"/>
          <p:nvPr/>
        </p:nvSpPr>
        <p:spPr>
          <a:xfrm>
            <a:off x="11853188" y="2891065"/>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0" y="4714176"/>
            <a:ext cx="8915801" cy="516145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lgn="l">
              <a:spcBef>
                <a:spcPts val="1200"/>
              </a:spcBef>
              <a:buSzPct val="123000"/>
              <a:buChar char="•"/>
              <a:defRPr sz="3600">
                <a:solidFill>
                  <a:srgbClr val="FFFFFF"/>
                </a:solidFill>
                <a:latin typeface="Myriad Pro Cond"/>
                <a:ea typeface="Myriad Pro Cond"/>
                <a:cs typeface="Myriad Pro Cond"/>
                <a:sym typeface="Myriad Pro Condensed"/>
              </a:defRPr>
            </a:pPr>
            <a:endParaRPr sz="3400" dirty="0"/>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extLst>
              <p:ext uri="{D42A27DB-BD31-4B8C-83A1-F6EECF244321}">
                <p14:modId xmlns:p14="http://schemas.microsoft.com/office/powerpoint/2010/main" val="1025726623"/>
              </p:ext>
            </p:extLst>
          </p:nvPr>
        </p:nvGraphicFramePr>
        <p:xfrm>
          <a:off x="3230531" y="2416222"/>
          <a:ext cx="17747613" cy="10573816"/>
        </p:xfrm>
        <a:graphic>
          <a:graphicData uri="http://schemas.openxmlformats.org/drawingml/2006/table">
            <a:tbl>
              <a:tblPr>
                <a:effectLst>
                  <a:innerShdw blurRad="63500" dist="50800" dir="8100000">
                    <a:prstClr val="black">
                      <a:alpha val="50000"/>
                    </a:prstClr>
                  </a:innerShdw>
                </a:effectLst>
              </a:tblPr>
              <a:tblGrid>
                <a:gridCol w="3268240">
                  <a:extLst>
                    <a:ext uri="{9D8B030D-6E8A-4147-A177-3AD203B41FA5}">
                      <a16:colId xmlns:a16="http://schemas.microsoft.com/office/drawing/2014/main" val="20000"/>
                    </a:ext>
                  </a:extLst>
                </a:gridCol>
                <a:gridCol w="2457375">
                  <a:extLst>
                    <a:ext uri="{9D8B030D-6E8A-4147-A177-3AD203B41FA5}">
                      <a16:colId xmlns:a16="http://schemas.microsoft.com/office/drawing/2014/main" val="20001"/>
                    </a:ext>
                  </a:extLst>
                </a:gridCol>
                <a:gridCol w="4154627">
                  <a:extLst>
                    <a:ext uri="{9D8B030D-6E8A-4147-A177-3AD203B41FA5}">
                      <a16:colId xmlns:a16="http://schemas.microsoft.com/office/drawing/2014/main" val="20002"/>
                    </a:ext>
                  </a:extLst>
                </a:gridCol>
                <a:gridCol w="4718722">
                  <a:extLst>
                    <a:ext uri="{9D8B030D-6E8A-4147-A177-3AD203B41FA5}">
                      <a16:colId xmlns:a16="http://schemas.microsoft.com/office/drawing/2014/main" val="20003"/>
                    </a:ext>
                  </a:extLst>
                </a:gridCol>
                <a:gridCol w="3148649">
                  <a:extLst>
                    <a:ext uri="{9D8B030D-6E8A-4147-A177-3AD203B41FA5}">
                      <a16:colId xmlns:a16="http://schemas.microsoft.com/office/drawing/2014/main" val="20004"/>
                    </a:ext>
                  </a:extLst>
                </a:gridCol>
              </a:tblGrid>
              <a:tr h="1573785">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Kalemi</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Oranı % </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Limiti</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Süre/Adet</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Faydalanıcı</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43041">
                <a:tc>
                  <a:txBody>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chemeClr val="bg1"/>
                          </a:solidFill>
                          <a:effectLst/>
                          <a:uFillTx/>
                          <a:latin typeface="Myriad Pro Cond"/>
                          <a:ea typeface="+mn-ea"/>
                          <a:cs typeface="+mn-cs"/>
                          <a:sym typeface="Helvetica Neue"/>
                        </a:rPr>
                        <a:t>Tanıtım Giderleri</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algn="ctr" rtl="0" fontAlgn="ctr"/>
                      <a:r>
                        <a:rPr lang="tr-TR" sz="2800" b="1" i="0" u="none" strike="noStrike" dirty="0">
                          <a:solidFill>
                            <a:schemeClr val="bg1"/>
                          </a:solidFill>
                          <a:effectLst/>
                          <a:latin typeface="Myriad Pro Cond"/>
                        </a:rPr>
                        <a:t>% 50 - % 70 </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dirty="0">
                          <a:solidFill>
                            <a:schemeClr val="bg1"/>
                          </a:solidFill>
                          <a:effectLst/>
                          <a:latin typeface="Myriad Pro Cond"/>
                        </a:rPr>
                        <a:t>16.289.000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tr-TR" sz="2800" b="1" i="0" u="none" strike="noStrike" dirty="0">
                          <a:solidFill>
                            <a:schemeClr val="bg1"/>
                          </a:solidFill>
                          <a:effectLst/>
                          <a:latin typeface="Myriad Pro Cond"/>
                        </a:rPr>
                        <a:t>Ülke Başına 5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algn="ctr" rtl="0" fontAlgn="ctr"/>
                      <a:r>
                        <a:rPr lang="tr-TR" sz="2800" b="1" i="0" u="none" strike="noStrike" dirty="0">
                          <a:solidFill>
                            <a:schemeClr val="bg1"/>
                          </a:solidFill>
                          <a:effectLst/>
                          <a:latin typeface="Myriad Pro Cond"/>
                        </a:rPr>
                        <a:t>Çok Kanallı Zincir Mağaza Markası Sahibi Şirketler</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1243041">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chemeClr val="bg1"/>
                          </a:solidFill>
                          <a:effectLst/>
                          <a:uFillTx/>
                          <a:latin typeface="Myriad Pro Cond"/>
                          <a:ea typeface="+mn-ea"/>
                          <a:cs typeface="+mn-cs"/>
                          <a:sym typeface="Helvetica Neue"/>
                        </a:rPr>
                        <a:t>Birim Kira Giderleri  </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b="1" i="0" u="none" strike="noStrike" dirty="0">
                          <a:solidFill>
                            <a:schemeClr val="bg1"/>
                          </a:solidFill>
                          <a:effectLst/>
                          <a:latin typeface="Myriad Pro Cond"/>
                        </a:rPr>
                        <a:t>3.619.000 </a:t>
                      </a:r>
                      <a:r>
                        <a:rPr lang="tr-TR" sz="2800" b="1" i="0" u="none" strike="noStrike" kern="1200" dirty="0">
                          <a:solidFill>
                            <a:schemeClr val="bg1"/>
                          </a:solidFill>
                          <a:effectLst/>
                          <a:latin typeface="Myriad Pro Cond"/>
                          <a:ea typeface="+mn-ea"/>
                          <a:cs typeface="+mn-cs"/>
                        </a:rPr>
                        <a:t>₺ / Birim Başına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b="1" i="0" u="none" strike="noStrike" dirty="0">
                          <a:solidFill>
                            <a:schemeClr val="bg1"/>
                          </a:solidFill>
                          <a:effectLst/>
                          <a:latin typeface="Myriad Pro Cond"/>
                        </a:rPr>
                        <a:t>Birim Başına 5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46819">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Dekorasyon Giderleri</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1"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3808229780"/>
                  </a:ext>
                </a:extLst>
              </a:tr>
              <a:tr h="1139545">
                <a:tc vMerge="1">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Dekorasyon Giderleri</a:t>
                      </a:r>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rowSpan="2">
                  <a:txBody>
                    <a:bodyPr/>
                    <a:lstStyle/>
                    <a:p>
                      <a:pPr algn="ctr" rtl="0" fontAlgn="ctr"/>
                      <a:r>
                        <a:rPr lang="tr-TR" sz="2800" b="1" i="0" u="none" strike="noStrike" dirty="0">
                          <a:solidFill>
                            <a:schemeClr val="bg1"/>
                          </a:solidFill>
                          <a:effectLst/>
                          <a:latin typeface="Myriad Pro Cond"/>
                        </a:rPr>
                        <a:t>5.429.000 </a:t>
                      </a:r>
                      <a:r>
                        <a:rPr lang="tr-TR" sz="2800" b="1" i="0" u="none" strike="noStrike" kern="1200" dirty="0">
                          <a:solidFill>
                            <a:schemeClr val="bg1"/>
                          </a:solidFill>
                          <a:effectLst/>
                          <a:latin typeface="Myriad Pro Cond"/>
                          <a:ea typeface="+mn-ea"/>
                          <a:cs typeface="+mn-cs"/>
                        </a:rPr>
                        <a:t>₺ / Birim Başına</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584200" rtl="0" fontAlgn="ctr" latinLnBrk="0">
                        <a:lnSpc>
                          <a:spcPct val="100000"/>
                        </a:lnSpc>
                        <a:spcBef>
                          <a:spcPts val="0"/>
                        </a:spcBef>
                        <a:spcAft>
                          <a:spcPts val="0"/>
                        </a:spcAft>
                        <a:buClrTx/>
                        <a:buSzTx/>
                        <a:buFontTx/>
                        <a:buNone/>
                        <a:tabLst/>
                      </a:pPr>
                      <a:r>
                        <a:rPr lang="tr-TR" sz="2800" b="1" i="0" u="none" strike="noStrike" cap="none" spc="0" baseline="0" dirty="0">
                          <a:solidFill>
                            <a:schemeClr val="bg1"/>
                          </a:solidFill>
                          <a:effectLst/>
                          <a:uFillTx/>
                          <a:latin typeface="Myriad Pro Cond"/>
                          <a:ea typeface="+mn-ea"/>
                          <a:cs typeface="+mn-cs"/>
                          <a:sym typeface="Helvetica Neue"/>
                        </a:rPr>
                        <a:t>Birim Başına 1 kez</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096538804"/>
                  </a:ext>
                </a:extLst>
              </a:tr>
              <a:tr h="346818">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err="1">
                          <a:ln>
                            <a:noFill/>
                          </a:ln>
                          <a:solidFill>
                            <a:schemeClr val="bg1"/>
                          </a:solidFill>
                          <a:effectLst/>
                          <a:uFillTx/>
                          <a:latin typeface="Myriad Pro Cond"/>
                          <a:ea typeface="+mn-ea"/>
                          <a:cs typeface="+mn-cs"/>
                          <a:sym typeface="Helvetica Neue"/>
                        </a:rPr>
                        <a:t>Franchise</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2803501056"/>
                  </a:ext>
                </a:extLst>
              </a:tr>
              <a:tr h="1213863">
                <a:tc vMerge="1">
                  <a:txBody>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2000" b="1" i="0" u="none" strike="noStrike" kern="1200" cap="none" spc="0" normalizeH="0" baseline="0" dirty="0" err="1">
                          <a:ln>
                            <a:noFill/>
                          </a:ln>
                          <a:solidFill>
                            <a:srgbClr val="002060"/>
                          </a:solidFill>
                          <a:effectLst/>
                          <a:uFillTx/>
                          <a:latin typeface="Myriad Pro Cond"/>
                          <a:ea typeface="+mn-ea"/>
                          <a:cs typeface="+mn-cs"/>
                          <a:sym typeface="Helvetica Neue"/>
                        </a:rPr>
                        <a:t>Franchise</a:t>
                      </a:r>
                      <a:endPar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rowSpan="2">
                  <a:txBody>
                    <a:bodyPr/>
                    <a:lstStyle/>
                    <a:p>
                      <a:pPr algn="ctr" rtl="0" fontAlgn="ctr"/>
                      <a:r>
                        <a:rPr lang="tr-TR" sz="2800" b="1" i="0" u="none" strike="noStrike" dirty="0">
                          <a:solidFill>
                            <a:schemeClr val="bg1"/>
                          </a:solidFill>
                          <a:effectLst/>
                          <a:latin typeface="Myriad Pro Cond"/>
                        </a:rPr>
                        <a:t>3.619.000 </a:t>
                      </a:r>
                      <a:r>
                        <a:rPr lang="tr-TR" sz="2800" b="1" i="0" u="none" strike="noStrike" kern="1200" dirty="0">
                          <a:solidFill>
                            <a:schemeClr val="bg1"/>
                          </a:solidFill>
                          <a:effectLst/>
                          <a:latin typeface="Myriad Pro Cond"/>
                          <a:ea typeface="+mn-ea"/>
                          <a:cs typeface="+mn-cs"/>
                        </a:rPr>
                        <a:t>₺ / Birim Başına</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584200" rtl="0" fontAlgn="ctr" latinLnBrk="0">
                        <a:lnSpc>
                          <a:spcPct val="100000"/>
                        </a:lnSpc>
                        <a:spcBef>
                          <a:spcPts val="0"/>
                        </a:spcBef>
                        <a:spcAft>
                          <a:spcPts val="0"/>
                        </a:spcAft>
                        <a:buClrTx/>
                        <a:buSzTx/>
                        <a:buFontTx/>
                        <a:buNone/>
                        <a:tabLst/>
                      </a:pPr>
                      <a:r>
                        <a:rPr lang="tr-TR" sz="2800" b="1" i="0" u="none" strike="noStrike" cap="none" spc="0" baseline="0" dirty="0">
                          <a:solidFill>
                            <a:schemeClr val="bg1"/>
                          </a:solidFill>
                          <a:effectLst/>
                          <a:uFillTx/>
                          <a:latin typeface="Myriad Pro Cond"/>
                          <a:ea typeface="+mn-ea"/>
                          <a:cs typeface="+mn-cs"/>
                          <a:sym typeface="Helvetica Neue"/>
                        </a:rPr>
                        <a:t>Birim Başına 2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835378375"/>
                  </a:ext>
                </a:extLst>
              </a:tr>
              <a:tr h="210546">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Pazar Araştırması Çalışması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ve Raporları</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666135293"/>
                  </a:ext>
                </a:extLst>
              </a:tr>
              <a:tr h="1486364">
                <a:tc vMerge="1">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Pazar Araştırması Çalışması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ve Raporları</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algn="ctr" rtl="0" fontAlgn="ctr"/>
                      <a:r>
                        <a:rPr lang="tr-TR" sz="2800" b="1" i="0" u="none" strike="noStrike" dirty="0">
                          <a:solidFill>
                            <a:schemeClr val="bg1"/>
                          </a:solidFill>
                          <a:effectLst/>
                          <a:latin typeface="Myriad Pro Cond"/>
                        </a:rPr>
                        <a:t>3.619.000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584200" rtl="0" fontAlgn="ctr" latinLnBrk="0">
                        <a:lnSpc>
                          <a:spcPct val="100000"/>
                        </a:lnSpc>
                        <a:spcBef>
                          <a:spcPts val="0"/>
                        </a:spcBef>
                        <a:spcAft>
                          <a:spcPts val="0"/>
                        </a:spcAft>
                        <a:buClrTx/>
                        <a:buSzTx/>
                        <a:buFontTx/>
                        <a:buNone/>
                        <a:tabLst/>
                      </a:pPr>
                      <a:r>
                        <a:rPr lang="tr-TR" sz="2800" b="1" i="0" u="none" strike="noStrike" cap="none" spc="0" baseline="0" dirty="0">
                          <a:solidFill>
                            <a:schemeClr val="bg1"/>
                          </a:solidFill>
                          <a:effectLst/>
                          <a:uFillTx/>
                          <a:latin typeface="Myriad Pro Cond"/>
                          <a:ea typeface="+mn-ea"/>
                          <a:cs typeface="+mn-cs"/>
                          <a:sym typeface="Helvetica Neue"/>
                        </a:rPr>
                        <a:t>Şirket Kapsamda Olduğu Sürece</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250254523"/>
                  </a:ext>
                </a:extLst>
              </a:tr>
              <a:tr h="176999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Yurt Dışı Marka Tescil, Tescil Yenilenmesi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ve Korunması</a:t>
                      </a:r>
                      <a:endParaRPr lang="tr-TR" sz="2800" dirty="0">
                        <a:solidFill>
                          <a:schemeClr val="bg1"/>
                        </a:solidFill>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dirty="0">
                          <a:solidFill>
                            <a:schemeClr val="bg1"/>
                          </a:solidFill>
                          <a:effectLst/>
                          <a:latin typeface="Myriad Pro Cond"/>
                        </a:rPr>
                        <a:t>1.357.000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p>
                      <a:pPr algn="ctr" rtl="0" fontAlgn="ct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cap="none" spc="0" baseline="0" dirty="0">
                          <a:solidFill>
                            <a:schemeClr val="bg1"/>
                          </a:solidFill>
                          <a:effectLst/>
                          <a:uFillTx/>
                          <a:latin typeface="Myriad Pro Cond"/>
                          <a:ea typeface="+mn-ea"/>
                          <a:cs typeface="+mn-cs"/>
                          <a:sym typeface="Helvetica Neue"/>
                        </a:rPr>
                        <a:t>Şirket Kapsamda Olduğu Sürece</a:t>
                      </a:r>
                    </a:p>
                    <a:p>
                      <a:pPr marL="0" marR="0" indent="0" algn="ctr" defTabSz="584200" rtl="0" fontAlgn="ctr" latinLnBrk="0">
                        <a:lnSpc>
                          <a:spcPct val="100000"/>
                        </a:lnSpc>
                        <a:spcBef>
                          <a:spcPts val="0"/>
                        </a:spcBef>
                        <a:spcAft>
                          <a:spcPts val="0"/>
                        </a:spcAft>
                        <a:buClrTx/>
                        <a:buSzTx/>
                        <a:buFontTx/>
                        <a:buNone/>
                        <a:tabLst/>
                      </a:pPr>
                      <a:endParaRPr lang="tr-TR" sz="2800" b="1" i="0" u="none" strike="noStrike" cap="none" spc="0" baseline="0" dirty="0">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9102105"/>
                  </a:ext>
                </a:extLst>
              </a:tr>
            </a:tbl>
          </a:graphicData>
        </a:graphic>
      </p:graphicFrame>
      <p:grpSp>
        <p:nvGrpSpPr>
          <p:cNvPr id="25" name="Group">
            <a:extLst>
              <a:ext uri="{FF2B5EF4-FFF2-40B4-BE49-F238E27FC236}">
                <a16:creationId xmlns:a16="http://schemas.microsoft.com/office/drawing/2014/main" id="{F3B6B195-616C-4ADC-81FE-C80330BD3427}"/>
              </a:ext>
            </a:extLst>
          </p:cNvPr>
          <p:cNvGrpSpPr/>
          <p:nvPr/>
        </p:nvGrpSpPr>
        <p:grpSpPr>
          <a:xfrm>
            <a:off x="21204091" y="9881275"/>
            <a:ext cx="3021867" cy="2843556"/>
            <a:chOff x="-12700" y="-12699"/>
            <a:chExt cx="3884655" cy="4231020"/>
          </a:xfrm>
        </p:grpSpPr>
        <p:grpSp>
          <p:nvGrpSpPr>
            <p:cNvPr id="26" name="Rectangle">
              <a:extLst>
                <a:ext uri="{FF2B5EF4-FFF2-40B4-BE49-F238E27FC236}">
                  <a16:creationId xmlns:a16="http://schemas.microsoft.com/office/drawing/2014/main" id="{9A345886-AD8F-47F4-9F51-FDC38F332CC0}"/>
                </a:ext>
              </a:extLst>
            </p:cNvPr>
            <p:cNvGrpSpPr/>
            <p:nvPr/>
          </p:nvGrpSpPr>
          <p:grpSpPr>
            <a:xfrm>
              <a:off x="-12700" y="-12700"/>
              <a:ext cx="3884656" cy="4231021"/>
              <a:chOff x="0" y="0"/>
              <a:chExt cx="3884655" cy="4231020"/>
            </a:xfrm>
          </p:grpSpPr>
          <p:sp>
            <p:nvSpPr>
              <p:cNvPr id="38" name="Rectangle">
                <a:extLst>
                  <a:ext uri="{FF2B5EF4-FFF2-40B4-BE49-F238E27FC236}">
                    <a16:creationId xmlns:a16="http://schemas.microsoft.com/office/drawing/2014/main" id="{A401876B-208F-4598-9097-F71F05FA0114}"/>
                  </a:ext>
                </a:extLst>
              </p:cNvPr>
              <p:cNvSpPr/>
              <p:nvPr/>
            </p:nvSpPr>
            <p:spPr>
              <a:xfrm>
                <a:off x="12700" y="12699"/>
                <a:ext cx="3859256" cy="4205622"/>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Rectangle Rectangle" descr="Rectangle Rectangle">
                <a:extLst>
                  <a:ext uri="{FF2B5EF4-FFF2-40B4-BE49-F238E27FC236}">
                    <a16:creationId xmlns:a16="http://schemas.microsoft.com/office/drawing/2014/main" id="{C410E740-0D12-4D93-95FB-59AD21D27830}"/>
                  </a:ext>
                </a:extLst>
              </p:cNvPr>
              <p:cNvPicPr>
                <a:picLocks/>
              </p:cNvPicPr>
              <p:nvPr/>
            </p:nvPicPr>
            <p:blipFill>
              <a:blip r:embed="rId6"/>
              <a:stretch>
                <a:fillRect/>
              </a:stretch>
            </p:blipFill>
            <p:spPr>
              <a:xfrm>
                <a:off x="0" y="-1"/>
                <a:ext cx="3884656" cy="4231022"/>
              </a:xfrm>
              <a:prstGeom prst="rect">
                <a:avLst/>
              </a:prstGeom>
              <a:effectLst/>
            </p:spPr>
          </p:pic>
        </p:grpSp>
        <p:sp>
          <p:nvSpPr>
            <p:cNvPr id="27" name="UR-GE Projesi Desteği,…">
              <a:extLst>
                <a:ext uri="{FF2B5EF4-FFF2-40B4-BE49-F238E27FC236}">
                  <a16:creationId xmlns:a16="http://schemas.microsoft.com/office/drawing/2014/main" id="{916DE1BA-B2C8-4D39-9DFC-72E98BD3230D}"/>
                </a:ext>
              </a:extLst>
            </p:cNvPr>
            <p:cNvSpPr txBox="1"/>
            <p:nvPr/>
          </p:nvSpPr>
          <p:spPr>
            <a:xfrm>
              <a:off x="158396" y="682890"/>
              <a:ext cx="3542463" cy="2711327"/>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noAutofit/>
            </a:bodyPr>
            <a:lstStyle/>
            <a:p>
              <a:pPr>
                <a:defRPr sz="2600">
                  <a:solidFill>
                    <a:srgbClr val="D8AD65"/>
                  </a:solidFill>
                  <a:latin typeface="Myriad Pro Cond"/>
                  <a:ea typeface="Myriad Pro Cond"/>
                  <a:cs typeface="Myriad Pro Cond"/>
                  <a:sym typeface="Myriad Pro Condensed"/>
                </a:defRPr>
              </a:pPr>
              <a:endParaRPr dirty="0"/>
            </a:p>
          </p:txBody>
        </p:sp>
        <p:sp>
          <p:nvSpPr>
            <p:cNvPr id="28" name="Line">
              <a:extLst>
                <a:ext uri="{FF2B5EF4-FFF2-40B4-BE49-F238E27FC236}">
                  <a16:creationId xmlns:a16="http://schemas.microsoft.com/office/drawing/2014/main" id="{58C11E67-7AC9-4172-BAE4-B3008EF2C962}"/>
                </a:ext>
              </a:extLst>
            </p:cNvPr>
            <p:cNvSpPr/>
            <p:nvPr/>
          </p:nvSpPr>
          <p:spPr>
            <a:xfrm>
              <a:off x="622770" y="3521209"/>
              <a:ext cx="2613716"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sp>
          <p:nvSpPr>
            <p:cNvPr id="37" name="Line">
              <a:extLst>
                <a:ext uri="{FF2B5EF4-FFF2-40B4-BE49-F238E27FC236}">
                  <a16:creationId xmlns:a16="http://schemas.microsoft.com/office/drawing/2014/main" id="{C37866B7-0036-4A7B-8C4D-F348D3AF4CA7}"/>
                </a:ext>
              </a:extLst>
            </p:cNvPr>
            <p:cNvSpPr/>
            <p:nvPr/>
          </p:nvSpPr>
          <p:spPr>
            <a:xfrm>
              <a:off x="622769" y="555898"/>
              <a:ext cx="2613717"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3" name="Dikdörtgen 2">
            <a:extLst>
              <a:ext uri="{FF2B5EF4-FFF2-40B4-BE49-F238E27FC236}">
                <a16:creationId xmlns:a16="http://schemas.microsoft.com/office/drawing/2014/main" id="{89C366AA-C436-4C5F-86E9-8EF29800851B}"/>
              </a:ext>
            </a:extLst>
          </p:cNvPr>
          <p:cNvSpPr/>
          <p:nvPr/>
        </p:nvSpPr>
        <p:spPr>
          <a:xfrm>
            <a:off x="20901898" y="10716406"/>
            <a:ext cx="3463006" cy="1338828"/>
          </a:xfrm>
          <a:prstGeom prst="rect">
            <a:avLst/>
          </a:prstGeom>
        </p:spPr>
        <p:txBody>
          <a:bodyPr wrap="square">
            <a:spAutoFit/>
          </a:bodyPr>
          <a:lstStyle/>
          <a:p>
            <a:r>
              <a:rPr lang="tr-TR" sz="2700" b="1" dirty="0">
                <a:solidFill>
                  <a:srgbClr val="D8AD65"/>
                </a:solidFill>
                <a:latin typeface="Myriad Pro Cond"/>
                <a:sym typeface="Myriad Pro Condensed"/>
              </a:rPr>
              <a:t>Toplam Yıllık Üst Limit: </a:t>
            </a:r>
          </a:p>
          <a:p>
            <a:r>
              <a:rPr lang="tr-TR" sz="2700" b="1" dirty="0">
                <a:solidFill>
                  <a:srgbClr val="D8AD65"/>
                </a:solidFill>
                <a:latin typeface="Myriad Pro Cond"/>
                <a:sym typeface="Myriad Pro Condensed"/>
              </a:rPr>
              <a:t>36.199.000 TL</a:t>
            </a:r>
          </a:p>
        </p:txBody>
      </p:sp>
      <p:sp>
        <p:nvSpPr>
          <p:cNvPr id="5" name="YENİ NESİL İHRACAT DESTEKLERİ">
            <a:extLst>
              <a:ext uri="{FF2B5EF4-FFF2-40B4-BE49-F238E27FC236}">
                <a16:creationId xmlns:a16="http://schemas.microsoft.com/office/drawing/2014/main" id="{6C28BDE8-5ED6-2BC0-245A-9C253AFD3A88}"/>
              </a:ext>
            </a:extLst>
          </p:cNvPr>
          <p:cNvSpPr txBox="1"/>
          <p:nvPr/>
        </p:nvSpPr>
        <p:spPr>
          <a:xfrm>
            <a:off x="5479720" y="725263"/>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ÇOK KANALLI ZİNCİR MAĞAZA DESTEĞİ</a:t>
            </a:r>
          </a:p>
        </p:txBody>
      </p:sp>
    </p:spTree>
    <p:extLst>
      <p:ext uri="{BB962C8B-B14F-4D97-AF65-F5344CB8AC3E}">
        <p14:creationId xmlns:p14="http://schemas.microsoft.com/office/powerpoint/2010/main" val="739925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5400" b="1" dirty="0">
                <a:solidFill>
                  <a:srgbClr val="D8AD65"/>
                </a:solidFill>
                <a:latin typeface="Myriad Pro Cond"/>
                <a:sym typeface="Myriad Pro Condensed"/>
              </a:rPr>
              <a:t>TASARIM VE ÜRÜN GELİŞTİRME PROJESİ DESTEĞİ</a:t>
            </a: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Tree>
    <p:extLst>
      <p:ext uri="{BB962C8B-B14F-4D97-AF65-F5344CB8AC3E}">
        <p14:creationId xmlns:p14="http://schemas.microsoft.com/office/powerpoint/2010/main" val="8477455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572000" y="953881"/>
            <a:ext cx="15950126" cy="1394493"/>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4615562" y="1062733"/>
            <a:ext cx="15676719"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cs typeface="Calibri" panose="020F0502020204030204" pitchFamily="34" charset="0"/>
              </a:rPr>
              <a:t>TASARIM VE ÜRÜN GELİŞTİRME PROJESİ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extLst>
              <p:ext uri="{D42A27DB-BD31-4B8C-83A1-F6EECF244321}">
                <p14:modId xmlns:p14="http://schemas.microsoft.com/office/powerpoint/2010/main" val="2461451522"/>
              </p:ext>
            </p:extLst>
          </p:nvPr>
        </p:nvGraphicFramePr>
        <p:xfrm>
          <a:off x="3205168" y="3011505"/>
          <a:ext cx="17747616" cy="7589674"/>
        </p:xfrm>
        <a:graphic>
          <a:graphicData uri="http://schemas.openxmlformats.org/drawingml/2006/table">
            <a:tbl>
              <a:tblPr>
                <a:effectLst>
                  <a:innerShdw blurRad="63500" dist="50800" dir="8100000">
                    <a:prstClr val="black">
                      <a:alpha val="50000"/>
                    </a:prstClr>
                  </a:innerShdw>
                </a:effectLst>
              </a:tblPr>
              <a:tblGrid>
                <a:gridCol w="3284844">
                  <a:extLst>
                    <a:ext uri="{9D8B030D-6E8A-4147-A177-3AD203B41FA5}">
                      <a16:colId xmlns:a16="http://schemas.microsoft.com/office/drawing/2014/main" val="20000"/>
                    </a:ext>
                  </a:extLst>
                </a:gridCol>
                <a:gridCol w="2440772">
                  <a:extLst>
                    <a:ext uri="{9D8B030D-6E8A-4147-A177-3AD203B41FA5}">
                      <a16:colId xmlns:a16="http://schemas.microsoft.com/office/drawing/2014/main" val="20001"/>
                    </a:ext>
                  </a:extLst>
                </a:gridCol>
                <a:gridCol w="4154628">
                  <a:extLst>
                    <a:ext uri="{9D8B030D-6E8A-4147-A177-3AD203B41FA5}">
                      <a16:colId xmlns:a16="http://schemas.microsoft.com/office/drawing/2014/main" val="20002"/>
                    </a:ext>
                  </a:extLst>
                </a:gridCol>
                <a:gridCol w="4718722">
                  <a:extLst>
                    <a:ext uri="{9D8B030D-6E8A-4147-A177-3AD203B41FA5}">
                      <a16:colId xmlns:a16="http://schemas.microsoft.com/office/drawing/2014/main" val="20003"/>
                    </a:ext>
                  </a:extLst>
                </a:gridCol>
                <a:gridCol w="3148650">
                  <a:extLst>
                    <a:ext uri="{9D8B030D-6E8A-4147-A177-3AD203B41FA5}">
                      <a16:colId xmlns:a16="http://schemas.microsoft.com/office/drawing/2014/main" val="20004"/>
                    </a:ext>
                  </a:extLst>
                </a:gridCol>
              </a:tblGrid>
              <a:tr h="1531912">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Kalemi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Oranı % </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Limiti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Süre</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Faydalanıcı</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968">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3600" b="1" i="0" u="none" strike="noStrike" kern="1200" cap="none" spc="0" normalizeH="0" baseline="0" dirty="0">
                          <a:ln>
                            <a:noFill/>
                          </a:ln>
                          <a:solidFill>
                            <a:schemeClr val="bg1"/>
                          </a:solidFill>
                          <a:effectLst/>
                          <a:uFillTx/>
                          <a:latin typeface="Myriad Pro Cond"/>
                          <a:ea typeface="+mn-ea"/>
                          <a:cs typeface="+mn-cs"/>
                          <a:sym typeface="Helvetica Neue"/>
                        </a:rPr>
                        <a:t>Tasarımcı, Modelist ve  Mühendis Brüt Maaş Giderleri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3600" b="1" i="0" u="none" strike="noStrike" kern="1200" cap="none" spc="0" normalizeH="0" baseline="0" dirty="0">
                          <a:ln>
                            <a:noFill/>
                          </a:ln>
                          <a:solidFill>
                            <a:schemeClr val="bg1"/>
                          </a:solidFill>
                          <a:effectLst/>
                          <a:uFillTx/>
                          <a:latin typeface="Myriad Pro Cond"/>
                          <a:ea typeface="+mn-ea"/>
                          <a:cs typeface="+mn-cs"/>
                          <a:sym typeface="Helvetica Neue"/>
                        </a:rPr>
                        <a:t>% 50</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0">
                        <a:lnSpc>
                          <a:spcPct val="100000"/>
                        </a:lnSpc>
                        <a:spcBef>
                          <a:spcPts val="0"/>
                        </a:spcBef>
                        <a:spcAft>
                          <a:spcPts val="0"/>
                        </a:spcAft>
                        <a:buClrTx/>
                        <a:buSzTx/>
                        <a:buFontTx/>
                        <a:buNone/>
                        <a:tabLst/>
                        <a:defRPr/>
                      </a:pPr>
                      <a:r>
                        <a:rPr kumimoji="0" lang="tr-TR" sz="3600" b="1" i="0" u="none" strike="noStrike" kern="1200" cap="none" spc="0" normalizeH="0" baseline="0" dirty="0">
                          <a:ln>
                            <a:noFill/>
                          </a:ln>
                          <a:solidFill>
                            <a:schemeClr val="bg1"/>
                          </a:solidFill>
                          <a:effectLst/>
                          <a:uFillTx/>
                          <a:latin typeface="Myriad Pro Cond"/>
                          <a:ea typeface="+mn-ea"/>
                          <a:cs typeface="+mn-cs"/>
                          <a:sym typeface="Helvetica Neue"/>
                        </a:rPr>
                        <a:t>5.429.000 ₺ / Proje Başına/Aynı anda10 kişi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3600" b="1" i="0" u="none" strike="noStrike" kern="1200" cap="none" spc="0" normalizeH="0" baseline="0" dirty="0">
                          <a:ln>
                            <a:noFill/>
                          </a:ln>
                          <a:solidFill>
                            <a:schemeClr val="bg1"/>
                          </a:solidFill>
                          <a:effectLst/>
                          <a:uFillTx/>
                          <a:latin typeface="Myriad Pro Cond"/>
                          <a:ea typeface="+mn-ea"/>
                          <a:cs typeface="+mn-cs"/>
                          <a:sym typeface="Helvetica Neue"/>
                        </a:rPr>
                        <a:t>3+2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3600" b="1" i="0" u="none" strike="noStrike" kern="1200" cap="none" spc="0" normalizeH="0" baseline="0" dirty="0">
                          <a:ln>
                            <a:noFill/>
                          </a:ln>
                          <a:solidFill>
                            <a:schemeClr val="bg1"/>
                          </a:solidFill>
                          <a:effectLst/>
                          <a:uFillTx/>
                          <a:latin typeface="Myriad Pro Cond"/>
                          <a:ea typeface="+mn-ea"/>
                          <a:cs typeface="+mn-cs"/>
                          <a:sym typeface="Helvetica Neue"/>
                        </a:rPr>
                        <a:t>Şirketler</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1318636">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3600" b="1" i="0" u="none" strike="noStrike" kern="1200" cap="none" spc="0" normalizeH="0" baseline="0" dirty="0">
                          <a:ln>
                            <a:noFill/>
                          </a:ln>
                          <a:solidFill>
                            <a:schemeClr val="bg1"/>
                          </a:solidFill>
                          <a:effectLst/>
                          <a:uFillTx/>
                          <a:latin typeface="Myriad Pro Cond"/>
                          <a:ea typeface="+mn-ea"/>
                          <a:cs typeface="+mn-cs"/>
                          <a:sym typeface="Helvetica Neue"/>
                        </a:rPr>
                        <a:t>Alet, Teçhizat, Malzeme ve Yazılım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3600" b="1" i="0" u="none" strike="noStrike" kern="1200" cap="none" spc="0" normalizeH="0" baseline="0" dirty="0">
                          <a:ln>
                            <a:noFill/>
                          </a:ln>
                          <a:solidFill>
                            <a:schemeClr val="bg1"/>
                          </a:solidFill>
                          <a:effectLst/>
                          <a:uFillTx/>
                          <a:latin typeface="Myriad Pro Cond"/>
                          <a:ea typeface="+mn-ea"/>
                          <a:cs typeface="+mn-cs"/>
                          <a:sym typeface="Helvetica Neue"/>
                        </a:rPr>
                        <a:t>2.714.000 ₺ / Proje Başına</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800" b="1" i="0" u="none" strike="noStrike" dirty="0">
                        <a:solidFill>
                          <a:srgbClr val="1B2C57"/>
                        </a:solidFill>
                        <a:effectLst/>
                        <a:latin typeface="Myriad Pro Cond"/>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37592">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3600" b="1" i="0" u="none" strike="noStrike" kern="1200" cap="none" spc="0" normalizeH="0" baseline="0" dirty="0">
                          <a:ln>
                            <a:noFill/>
                          </a:ln>
                          <a:solidFill>
                            <a:schemeClr val="bg1"/>
                          </a:solidFill>
                          <a:effectLst/>
                          <a:uFillTx/>
                          <a:latin typeface="Myriad Pro Cond"/>
                          <a:ea typeface="+mn-ea"/>
                          <a:cs typeface="+mn-cs"/>
                          <a:sym typeface="Helvetica Neue"/>
                        </a:rPr>
                        <a:t>İnternet Sitesi Üyeliği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1"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3808229780"/>
                  </a:ext>
                </a:extLst>
              </a:tr>
              <a:tr h="1109226">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kern="1200" dirty="0">
                        <a:solidFill>
                          <a:srgbClr val="1B2C57"/>
                        </a:solidFill>
                        <a:effectLst/>
                        <a:latin typeface="Calibri" panose="020F0502020204030204" pitchFamily="34" charset="0"/>
                        <a:ea typeface="+mn-ea"/>
                        <a:cs typeface="+mn-cs"/>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3600" b="1" i="0" u="none" strike="noStrike" kern="1200" cap="none" spc="0" normalizeH="0" baseline="0" dirty="0">
                          <a:ln>
                            <a:noFill/>
                          </a:ln>
                          <a:solidFill>
                            <a:schemeClr val="bg1"/>
                          </a:solidFill>
                          <a:effectLst/>
                          <a:uFillTx/>
                          <a:latin typeface="Myriad Pro Cond"/>
                          <a:ea typeface="+mn-ea"/>
                          <a:cs typeface="+mn-cs"/>
                          <a:sym typeface="Helvetica Neue"/>
                        </a:rPr>
                        <a:t>904.000 ₺ / Proje Başına</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584200" rtl="0" fontAlgn="ctr" latinLnBrk="0">
                        <a:lnSpc>
                          <a:spcPct val="100000"/>
                        </a:lnSpc>
                        <a:spcBef>
                          <a:spcPts val="0"/>
                        </a:spcBef>
                        <a:spcAft>
                          <a:spcPts val="0"/>
                        </a:spcAft>
                        <a:buClrTx/>
                        <a:buSzTx/>
                        <a:buFontTx/>
                        <a:buNone/>
                        <a:tabLst/>
                      </a:pPr>
                      <a:endParaRPr lang="tr-TR" sz="1800" b="1" i="0" u="none" strike="noStrike" cap="none" spc="0" baseline="0" dirty="0">
                        <a:solidFill>
                          <a:srgbClr val="1B2C57"/>
                        </a:solidFill>
                        <a:effectLst/>
                        <a:uFillTx/>
                        <a:latin typeface="Myriad Pro Cond"/>
                        <a:ea typeface="+mn-ea"/>
                        <a:cs typeface="+mn-cs"/>
                        <a:sym typeface="Helvetica Neue"/>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096538804"/>
                  </a:ext>
                </a:extLst>
              </a:tr>
            </a:tbl>
          </a:graphicData>
        </a:graphic>
      </p:graphicFrame>
      <p:sp>
        <p:nvSpPr>
          <p:cNvPr id="2" name="Metin kutusu 1">
            <a:extLst>
              <a:ext uri="{FF2B5EF4-FFF2-40B4-BE49-F238E27FC236}">
                <a16:creationId xmlns:a16="http://schemas.microsoft.com/office/drawing/2014/main" id="{65FF99D4-BABC-41E9-AB80-0AD14369D585}"/>
              </a:ext>
            </a:extLst>
          </p:cNvPr>
          <p:cNvSpPr txBox="1"/>
          <p:nvPr/>
        </p:nvSpPr>
        <p:spPr>
          <a:xfrm>
            <a:off x="17901140" y="11484122"/>
            <a:ext cx="6370727" cy="142514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none" lIns="35120" tIns="35120" rIns="35120" bIns="35120" numCol="1" spcCol="38100" rtlCol="0" anchor="ctr">
            <a:spAutoFit/>
          </a:bodyPr>
          <a:lstStyle/>
          <a:p>
            <a:r>
              <a:rPr lang="tr-TR" sz="4400" b="1" dirty="0">
                <a:solidFill>
                  <a:srgbClr val="D8AD65"/>
                </a:solidFill>
                <a:latin typeface="Myriad Pro Cond"/>
                <a:sym typeface="Myriad Pro Condensed"/>
              </a:rPr>
              <a:t>Toplam Yıllık Üst Limit: </a:t>
            </a:r>
          </a:p>
          <a:p>
            <a:r>
              <a:rPr lang="tr-TR" sz="4400" b="1" dirty="0">
                <a:solidFill>
                  <a:srgbClr val="D8AD65"/>
                </a:solidFill>
                <a:latin typeface="Myriad Pro Cond"/>
                <a:sym typeface="Myriad Pro Condensed"/>
              </a:rPr>
              <a:t>9.047.000 TL</a:t>
            </a:r>
          </a:p>
        </p:txBody>
      </p:sp>
    </p:spTree>
    <p:extLst>
      <p:ext uri="{BB962C8B-B14F-4D97-AF65-F5344CB8AC3E}">
        <p14:creationId xmlns:p14="http://schemas.microsoft.com/office/powerpoint/2010/main" val="21851263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572000" y="953881"/>
            <a:ext cx="15950126" cy="1394493"/>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4615562" y="1062733"/>
            <a:ext cx="15676719"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cs typeface="Calibri" panose="020F0502020204030204" pitchFamily="34" charset="0"/>
              </a:rPr>
              <a:t>TASARIM VE ÜRÜN GELİŞTİRME PROJESİ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sp>
        <p:nvSpPr>
          <p:cNvPr id="25" name="Dikdörtgen 24">
            <a:extLst>
              <a:ext uri="{FF2B5EF4-FFF2-40B4-BE49-F238E27FC236}">
                <a16:creationId xmlns:a16="http://schemas.microsoft.com/office/drawing/2014/main" id="{2233F23C-4127-4D7E-BED4-8FF8A7AEFA19}"/>
              </a:ext>
            </a:extLst>
          </p:cNvPr>
          <p:cNvSpPr/>
          <p:nvPr/>
        </p:nvSpPr>
        <p:spPr>
          <a:xfrm>
            <a:off x="3205168" y="2916853"/>
            <a:ext cx="17747616" cy="9202519"/>
          </a:xfrm>
          <a:prstGeom prst="rect">
            <a:avLst/>
          </a:prstGeom>
        </p:spPr>
        <p:txBody>
          <a:bodyPr wrap="square">
            <a:spAutoFit/>
          </a:bodyPr>
          <a:lstStyle/>
          <a:p>
            <a:pPr lvl="6" indent="0" algn="just"/>
            <a:r>
              <a:rPr lang="tr-TR" sz="4000" b="1" dirty="0">
                <a:solidFill>
                  <a:srgbClr val="D8AD65"/>
                </a:solidFill>
                <a:latin typeface="Myriad Pro Cond"/>
              </a:rPr>
              <a:t>Temel Şartlar:</a:t>
            </a:r>
          </a:p>
          <a:p>
            <a:pPr marL="457200" lvl="6" indent="-457200" algn="just">
              <a:buFont typeface="Wingdings" panose="05000000000000000000" pitchFamily="2" charset="2"/>
              <a:buChar char="ü"/>
            </a:pPr>
            <a:endParaRPr lang="tr-TR" sz="4000" b="1" dirty="0">
              <a:solidFill>
                <a:srgbClr val="FFFFFF"/>
              </a:solidFill>
              <a:latin typeface="Myriad Pro Cond"/>
            </a:endParaRPr>
          </a:p>
          <a:p>
            <a:pPr marL="457200" lvl="6" indent="-457200" algn="just">
              <a:buFont typeface="Wingdings" panose="05000000000000000000" pitchFamily="2" charset="2"/>
              <a:buChar char="ü"/>
            </a:pPr>
            <a:r>
              <a:rPr lang="tr-TR" sz="4000" b="1" dirty="0">
                <a:solidFill>
                  <a:srgbClr val="FFFFFF"/>
                </a:solidFill>
                <a:latin typeface="Myriad Pro Cond"/>
              </a:rPr>
              <a:t>Başvuru tarihinden en az 1 yıl önce ihracat gerçekleştirmiş olmak</a:t>
            </a:r>
          </a:p>
          <a:p>
            <a:pPr lvl="6" indent="0" algn="just"/>
            <a:endParaRPr lang="tr-TR" sz="4000" b="1" dirty="0">
              <a:solidFill>
                <a:srgbClr val="FFFFFF"/>
              </a:solidFill>
              <a:latin typeface="Myriad Pro Cond"/>
            </a:endParaRPr>
          </a:p>
          <a:p>
            <a:pPr marL="457200" lvl="6" indent="-457200" algn="just">
              <a:buFont typeface="Wingdings" panose="05000000000000000000" pitchFamily="2" charset="2"/>
              <a:buChar char="ü"/>
            </a:pPr>
            <a:r>
              <a:rPr lang="tr-TR" sz="4000" b="1" dirty="0">
                <a:solidFill>
                  <a:schemeClr val="bg1"/>
                </a:solidFill>
                <a:latin typeface="Myriad Pro Cond"/>
              </a:rPr>
              <a:t>İhracata bağlı destek (her yıl, yapılan ihracatın yarısı kadar destek alınabilir</a:t>
            </a:r>
            <a:r>
              <a:rPr lang="tr-TR" sz="3200" b="1" dirty="0">
                <a:solidFill>
                  <a:schemeClr val="bg1"/>
                </a:solidFill>
                <a:latin typeface="Myriad Pro Cond"/>
              </a:rPr>
              <a:t>)</a:t>
            </a:r>
          </a:p>
          <a:p>
            <a:pPr lvl="6" indent="0" algn="just"/>
            <a:endParaRPr lang="tr-TR" sz="3200" b="1" dirty="0">
              <a:solidFill>
                <a:schemeClr val="bg1"/>
              </a:solidFill>
              <a:latin typeface="Myriad Pro Cond"/>
            </a:endParaRPr>
          </a:p>
          <a:p>
            <a:pPr marL="457200" lvl="6" indent="-457200" algn="just">
              <a:buFont typeface="Wingdings" panose="05000000000000000000" pitchFamily="2" charset="2"/>
              <a:buChar char="ü"/>
            </a:pPr>
            <a:r>
              <a:rPr lang="tr-TR" sz="4000" b="1" dirty="0">
                <a:solidFill>
                  <a:schemeClr val="bg1"/>
                </a:solidFill>
                <a:latin typeface="Myriad Pro Cond"/>
              </a:rPr>
              <a:t>Ön incelemeden geçmek, ön incelemede aşağıdaki hususlar bakılır:</a:t>
            </a:r>
          </a:p>
          <a:p>
            <a:pPr marL="571500" lvl="8" indent="-571500" algn="just">
              <a:buFont typeface="Arial" panose="020B0604020202020204" pitchFamily="34" charset="0"/>
              <a:buChar char="•"/>
            </a:pPr>
            <a:r>
              <a:rPr lang="tr-TR" sz="4000" dirty="0">
                <a:solidFill>
                  <a:srgbClr val="FFFFFF"/>
                </a:solidFill>
                <a:latin typeface="Myriad Pro Cond"/>
              </a:rPr>
              <a:t>Mevcut tasarım ve ihracat kapasitesi ile bu kapasiteyi geliştirme potansiyeli</a:t>
            </a:r>
          </a:p>
          <a:p>
            <a:pPr marL="571500" lvl="8" indent="-571500" algn="just">
              <a:buFont typeface="Arial" panose="020B0604020202020204" pitchFamily="34" charset="0"/>
              <a:buChar char="•"/>
            </a:pPr>
            <a:r>
              <a:rPr lang="tr-TR" sz="4000" dirty="0">
                <a:solidFill>
                  <a:srgbClr val="FFFFFF"/>
                </a:solidFill>
                <a:latin typeface="Myriad Pro Cond"/>
              </a:rPr>
              <a:t>Birim ihraç fiyatını artırma potansiyeli</a:t>
            </a:r>
          </a:p>
          <a:p>
            <a:pPr marL="571500" lvl="8" indent="-571500" algn="just">
              <a:buFont typeface="Arial" panose="020B0604020202020204" pitchFamily="34" charset="0"/>
              <a:buChar char="•"/>
            </a:pPr>
            <a:r>
              <a:rPr lang="tr-TR" sz="4000" dirty="0">
                <a:solidFill>
                  <a:srgbClr val="FFFFFF"/>
                </a:solidFill>
                <a:latin typeface="Myriad Pro Cond"/>
              </a:rPr>
              <a:t>Üst yönetimin projeyi sahiplenme düzeyi</a:t>
            </a:r>
          </a:p>
          <a:p>
            <a:pPr marL="571500" lvl="8" indent="-571500" algn="just">
              <a:buFont typeface="Arial" panose="020B0604020202020204" pitchFamily="34" charset="0"/>
              <a:buChar char="•"/>
            </a:pPr>
            <a:r>
              <a:rPr lang="tr-TR" sz="4000" dirty="0">
                <a:solidFill>
                  <a:srgbClr val="FFFFFF"/>
                </a:solidFill>
                <a:latin typeface="Myriad Pro Cond"/>
              </a:rPr>
              <a:t>Proje ekibinin niteliği</a:t>
            </a:r>
          </a:p>
          <a:p>
            <a:pPr marL="571500" lvl="8" indent="-571500" algn="just">
              <a:buFont typeface="Arial" panose="020B0604020202020204" pitchFamily="34" charset="0"/>
              <a:buChar char="•"/>
            </a:pPr>
            <a:r>
              <a:rPr lang="tr-TR" sz="4000" dirty="0">
                <a:solidFill>
                  <a:srgbClr val="FFFFFF"/>
                </a:solidFill>
                <a:latin typeface="Myriad Pro Cond"/>
              </a:rPr>
              <a:t>Proje bütçesinin şirket mali yapısına/üretim kapasitesine uygunluğu</a:t>
            </a:r>
          </a:p>
          <a:p>
            <a:pPr marL="571500" lvl="8" indent="-571500" algn="just">
              <a:buFont typeface="Arial" panose="020B0604020202020204" pitchFamily="34" charset="0"/>
              <a:buChar char="•"/>
            </a:pPr>
            <a:r>
              <a:rPr lang="tr-TR" sz="4000" dirty="0">
                <a:solidFill>
                  <a:srgbClr val="FFFFFF"/>
                </a:solidFill>
                <a:latin typeface="Myriad Pro Cond"/>
              </a:rPr>
              <a:t>Projenin tasarım ve ürün geliştirme altyapısı kurulması/geliştirilmesi ile alakası</a:t>
            </a:r>
          </a:p>
        </p:txBody>
      </p:sp>
    </p:spTree>
    <p:extLst>
      <p:ext uri="{BB962C8B-B14F-4D97-AF65-F5344CB8AC3E}">
        <p14:creationId xmlns:p14="http://schemas.microsoft.com/office/powerpoint/2010/main" val="10545417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Myriad Pro Cond"/>
                <a:sym typeface="Myriad Pro Condensed"/>
              </a:rPr>
              <a:t>TASARIMCI ŞİRKET VE TASARIM OFİSİ DESTEĞİ</a:t>
            </a:r>
          </a:p>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Tree>
    <p:extLst>
      <p:ext uri="{BB962C8B-B14F-4D97-AF65-F5344CB8AC3E}">
        <p14:creationId xmlns:p14="http://schemas.microsoft.com/office/powerpoint/2010/main" val="32322754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4" y="953882"/>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4607831" y="1063058"/>
            <a:ext cx="16220738"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TASARIMCI ŞİRKET VE TASARIM OFİSİ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graphicFrame>
        <p:nvGraphicFramePr>
          <p:cNvPr id="26" name="Tablo 25">
            <a:extLst>
              <a:ext uri="{FF2B5EF4-FFF2-40B4-BE49-F238E27FC236}">
                <a16:creationId xmlns:a16="http://schemas.microsoft.com/office/drawing/2014/main" id="{FC47F3B4-7269-4B05-89EB-DA8B2936D897}"/>
              </a:ext>
            </a:extLst>
          </p:cNvPr>
          <p:cNvGraphicFramePr>
            <a:graphicFrameLocks noGrp="1"/>
          </p:cNvGraphicFramePr>
          <p:nvPr>
            <p:extLst>
              <p:ext uri="{D42A27DB-BD31-4B8C-83A1-F6EECF244321}">
                <p14:modId xmlns:p14="http://schemas.microsoft.com/office/powerpoint/2010/main" val="2200036398"/>
              </p:ext>
            </p:extLst>
          </p:nvPr>
        </p:nvGraphicFramePr>
        <p:xfrm>
          <a:off x="3267298" y="2808082"/>
          <a:ext cx="17747616" cy="9521953"/>
        </p:xfrm>
        <a:graphic>
          <a:graphicData uri="http://schemas.openxmlformats.org/drawingml/2006/table">
            <a:tbl>
              <a:tblPr>
                <a:effectLst>
                  <a:innerShdw blurRad="63500" dist="50800" dir="8100000">
                    <a:prstClr val="black">
                      <a:alpha val="50000"/>
                    </a:prstClr>
                  </a:innerShdw>
                </a:effectLst>
              </a:tblPr>
              <a:tblGrid>
                <a:gridCol w="326254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832410">
                  <a:extLst>
                    <a:ext uri="{9D8B030D-6E8A-4147-A177-3AD203B41FA5}">
                      <a16:colId xmlns:a16="http://schemas.microsoft.com/office/drawing/2014/main" val="20002"/>
                    </a:ext>
                  </a:extLst>
                </a:gridCol>
                <a:gridCol w="2765504">
                  <a:extLst>
                    <a:ext uri="{9D8B030D-6E8A-4147-A177-3AD203B41FA5}">
                      <a16:colId xmlns:a16="http://schemas.microsoft.com/office/drawing/2014/main" val="2290152873"/>
                    </a:ext>
                  </a:extLst>
                </a:gridCol>
                <a:gridCol w="3909712">
                  <a:extLst>
                    <a:ext uri="{9D8B030D-6E8A-4147-A177-3AD203B41FA5}">
                      <a16:colId xmlns:a16="http://schemas.microsoft.com/office/drawing/2014/main" val="20003"/>
                    </a:ext>
                  </a:extLst>
                </a:gridCol>
                <a:gridCol w="3148650">
                  <a:extLst>
                    <a:ext uri="{9D8B030D-6E8A-4147-A177-3AD203B41FA5}">
                      <a16:colId xmlns:a16="http://schemas.microsoft.com/office/drawing/2014/main" val="20004"/>
                    </a:ext>
                  </a:extLst>
                </a:gridCol>
              </a:tblGrid>
              <a:tr h="1103661">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outerShdw blurRad="38100" dist="38100" dir="2700000" algn="tl">
                              <a:srgbClr val="000000">
                                <a:alpha val="43137"/>
                              </a:srgbClr>
                            </a:outerShdw>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outerShdw blurRad="38100" dist="38100" dir="2700000" algn="tl">
                              <a:srgbClr val="000000">
                                <a:alpha val="43137"/>
                              </a:srgbClr>
                            </a:outerShdw>
                          </a:effectLst>
                          <a:uFillTx/>
                          <a:latin typeface="Myriad Pro Cond"/>
                          <a:ea typeface="+mn-ea"/>
                          <a:cs typeface="+mn-cs"/>
                          <a:sym typeface="Helvetica Neue"/>
                        </a:rPr>
                        <a:t>Kalemi</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Oranı % </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Limiti</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Süre</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Faydalanıcı</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9536">
                <a:tc rowSpan="2">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Reklam, Tanıtım, Pazarlama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indent="0" algn="ctr" defTabSz="584200" rtl="0" fontAlgn="ctr" latinLnBrk="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%50</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 Şirketler</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 Ofisleri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4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 Şirketler  Tasarım Ofisleri</a:t>
                      </a:r>
                    </a:p>
                    <a:p>
                      <a:pPr algn="ctr" rtl="0" fontAlgn="ct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1001520">
                <a:tc vMerge="1">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2.714.500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2.171.500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vMerge="1">
                  <a:txBody>
                    <a:bodyPr/>
                    <a:lstStyle/>
                    <a:p>
                      <a:endParaRPr lang="tr-TR"/>
                    </a:p>
                  </a:txBody>
                  <a:tcPr>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756852363"/>
                  </a:ext>
                </a:extLst>
              </a:tr>
              <a:tr h="807902">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Birim Kira Giderleri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1.809.500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1.447.500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vMerge="1">
                  <a:txBody>
                    <a:bodyPr/>
                    <a:lstStyle/>
                    <a:p>
                      <a:endParaRPr lang="tr-TR"/>
                    </a:p>
                  </a:txBody>
                  <a:tcPr>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09408036"/>
                  </a:ext>
                </a:extLst>
              </a:tr>
              <a:tr h="90326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Dekorasyon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904.500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542.500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808229780"/>
                  </a:ext>
                </a:extLst>
              </a:tr>
              <a:tr h="1305626">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Patent, Faydalı Model ve Endüstriyel Tasarım Tescili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452.000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542.500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dirty="0"/>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03501056"/>
                  </a:ext>
                </a:extLst>
              </a:tr>
              <a:tr h="103121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Tasarımcıların Brüt Maaş Giderleri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1.357.000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2.895.500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dirty="0"/>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66135293"/>
                  </a:ext>
                </a:extLst>
              </a:tr>
              <a:tr h="980902">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Danışmanlık Giderleri</a:t>
                      </a:r>
                    </a:p>
                    <a:p>
                      <a:pPr marL="0" marR="0" indent="0" algn="ctr" defTabSz="2438338" rtl="0" eaLnBrk="1" fontAlgn="auto" latinLnBrk="0" hangingPunct="0">
                        <a:lnSpc>
                          <a:spcPct val="100000"/>
                        </a:lnSpc>
                        <a:spcBef>
                          <a:spcPts val="0"/>
                        </a:spcBef>
                        <a:spcAft>
                          <a:spcPts val="0"/>
                        </a:spcAft>
                        <a:buClrTx/>
                        <a:buSzTx/>
                        <a:buFontTx/>
                        <a:buNone/>
                        <a:tabLst/>
                      </a:pP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1.809.500 ₺/yıl</a:t>
                      </a:r>
                    </a:p>
                    <a:p>
                      <a:pPr algn="ctr" rtl="0" fontAlgn="ct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1.447.500 ₺/yıl</a:t>
                      </a:r>
                    </a:p>
                    <a:p>
                      <a:pPr algn="ctr" rtl="0" fontAlgn="ct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584200" rtl="0" fontAlgn="ctr" latinLnBrk="0">
                        <a:lnSpc>
                          <a:spcPct val="100000"/>
                        </a:lnSpc>
                        <a:spcBef>
                          <a:spcPts val="0"/>
                        </a:spcBef>
                        <a:spcAft>
                          <a:spcPts val="0"/>
                        </a:spcAft>
                        <a:buClrTx/>
                        <a:buSzTx/>
                        <a:buFontTx/>
                        <a:buNone/>
                        <a:tabLst/>
                      </a:pPr>
                      <a:endParaRPr lang="tr-TR" sz="1600" b="1" i="0" u="none" strike="noStrike" cap="none" spc="0" baseline="0" dirty="0">
                        <a:solidFill>
                          <a:srgbClr val="1B2C57"/>
                        </a:solidFill>
                        <a:effectLst/>
                        <a:uFillTx/>
                        <a:latin typeface="Myriad Pro Cond"/>
                        <a:ea typeface="+mn-ea"/>
                        <a:cs typeface="+mn-cs"/>
                        <a:sym typeface="Helvetica Neue"/>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9102105"/>
                  </a:ext>
                </a:extLst>
              </a:tr>
            </a:tbl>
          </a:graphicData>
        </a:graphic>
      </p:graphicFrame>
      <p:sp>
        <p:nvSpPr>
          <p:cNvPr id="27" name="Metin kutusu 26">
            <a:extLst>
              <a:ext uri="{FF2B5EF4-FFF2-40B4-BE49-F238E27FC236}">
                <a16:creationId xmlns:a16="http://schemas.microsoft.com/office/drawing/2014/main" id="{626A2670-4541-49EB-A8BE-9449BCDF3BDE}"/>
              </a:ext>
            </a:extLst>
          </p:cNvPr>
          <p:cNvSpPr txBox="1"/>
          <p:nvPr/>
        </p:nvSpPr>
        <p:spPr>
          <a:xfrm>
            <a:off x="21277238" y="11095938"/>
            <a:ext cx="2810225" cy="228691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r>
              <a:rPr lang="tr-TR" sz="3600" b="1" dirty="0">
                <a:solidFill>
                  <a:srgbClr val="D8AD65"/>
                </a:solidFill>
                <a:latin typeface="Myriad Pro Cond"/>
                <a:sym typeface="Myriad Pro Condensed"/>
              </a:rPr>
              <a:t>Toplam Yıllık Üst Limit: </a:t>
            </a:r>
          </a:p>
          <a:p>
            <a:r>
              <a:rPr lang="tr-TR" sz="3600" b="1" dirty="0">
                <a:solidFill>
                  <a:srgbClr val="D8AD65"/>
                </a:solidFill>
                <a:latin typeface="Myriad Pro Cond"/>
                <a:sym typeface="Myriad Pro Condensed"/>
              </a:rPr>
              <a:t>9.047.000 TL</a:t>
            </a:r>
          </a:p>
        </p:txBody>
      </p:sp>
    </p:spTree>
    <p:extLst>
      <p:ext uri="{BB962C8B-B14F-4D97-AF65-F5344CB8AC3E}">
        <p14:creationId xmlns:p14="http://schemas.microsoft.com/office/powerpoint/2010/main" val="269071925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572000" y="953881"/>
            <a:ext cx="15950126" cy="1394493"/>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4615562" y="1062733"/>
            <a:ext cx="15676719"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TASARIMCI ŞİRKET VE TASARIM OFİSİ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sp>
        <p:nvSpPr>
          <p:cNvPr id="25" name="Dikdörtgen 24">
            <a:extLst>
              <a:ext uri="{FF2B5EF4-FFF2-40B4-BE49-F238E27FC236}">
                <a16:creationId xmlns:a16="http://schemas.microsoft.com/office/drawing/2014/main" id="{2233F23C-4127-4D7E-BED4-8FF8A7AEFA19}"/>
              </a:ext>
            </a:extLst>
          </p:cNvPr>
          <p:cNvSpPr/>
          <p:nvPr/>
        </p:nvSpPr>
        <p:spPr>
          <a:xfrm>
            <a:off x="3205168" y="2916853"/>
            <a:ext cx="17747616" cy="7232749"/>
          </a:xfrm>
          <a:prstGeom prst="rect">
            <a:avLst/>
          </a:prstGeom>
        </p:spPr>
        <p:txBody>
          <a:bodyPr wrap="square">
            <a:spAutoFit/>
          </a:bodyPr>
          <a:lstStyle/>
          <a:p>
            <a:pPr lvl="6" indent="0" algn="just"/>
            <a:r>
              <a:rPr lang="tr-TR" sz="4000" b="1" dirty="0">
                <a:solidFill>
                  <a:srgbClr val="D8AD65"/>
                </a:solidFill>
                <a:latin typeface="Myriad Pro Cond"/>
              </a:rPr>
              <a:t>Temel Şartlar:</a:t>
            </a:r>
          </a:p>
          <a:p>
            <a:pPr lvl="6" indent="0" algn="just"/>
            <a:endParaRPr lang="tr-TR" sz="3200" b="1" dirty="0">
              <a:solidFill>
                <a:schemeClr val="bg1"/>
              </a:solidFill>
              <a:latin typeface="Myriad Pro Cond"/>
            </a:endParaRPr>
          </a:p>
          <a:p>
            <a:pPr marL="457200" lvl="6" indent="-457200" algn="just">
              <a:buFont typeface="Wingdings" panose="05000000000000000000" pitchFamily="2" charset="2"/>
              <a:buChar char="ü"/>
            </a:pPr>
            <a:r>
              <a:rPr lang="tr-TR" sz="4000" b="1" dirty="0">
                <a:solidFill>
                  <a:schemeClr val="bg1"/>
                </a:solidFill>
                <a:latin typeface="Myriad Pro Cond"/>
              </a:rPr>
              <a:t>Tasarımcıların şirket hisselerinin %50’den fazlasına sahip olması</a:t>
            </a:r>
          </a:p>
          <a:p>
            <a:pPr lvl="6" indent="0" algn="just"/>
            <a:endParaRPr lang="tr-TR" sz="4000" b="1" dirty="0">
              <a:solidFill>
                <a:schemeClr val="bg1"/>
              </a:solidFill>
              <a:latin typeface="Myriad Pro Cond"/>
            </a:endParaRPr>
          </a:p>
          <a:p>
            <a:pPr marL="457200" lvl="6" indent="-457200" algn="just">
              <a:buFont typeface="Wingdings" panose="05000000000000000000" pitchFamily="2" charset="2"/>
              <a:buChar char="ü"/>
            </a:pPr>
            <a:r>
              <a:rPr lang="tr-TR" sz="4000" b="1" dirty="0">
                <a:solidFill>
                  <a:schemeClr val="bg1"/>
                </a:solidFill>
                <a:latin typeface="Myriad Pro Cond"/>
              </a:rPr>
              <a:t>Yurt içinde tescilli marka sahibi olmak</a:t>
            </a:r>
          </a:p>
          <a:p>
            <a:pPr lvl="6" indent="0" algn="just"/>
            <a:endParaRPr lang="tr-TR" sz="3200" b="1" dirty="0">
              <a:solidFill>
                <a:schemeClr val="bg1"/>
              </a:solidFill>
              <a:latin typeface="Myriad Pro Cond"/>
            </a:endParaRPr>
          </a:p>
          <a:p>
            <a:pPr marL="457200" lvl="6" indent="-457200" algn="just">
              <a:buFont typeface="Wingdings" panose="05000000000000000000" pitchFamily="2" charset="2"/>
              <a:buChar char="ü"/>
            </a:pPr>
            <a:r>
              <a:rPr lang="tr-TR" sz="4000" b="1" dirty="0">
                <a:solidFill>
                  <a:schemeClr val="bg1"/>
                </a:solidFill>
                <a:latin typeface="Myriad Pro Cond"/>
              </a:rPr>
              <a:t>Ön incelemeden geçmek, ön incelemede aşağıdaki hususlar bakılır:</a:t>
            </a:r>
          </a:p>
          <a:p>
            <a:pPr marL="571500" lvl="8" indent="-571500" algn="just">
              <a:buFont typeface="Arial" panose="020B0604020202020204" pitchFamily="34" charset="0"/>
              <a:buChar char="•"/>
            </a:pPr>
            <a:r>
              <a:rPr lang="tr-TR" sz="4000" dirty="0">
                <a:solidFill>
                  <a:srgbClr val="FFFFFF"/>
                </a:solidFill>
                <a:latin typeface="Myriad Pro Cond"/>
              </a:rPr>
              <a:t>Stratejik planlama</a:t>
            </a:r>
          </a:p>
          <a:p>
            <a:pPr marL="571500" lvl="8" indent="-571500" algn="just">
              <a:buFont typeface="Arial" panose="020B0604020202020204" pitchFamily="34" charset="0"/>
              <a:buChar char="•"/>
            </a:pPr>
            <a:r>
              <a:rPr lang="tr-TR" sz="4000" dirty="0">
                <a:solidFill>
                  <a:srgbClr val="FFFFFF"/>
                </a:solidFill>
                <a:latin typeface="Myriad Pro Cond"/>
              </a:rPr>
              <a:t>Marka yönetimi</a:t>
            </a:r>
          </a:p>
          <a:p>
            <a:pPr marL="571500" lvl="8" indent="-571500" algn="just">
              <a:buFont typeface="Arial" panose="020B0604020202020204" pitchFamily="34" charset="0"/>
              <a:buChar char="•"/>
            </a:pPr>
            <a:r>
              <a:rPr lang="tr-TR" sz="4000" dirty="0">
                <a:solidFill>
                  <a:srgbClr val="FFFFFF"/>
                </a:solidFill>
                <a:latin typeface="Myriad Pro Cond"/>
              </a:rPr>
              <a:t>Pazarlama, müşteri ve ticaret yönetimi</a:t>
            </a:r>
          </a:p>
          <a:p>
            <a:pPr marL="571500" lvl="8" indent="-571500" algn="just">
              <a:buFont typeface="Arial" panose="020B0604020202020204" pitchFamily="34" charset="0"/>
              <a:buChar char="•"/>
            </a:pPr>
            <a:r>
              <a:rPr lang="tr-TR" sz="4000" dirty="0">
                <a:solidFill>
                  <a:srgbClr val="FFFFFF"/>
                </a:solidFill>
                <a:latin typeface="Myriad Pro Cond"/>
              </a:rPr>
              <a:t>Tasarım süreç yönetimi</a:t>
            </a:r>
          </a:p>
          <a:p>
            <a:pPr marL="571500" lvl="8" indent="-571500" algn="just">
              <a:buFont typeface="Arial" panose="020B0604020202020204" pitchFamily="34" charset="0"/>
              <a:buChar char="•"/>
            </a:pPr>
            <a:r>
              <a:rPr lang="tr-TR" sz="4000" dirty="0">
                <a:solidFill>
                  <a:srgbClr val="FFFFFF"/>
                </a:solidFill>
                <a:latin typeface="Myriad Pro Cond"/>
              </a:rPr>
              <a:t>Organizasyon ve insan kaynakları</a:t>
            </a:r>
          </a:p>
        </p:txBody>
      </p:sp>
    </p:spTree>
    <p:extLst>
      <p:ext uri="{BB962C8B-B14F-4D97-AF65-F5344CB8AC3E}">
        <p14:creationId xmlns:p14="http://schemas.microsoft.com/office/powerpoint/2010/main" val="10568859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4400" b="1" dirty="0">
                <a:solidFill>
                  <a:srgbClr val="D8AD65"/>
                </a:solidFill>
                <a:latin typeface="Myriad Pro Cond"/>
                <a:sym typeface="Myriad Pro Condensed"/>
              </a:rPr>
              <a:t>GEMİ VE YAT SEKTÖRÜNDE FAALİYET GÖSTEREN ŞİRKETLERE TASARIM DESTEĞİ</a:t>
            </a:r>
          </a:p>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Tree>
    <p:extLst>
      <p:ext uri="{BB962C8B-B14F-4D97-AF65-F5344CB8AC3E}">
        <p14:creationId xmlns:p14="http://schemas.microsoft.com/office/powerpoint/2010/main" val="74124300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3921759" y="246123"/>
            <a:ext cx="16734383" cy="2522137"/>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036395" y="-251303"/>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5479721" y="-352465"/>
            <a:ext cx="14820888" cy="25946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GEMİ VE YAT SEKTÖRÜNDE FAALİYET GÖSTEREN ŞİRKETLERE TASARIM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extLst>
              <p:ext uri="{D42A27DB-BD31-4B8C-83A1-F6EECF244321}">
                <p14:modId xmlns:p14="http://schemas.microsoft.com/office/powerpoint/2010/main" val="2984764968"/>
              </p:ext>
            </p:extLst>
          </p:nvPr>
        </p:nvGraphicFramePr>
        <p:xfrm>
          <a:off x="3146682" y="3284816"/>
          <a:ext cx="17747616" cy="5507332"/>
        </p:xfrm>
        <a:graphic>
          <a:graphicData uri="http://schemas.openxmlformats.org/drawingml/2006/table">
            <a:tbl>
              <a:tblPr>
                <a:effectLst>
                  <a:innerShdw blurRad="63500" dist="50800" dir="8100000">
                    <a:prstClr val="black">
                      <a:alpha val="50000"/>
                    </a:prstClr>
                  </a:innerShdw>
                </a:effectLst>
              </a:tblPr>
              <a:tblGrid>
                <a:gridCol w="3048670">
                  <a:extLst>
                    <a:ext uri="{9D8B030D-6E8A-4147-A177-3AD203B41FA5}">
                      <a16:colId xmlns:a16="http://schemas.microsoft.com/office/drawing/2014/main" val="20000"/>
                    </a:ext>
                  </a:extLst>
                </a:gridCol>
                <a:gridCol w="2676946">
                  <a:extLst>
                    <a:ext uri="{9D8B030D-6E8A-4147-A177-3AD203B41FA5}">
                      <a16:colId xmlns:a16="http://schemas.microsoft.com/office/drawing/2014/main" val="20001"/>
                    </a:ext>
                  </a:extLst>
                </a:gridCol>
                <a:gridCol w="4154628">
                  <a:extLst>
                    <a:ext uri="{9D8B030D-6E8A-4147-A177-3AD203B41FA5}">
                      <a16:colId xmlns:a16="http://schemas.microsoft.com/office/drawing/2014/main" val="20002"/>
                    </a:ext>
                  </a:extLst>
                </a:gridCol>
                <a:gridCol w="4718722">
                  <a:extLst>
                    <a:ext uri="{9D8B030D-6E8A-4147-A177-3AD203B41FA5}">
                      <a16:colId xmlns:a16="http://schemas.microsoft.com/office/drawing/2014/main" val="20003"/>
                    </a:ext>
                  </a:extLst>
                </a:gridCol>
                <a:gridCol w="3148650">
                  <a:extLst>
                    <a:ext uri="{9D8B030D-6E8A-4147-A177-3AD203B41FA5}">
                      <a16:colId xmlns:a16="http://schemas.microsoft.com/office/drawing/2014/main" val="20004"/>
                    </a:ext>
                  </a:extLst>
                </a:gridCol>
              </a:tblGrid>
              <a:tr h="1531912">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Kalemi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Oranı % </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Limiti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Süre</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Faydalanıcı</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5420">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algn="ctr" defTabSz="342900" rtl="0" eaLnBrk="1" latinLnBrk="0" hangingPunct="1">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Şirketlerce Alınan Tasarım Hizmeti</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 50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5.429.000 ₺ / Yıl</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5 Yıl</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Gemi ve Yat Sektöründe Faaliyet Gösteren Şirketler</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bl>
          </a:graphicData>
        </a:graphic>
      </p:graphicFrame>
    </p:spTree>
    <p:extLst>
      <p:ext uri="{BB962C8B-B14F-4D97-AF65-F5344CB8AC3E}">
        <p14:creationId xmlns:p14="http://schemas.microsoft.com/office/powerpoint/2010/main" val="10209234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a:defRPr sz="4400" b="1">
                <a:solidFill>
                  <a:srgbClr val="D8AD65"/>
                </a:solidFill>
                <a:latin typeface="Myriad Pro Cond"/>
                <a:ea typeface="Myriad Pro Cond"/>
                <a:cs typeface="Myriad Pro Cond"/>
                <a:sym typeface="Myriad Pro Condensed"/>
              </a:defRPr>
            </a:pPr>
            <a:r>
              <a:rPr lang="tr-TR" sz="5400" dirty="0"/>
              <a:t>BİRİM KİRA DESTEĞİ</a:t>
            </a:r>
          </a:p>
          <a:p>
            <a:pPr>
              <a:defRPr sz="4400" b="1">
                <a:solidFill>
                  <a:srgbClr val="D8AD65"/>
                </a:solidFill>
                <a:latin typeface="Myriad Pro Cond"/>
                <a:ea typeface="Myriad Pro Cond"/>
                <a:cs typeface="Myriad Pro Cond"/>
                <a:sym typeface="Myriad Pro Condensed"/>
              </a:defRPr>
            </a:pPr>
            <a:endParaRPr lang="tr-TR" dirty="0"/>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176781848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3" name="Metin kutusu 2">
            <a:extLst>
              <a:ext uri="{FF2B5EF4-FFF2-40B4-BE49-F238E27FC236}">
                <a16:creationId xmlns:a16="http://schemas.microsoft.com/office/drawing/2014/main" id="{037AAB2E-B0AA-2B87-24E9-2CDB41AFF6F6}"/>
              </a:ext>
            </a:extLst>
          </p:cNvPr>
          <p:cNvSpPr txBox="1"/>
          <p:nvPr/>
        </p:nvSpPr>
        <p:spPr>
          <a:xfrm>
            <a:off x="7509158" y="5979197"/>
            <a:ext cx="9291987" cy="1446550"/>
          </a:xfrm>
          <a:prstGeom prst="rect">
            <a:avLst/>
          </a:prstGeom>
          <a:ln w="3175">
            <a:miter lim="400000"/>
          </a:ln>
        </p:spPr>
        <p:txBody>
          <a:bodyPr lIns="35120" tIns="35120" rIns="35120" bIns="3512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r>
              <a:rPr lang="tr-TR" dirty="0"/>
              <a:t>YURT DIŞI ŞİRKET VE YURT DIŞINDA YERLEŞİK ŞİRKETE AİT MARKA DESTEĞİ</a:t>
            </a:r>
          </a:p>
        </p:txBody>
      </p:sp>
    </p:spTree>
    <p:extLst>
      <p:ext uri="{BB962C8B-B14F-4D97-AF65-F5344CB8AC3E}">
        <p14:creationId xmlns:p14="http://schemas.microsoft.com/office/powerpoint/2010/main" val="127335870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52DE19C-4158-43F0-AD50-3BE0A3C6054B}"/>
              </a:ext>
            </a:extLst>
          </p:cNvPr>
          <p:cNvSpPr txBox="1"/>
          <p:nvPr/>
        </p:nvSpPr>
        <p:spPr>
          <a:xfrm>
            <a:off x="298580" y="5621765"/>
            <a:ext cx="7062619" cy="474913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D8AD65"/>
                </a:solidFill>
                <a:effectLst/>
                <a:uFillTx/>
                <a:latin typeface="Myriad Pro Cond"/>
                <a:sym typeface="Helvetica Neue"/>
              </a:rPr>
              <a:t>Yurt dışında yerleşik şirket danışmanlık desteği:</a:t>
            </a:r>
          </a:p>
          <a:p>
            <a:pPr marL="0" marR="0" indent="0" defTabSz="2438338" rtl="0" fontAlgn="auto" latinLnBrk="0" hangingPunct="0">
              <a:lnSpc>
                <a:spcPct val="100000"/>
              </a:lnSpc>
              <a:spcBef>
                <a:spcPts val="0"/>
              </a:spcBef>
              <a:spcAft>
                <a:spcPts val="0"/>
              </a:spcAft>
              <a:buClrTx/>
              <a:buSzTx/>
              <a:buFontTx/>
              <a:buNone/>
              <a:tabLst/>
            </a:pPr>
            <a:r>
              <a:rPr lang="tr-TR" sz="3600" b="1" dirty="0">
                <a:solidFill>
                  <a:schemeClr val="bg1"/>
                </a:solidFill>
                <a:latin typeface="Myriad Pro Cond"/>
              </a:rPr>
              <a:t>Destek miktarı: 5.429.000 TL/yıl</a:t>
            </a:r>
          </a:p>
          <a:p>
            <a:pPr marL="0" marR="0" indent="0"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chemeClr val="bg1"/>
                </a:solidFill>
                <a:effectLst/>
                <a:uFillTx/>
                <a:latin typeface="Myriad Pro Cond"/>
                <a:sym typeface="Helvetica Neue"/>
              </a:rPr>
              <a:t>Destek oranı: %50</a:t>
            </a:r>
          </a:p>
          <a:p>
            <a:pPr marL="0" marR="0" indent="0" defTabSz="2438338" rtl="0" fontAlgn="auto" latinLnBrk="0" hangingPunct="0">
              <a:lnSpc>
                <a:spcPct val="100000"/>
              </a:lnSpc>
              <a:spcBef>
                <a:spcPts val="0"/>
              </a:spcBef>
              <a:spcAft>
                <a:spcPts val="0"/>
              </a:spcAft>
              <a:buClrTx/>
              <a:buSzTx/>
              <a:buFontTx/>
              <a:buNone/>
              <a:tabLst/>
            </a:pPr>
            <a:endParaRPr lang="tr-TR" sz="3200" b="1" dirty="0">
              <a:solidFill>
                <a:schemeClr val="bg1"/>
              </a:solidFill>
              <a:latin typeface="Myriad Pro Cond"/>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p:txBody>
      </p:sp>
      <p:sp>
        <p:nvSpPr>
          <p:cNvPr id="5" name="Metin kutusu 4">
            <a:extLst>
              <a:ext uri="{FF2B5EF4-FFF2-40B4-BE49-F238E27FC236}">
                <a16:creationId xmlns:a16="http://schemas.microsoft.com/office/drawing/2014/main" id="{19BF3DB7-875E-D474-9E93-3EE9654F310D}"/>
              </a:ext>
            </a:extLst>
          </p:cNvPr>
          <p:cNvSpPr txBox="1"/>
          <p:nvPr/>
        </p:nvSpPr>
        <p:spPr>
          <a:xfrm>
            <a:off x="7889488" y="4667659"/>
            <a:ext cx="7672039" cy="6657344"/>
          </a:xfrm>
          <a:prstGeom prst="rect">
            <a:avLst/>
          </a:prstGeom>
          <a:noFill/>
          <a:ln w="31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D8AD65"/>
                </a:solidFill>
                <a:effectLst/>
                <a:uFillTx/>
                <a:latin typeface="Myriad Pro Cond"/>
                <a:sym typeface="Helvetica Neue"/>
              </a:rPr>
              <a:t>İleri teknolojili şirket danışmanlık desteği:</a:t>
            </a:r>
          </a:p>
          <a:p>
            <a:pPr marL="0" marR="0" indent="0" defTabSz="2438338" rtl="0" fontAlgn="auto" latinLnBrk="0" hangingPunct="0">
              <a:lnSpc>
                <a:spcPct val="100000"/>
              </a:lnSpc>
              <a:spcBef>
                <a:spcPts val="0"/>
              </a:spcBef>
              <a:spcAft>
                <a:spcPts val="0"/>
              </a:spcAft>
              <a:buClrTx/>
              <a:buSzTx/>
              <a:buFontTx/>
              <a:buNone/>
              <a:tabLst/>
            </a:pPr>
            <a:r>
              <a:rPr lang="tr-TR" sz="3600" b="1" dirty="0">
                <a:solidFill>
                  <a:schemeClr val="bg1"/>
                </a:solidFill>
                <a:latin typeface="Myriad Pro Cond"/>
              </a:rPr>
              <a:t>Destek miktarı: 13.574.000 TL/yıl</a:t>
            </a:r>
          </a:p>
          <a:p>
            <a:r>
              <a:rPr kumimoji="0" lang="tr-TR" sz="3600" b="1" i="0" u="none" strike="noStrike" cap="none" spc="0" normalizeH="0" baseline="0" dirty="0">
                <a:ln>
                  <a:noFill/>
                </a:ln>
                <a:solidFill>
                  <a:schemeClr val="bg1"/>
                </a:solidFill>
                <a:effectLst/>
                <a:uFillTx/>
                <a:latin typeface="Myriad Pro Cond"/>
                <a:sym typeface="Helvetica Neue"/>
              </a:rPr>
              <a:t>Destek oranı: %50</a:t>
            </a:r>
            <a:r>
              <a:rPr lang="tr-TR" sz="3600" b="1" dirty="0">
                <a:solidFill>
                  <a:srgbClr val="D8AD65"/>
                </a:solidFill>
                <a:latin typeface="Myriad Pro Cond"/>
              </a:rPr>
              <a:t> </a:t>
            </a:r>
          </a:p>
          <a:p>
            <a:endParaRPr lang="tr-TR" sz="3600" b="1" dirty="0">
              <a:solidFill>
                <a:srgbClr val="D8AD65"/>
              </a:solidFill>
              <a:latin typeface="Myriad Pro Cond"/>
            </a:endParaRPr>
          </a:p>
          <a:p>
            <a:endParaRPr lang="tr-TR" sz="3600" b="1" dirty="0">
              <a:solidFill>
                <a:srgbClr val="D8AD65"/>
              </a:solidFill>
              <a:latin typeface="Myriad Pro Cond"/>
            </a:endParaRPr>
          </a:p>
          <a:p>
            <a:r>
              <a:rPr lang="tr-TR" sz="3600" b="1" dirty="0">
                <a:solidFill>
                  <a:srgbClr val="D8AD65"/>
                </a:solidFill>
                <a:latin typeface="Myriad Pro Cond"/>
              </a:rPr>
              <a:t>İleri teknolojili şirket kredi faiz desteği:</a:t>
            </a:r>
          </a:p>
          <a:p>
            <a:r>
              <a:rPr lang="tr-TR" sz="3600" b="1" dirty="0">
                <a:solidFill>
                  <a:schemeClr val="bg1"/>
                </a:solidFill>
                <a:latin typeface="Myriad Pro Cond"/>
              </a:rPr>
              <a:t>Destek miktarı: 81.447.000</a:t>
            </a:r>
          </a:p>
          <a:p>
            <a:r>
              <a:rPr lang="tr-TR" sz="3600" b="1" dirty="0">
                <a:solidFill>
                  <a:schemeClr val="bg1"/>
                </a:solidFill>
                <a:latin typeface="Myriad Pro Cond"/>
              </a:rPr>
              <a:t>Destek oranı: 5 puan (TL) 2 puan(Döviz)</a:t>
            </a:r>
          </a:p>
          <a:p>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p:txBody>
      </p:sp>
      <p:sp>
        <p:nvSpPr>
          <p:cNvPr id="6" name="Metin kutusu 5">
            <a:extLst>
              <a:ext uri="{FF2B5EF4-FFF2-40B4-BE49-F238E27FC236}">
                <a16:creationId xmlns:a16="http://schemas.microsoft.com/office/drawing/2014/main" id="{CEB7BC50-7B5F-5B19-E34F-28ACDDCF3F92}"/>
              </a:ext>
            </a:extLst>
          </p:cNvPr>
          <p:cNvSpPr txBox="1"/>
          <p:nvPr/>
        </p:nvSpPr>
        <p:spPr>
          <a:xfrm>
            <a:off x="16089816" y="4113661"/>
            <a:ext cx="7270595" cy="7765340"/>
          </a:xfrm>
          <a:prstGeom prst="rect">
            <a:avLst/>
          </a:prstGeom>
          <a:noFill/>
          <a:ln w="31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3600" b="1" dirty="0">
                <a:solidFill>
                  <a:srgbClr val="D8AD65"/>
                </a:solidFill>
                <a:latin typeface="Myriad Pro Cond"/>
              </a:rPr>
              <a:t>Marka alım danışmanlık desteği: </a:t>
            </a:r>
          </a:p>
          <a:p>
            <a:r>
              <a:rPr lang="tr-TR" sz="3600" b="1" dirty="0">
                <a:solidFill>
                  <a:schemeClr val="bg1"/>
                </a:solidFill>
                <a:latin typeface="Myriad Pro Cond"/>
              </a:rPr>
              <a:t>Destek miktarı: 5.429.000 TL/yıl</a:t>
            </a:r>
          </a:p>
          <a:p>
            <a:r>
              <a:rPr lang="tr-TR" sz="3600" b="1" dirty="0">
                <a:solidFill>
                  <a:schemeClr val="bg1"/>
                </a:solidFill>
                <a:latin typeface="Myriad Pro Cond"/>
              </a:rPr>
              <a:t>Destek oranı: %50</a:t>
            </a:r>
            <a:endParaRPr lang="tr-TR" sz="3600" b="1" dirty="0">
              <a:solidFill>
                <a:srgbClr val="D8AD65"/>
              </a:solidFill>
              <a:latin typeface="Myriad Pro Cond"/>
            </a:endParaRPr>
          </a:p>
          <a:p>
            <a:endParaRPr lang="tr-TR" sz="3600" b="1" dirty="0">
              <a:solidFill>
                <a:srgbClr val="D8AD65"/>
              </a:solidFill>
              <a:latin typeface="Myriad Pro Cond"/>
            </a:endParaRPr>
          </a:p>
          <a:p>
            <a:r>
              <a:rPr lang="tr-TR" sz="3600" b="1" dirty="0">
                <a:solidFill>
                  <a:srgbClr val="D8AD65"/>
                </a:solidFill>
                <a:latin typeface="Myriad Pro Cond"/>
              </a:rPr>
              <a:t>Marka alım kredi desteği:</a:t>
            </a:r>
          </a:p>
          <a:p>
            <a:r>
              <a:rPr lang="tr-TR" sz="3600" b="1" dirty="0">
                <a:solidFill>
                  <a:schemeClr val="bg1"/>
                </a:solidFill>
                <a:latin typeface="Myriad Pro Cond"/>
              </a:rPr>
              <a:t>Destek miktarı: 54.298.000</a:t>
            </a:r>
          </a:p>
          <a:p>
            <a:r>
              <a:rPr lang="tr-TR" sz="3600" b="1" dirty="0">
                <a:solidFill>
                  <a:schemeClr val="bg1"/>
                </a:solidFill>
                <a:latin typeface="Myriad Pro Cond"/>
              </a:rPr>
              <a:t>Destek oranı: 5 puan (TL) 2 puan(Döviz)</a:t>
            </a:r>
          </a:p>
          <a:p>
            <a:endParaRPr lang="tr-TR" sz="3600" b="1" dirty="0">
              <a:solidFill>
                <a:schemeClr val="bg1"/>
              </a:solidFill>
              <a:latin typeface="Myriad Pro Cond"/>
            </a:endParaRPr>
          </a:p>
          <a:p>
            <a:r>
              <a:rPr lang="tr-TR" sz="3600" b="1" dirty="0">
                <a:solidFill>
                  <a:schemeClr val="bg1"/>
                </a:solidFill>
                <a:latin typeface="Myriad Pro Cond"/>
              </a:rPr>
              <a:t>*Satın alınacak markanın en az 10 yıldır yurt dışında tescilli olması ve tescilinin devam ediyor olması gerekmektedir.</a:t>
            </a:r>
          </a:p>
          <a:p>
            <a:pPr marL="0" marR="0" indent="0" algn="ctr" defTabSz="2438338"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dirty="0">
              <a:ln>
                <a:noFill/>
              </a:ln>
              <a:solidFill>
                <a:srgbClr val="5E5E5E"/>
              </a:solidFill>
              <a:effectLst/>
              <a:uFillTx/>
              <a:latin typeface="+mn-lt"/>
              <a:ea typeface="+mn-ea"/>
              <a:cs typeface="+mn-cs"/>
              <a:sym typeface="Helvetica Neue"/>
            </a:endParaRPr>
          </a:p>
        </p:txBody>
      </p:sp>
      <p:grpSp>
        <p:nvGrpSpPr>
          <p:cNvPr id="8" name="Group">
            <a:extLst>
              <a:ext uri="{FF2B5EF4-FFF2-40B4-BE49-F238E27FC236}">
                <a16:creationId xmlns:a16="http://schemas.microsoft.com/office/drawing/2014/main" id="{FFFBC250-D9B8-265E-2F12-CEF684878BB4}"/>
              </a:ext>
            </a:extLst>
          </p:cNvPr>
          <p:cNvGrpSpPr/>
          <p:nvPr/>
        </p:nvGrpSpPr>
        <p:grpSpPr>
          <a:xfrm>
            <a:off x="4413664" y="696797"/>
            <a:ext cx="16576896" cy="2532177"/>
            <a:chOff x="-12700" y="-12699"/>
            <a:chExt cx="12192954" cy="1394491"/>
          </a:xfrm>
        </p:grpSpPr>
        <p:grpSp>
          <p:nvGrpSpPr>
            <p:cNvPr id="9" name="Rectangle">
              <a:extLst>
                <a:ext uri="{FF2B5EF4-FFF2-40B4-BE49-F238E27FC236}">
                  <a16:creationId xmlns:a16="http://schemas.microsoft.com/office/drawing/2014/main" id="{7D8FAA72-3915-708C-FDA0-D724F3C19C49}"/>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0F1743D6-116D-B144-E0DF-4933FD200A3D}"/>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F19B69E7-F4FD-368F-C3EC-F67761F043AA}"/>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A6753A0E-F4F5-5E56-C4B3-955AF2C6CD55}"/>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4" name="Metin kutusu 13">
            <a:extLst>
              <a:ext uri="{FF2B5EF4-FFF2-40B4-BE49-F238E27FC236}">
                <a16:creationId xmlns:a16="http://schemas.microsoft.com/office/drawing/2014/main" id="{EF02EFA8-E80B-740A-58E7-3A36F206C5DE}"/>
              </a:ext>
            </a:extLst>
          </p:cNvPr>
          <p:cNvSpPr txBox="1"/>
          <p:nvPr/>
        </p:nvSpPr>
        <p:spPr>
          <a:xfrm>
            <a:off x="5491128" y="822651"/>
            <a:ext cx="14421970"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YURT DIŞI ŞİRKET VE YURT DIŞINDA YERLEŞİK ŞİRKETE AİT MARKA DESTEĞİ</a:t>
            </a:r>
          </a:p>
        </p:txBody>
      </p:sp>
    </p:spTree>
    <p:extLst>
      <p:ext uri="{BB962C8B-B14F-4D97-AF65-F5344CB8AC3E}">
        <p14:creationId xmlns:p14="http://schemas.microsoft.com/office/powerpoint/2010/main" val="81734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lvl="0" defTabSz="457200" eaLnBrk="0" fontAlgn="base">
              <a:spcBef>
                <a:spcPct val="0"/>
              </a:spcBef>
              <a:spcAft>
                <a:spcPct val="0"/>
              </a:spcAft>
              <a:defRPr/>
            </a:pPr>
            <a:r>
              <a:rPr lang="tr-TR" sz="4400" b="1" dirty="0">
                <a:solidFill>
                  <a:srgbClr val="D8AE63"/>
                </a:solidFill>
              </a:rPr>
              <a:t>MARKA/TURQUALITY® DESTEĞİ</a:t>
            </a:r>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152200848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7A1918D-8D13-47FD-9856-5F244F6533ED}"/>
              </a:ext>
            </a:extLst>
          </p:cNvPr>
          <p:cNvSpPr>
            <a:spLocks noChangeAspect="1" noChangeArrowheads="1" noTextEdit="1"/>
          </p:cNvSpPr>
          <p:nvPr/>
        </p:nvSpPr>
        <p:spPr bwMode="auto">
          <a:xfrm>
            <a:off x="4419600" y="3312726"/>
            <a:ext cx="15408276" cy="138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4400" dirty="0"/>
          </a:p>
        </p:txBody>
      </p:sp>
      <p:sp>
        <p:nvSpPr>
          <p:cNvPr id="5" name="Dikdörtgen 4">
            <a:extLst>
              <a:ext uri="{FF2B5EF4-FFF2-40B4-BE49-F238E27FC236}">
                <a16:creationId xmlns:a16="http://schemas.microsoft.com/office/drawing/2014/main" id="{9A51B3DA-43C8-4918-9084-06697BF2040D}"/>
              </a:ext>
            </a:extLst>
          </p:cNvPr>
          <p:cNvSpPr/>
          <p:nvPr/>
        </p:nvSpPr>
        <p:spPr>
          <a:xfrm>
            <a:off x="11046526" y="8659571"/>
            <a:ext cx="184731" cy="769441"/>
          </a:xfrm>
          <a:prstGeom prst="rect">
            <a:avLst/>
          </a:prstGeom>
        </p:spPr>
        <p:txBody>
          <a:bodyPr wrap="none">
            <a:spAutoFit/>
          </a:bodyPr>
          <a:lstStyle/>
          <a:p>
            <a:endParaRPr lang="tr-TR" sz="4400" dirty="0"/>
          </a:p>
        </p:txBody>
      </p:sp>
      <p:sp>
        <p:nvSpPr>
          <p:cNvPr id="8" name="_s69645">
            <a:extLst>
              <a:ext uri="{FF2B5EF4-FFF2-40B4-BE49-F238E27FC236}">
                <a16:creationId xmlns:a16="http://schemas.microsoft.com/office/drawing/2014/main" id="{3D83BCDF-2265-4543-81A9-069441ECB2E3}"/>
              </a:ext>
            </a:extLst>
          </p:cNvPr>
          <p:cNvSpPr>
            <a:spLocks noChangeArrowheads="1"/>
          </p:cNvSpPr>
          <p:nvPr/>
        </p:nvSpPr>
        <p:spPr bwMode="auto">
          <a:xfrm>
            <a:off x="680141" y="3312726"/>
            <a:ext cx="17811342" cy="1555144"/>
          </a:xfrm>
          <a:prstGeom prst="roundRect">
            <a:avLst>
              <a:gd name="adj" fmla="val 16667"/>
            </a:avLst>
          </a:prstGeom>
          <a:noFill/>
          <a:ln>
            <a:noFill/>
          </a:ln>
        </p:spPr>
        <p:style>
          <a:lnRef idx="0">
            <a:scrgbClr r="0" g="0" b="0"/>
          </a:lnRef>
          <a:fillRef idx="0">
            <a:scrgbClr r="0" g="0" b="0"/>
          </a:fillRef>
          <a:effectRef idx="0">
            <a:scrgbClr r="0" g="0" b="0"/>
          </a:effectRef>
          <a:fontRef idx="minor">
            <a:schemeClr val="dk1"/>
          </a:fontRef>
        </p:style>
        <p:txBody>
          <a:bodyPr wrap="none" lIns="0" tIns="0" rIns="0" bIns="0" anchor="ctr"/>
          <a:lstStyle/>
          <a:p>
            <a:pPr algn="l" defTabSz="1828800" hangingPunct="1">
              <a:defRPr/>
            </a:pPr>
            <a:endParaRPr lang="tr-TR" sz="3600" dirty="0">
              <a:solidFill>
                <a:srgbClr val="083048"/>
              </a:solidFill>
              <a:latin typeface="Myriad Pro Cond"/>
            </a:endParaRPr>
          </a:p>
          <a:p>
            <a:pPr algn="l" defTabSz="1828800" hangingPunct="1">
              <a:defRPr/>
            </a:pPr>
            <a:r>
              <a:rPr lang="tr-TR" sz="3600" b="1" dirty="0">
                <a:solidFill>
                  <a:schemeClr val="tx1">
                    <a:lumMod val="20000"/>
                    <a:lumOff val="80000"/>
                  </a:schemeClr>
                </a:solidFill>
                <a:latin typeface="Myriad Pro Cond"/>
              </a:rPr>
              <a:t> DESTEK SÜRESİ: 	 </a:t>
            </a:r>
            <a:r>
              <a:rPr lang="tr-TR" sz="3600" b="1" kern="1200" dirty="0">
                <a:solidFill>
                  <a:srgbClr val="E43033"/>
                </a:solidFill>
                <a:latin typeface="Myriad Pro Cond"/>
              </a:rPr>
              <a:t>Marka Programı	           : 4 yıl </a:t>
            </a:r>
          </a:p>
          <a:p>
            <a:pPr lvl="0">
              <a:defRPr/>
            </a:pPr>
            <a:r>
              <a:rPr lang="tr-TR" sz="3600" b="1" dirty="0">
                <a:solidFill>
                  <a:schemeClr val="tx1">
                    <a:lumMod val="20000"/>
                    <a:lumOff val="80000"/>
                  </a:schemeClr>
                </a:solidFill>
                <a:latin typeface="Myriad Pro Cond"/>
                <a:cs typeface="Arial" pitchFamily="34" charset="0"/>
              </a:rPr>
              <a:t>		      </a:t>
            </a:r>
            <a:r>
              <a:rPr lang="tr-TR" sz="3600" b="1" kern="1200" dirty="0" err="1">
                <a:solidFill>
                  <a:srgbClr val="E43033"/>
                </a:solidFill>
                <a:latin typeface="Myriad Pro Cond"/>
              </a:rPr>
              <a:t>Turquality</a:t>
            </a:r>
            <a:r>
              <a:rPr lang="tr-TR" sz="3600" b="1" kern="1200" dirty="0">
                <a:solidFill>
                  <a:srgbClr val="E43033"/>
                </a:solidFill>
                <a:latin typeface="Myriad Pro Cond"/>
              </a:rPr>
              <a:t>® Programı	: Programda kaldığı süre boyunca</a:t>
            </a:r>
          </a:p>
          <a:p>
            <a:pPr algn="l" defTabSz="1828800" hangingPunct="1">
              <a:defRPr/>
            </a:pPr>
            <a:r>
              <a:rPr lang="tr-TR" sz="3600" b="1" dirty="0">
                <a:solidFill>
                  <a:schemeClr val="tx1">
                    <a:lumMod val="20000"/>
                    <a:lumOff val="80000"/>
                  </a:schemeClr>
                </a:solidFill>
                <a:latin typeface="Myriad Pro Cond"/>
              </a:rPr>
              <a:t> </a:t>
            </a:r>
          </a:p>
          <a:p>
            <a:pPr algn="l" defTabSz="1828800" hangingPunct="1">
              <a:defRPr/>
            </a:pPr>
            <a:r>
              <a:rPr lang="tr-TR" sz="3600" b="1" dirty="0">
                <a:solidFill>
                  <a:schemeClr val="tx1">
                    <a:lumMod val="20000"/>
                    <a:lumOff val="80000"/>
                  </a:schemeClr>
                </a:solidFill>
                <a:latin typeface="Myriad Pro Cond"/>
              </a:rPr>
              <a:t>DESTEK ORANI:	 </a:t>
            </a:r>
            <a:r>
              <a:rPr lang="tr-TR" sz="3600" b="1" kern="1200" dirty="0">
                <a:solidFill>
                  <a:srgbClr val="E43033"/>
                </a:solidFill>
                <a:latin typeface="Myriad Pro Cond"/>
              </a:rPr>
              <a:t>%50 - %75</a:t>
            </a:r>
          </a:p>
          <a:p>
            <a:pPr algn="l" defTabSz="1828800" hangingPunct="1">
              <a:defRPr/>
            </a:pPr>
            <a:endParaRPr lang="tr-TR" sz="3600" dirty="0">
              <a:solidFill>
                <a:srgbClr val="083048"/>
              </a:solidFill>
              <a:latin typeface="Myriad Pro Cond"/>
            </a:endParaRPr>
          </a:p>
        </p:txBody>
      </p:sp>
      <p:cxnSp>
        <p:nvCxnSpPr>
          <p:cNvPr id="15" name="Düz Bağlayıcı 14">
            <a:extLst>
              <a:ext uri="{FF2B5EF4-FFF2-40B4-BE49-F238E27FC236}">
                <a16:creationId xmlns:a16="http://schemas.microsoft.com/office/drawing/2014/main" id="{08F13BAB-F25B-4070-BBA4-48656DA86EDB}"/>
              </a:ext>
            </a:extLst>
          </p:cNvPr>
          <p:cNvCxnSpPr>
            <a:cxnSpLocks/>
          </p:cNvCxnSpPr>
          <p:nvPr/>
        </p:nvCxnSpPr>
        <p:spPr>
          <a:xfrm flipH="1">
            <a:off x="11887201" y="5161245"/>
            <a:ext cx="33210" cy="8167893"/>
          </a:xfrm>
          <a:prstGeom prst="line">
            <a:avLst/>
          </a:prstGeom>
          <a:ln w="57150" cap="sq" cmpd="sng">
            <a:solidFill>
              <a:srgbClr val="0070C0"/>
            </a:solidFill>
            <a:tailEnd w="lg" len="med"/>
          </a:ln>
        </p:spPr>
        <p:style>
          <a:lnRef idx="3">
            <a:schemeClr val="accent1"/>
          </a:lnRef>
          <a:fillRef idx="0">
            <a:schemeClr val="accent1"/>
          </a:fillRef>
          <a:effectRef idx="2">
            <a:schemeClr val="accent1"/>
          </a:effectRef>
          <a:fontRef idx="minor">
            <a:schemeClr val="tx1"/>
          </a:fontRef>
        </p:style>
      </p:cxnSp>
      <p:cxnSp>
        <p:nvCxnSpPr>
          <p:cNvPr id="16" name="Düz Bağlayıcı 15">
            <a:extLst>
              <a:ext uri="{FF2B5EF4-FFF2-40B4-BE49-F238E27FC236}">
                <a16:creationId xmlns:a16="http://schemas.microsoft.com/office/drawing/2014/main" id="{440C30EA-2634-4817-AD67-864DE39C94BB}"/>
              </a:ext>
            </a:extLst>
          </p:cNvPr>
          <p:cNvCxnSpPr>
            <a:cxnSpLocks/>
          </p:cNvCxnSpPr>
          <p:nvPr/>
        </p:nvCxnSpPr>
        <p:spPr>
          <a:xfrm>
            <a:off x="10887966" y="9646018"/>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7" name="Düz Bağlayıcı 16">
            <a:extLst>
              <a:ext uri="{FF2B5EF4-FFF2-40B4-BE49-F238E27FC236}">
                <a16:creationId xmlns:a16="http://schemas.microsoft.com/office/drawing/2014/main" id="{E507B3DD-CB1D-4334-97EC-0A60AF18D4CC}"/>
              </a:ext>
            </a:extLst>
          </p:cNvPr>
          <p:cNvCxnSpPr>
            <a:cxnSpLocks/>
          </p:cNvCxnSpPr>
          <p:nvPr/>
        </p:nvCxnSpPr>
        <p:spPr>
          <a:xfrm>
            <a:off x="10887966" y="11503987"/>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8" name="Düz Bağlayıcı 17">
            <a:extLst>
              <a:ext uri="{FF2B5EF4-FFF2-40B4-BE49-F238E27FC236}">
                <a16:creationId xmlns:a16="http://schemas.microsoft.com/office/drawing/2014/main" id="{0FED6B13-2C0D-4B04-B0F5-71AC34B3F6C8}"/>
              </a:ext>
            </a:extLst>
          </p:cNvPr>
          <p:cNvCxnSpPr>
            <a:cxnSpLocks/>
          </p:cNvCxnSpPr>
          <p:nvPr/>
        </p:nvCxnSpPr>
        <p:spPr>
          <a:xfrm>
            <a:off x="10887966" y="7747995"/>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9" name="Düz Bağlayıcı 18">
            <a:extLst>
              <a:ext uri="{FF2B5EF4-FFF2-40B4-BE49-F238E27FC236}">
                <a16:creationId xmlns:a16="http://schemas.microsoft.com/office/drawing/2014/main" id="{6AC6E7D4-5641-4024-855B-84AF4C0EF279}"/>
              </a:ext>
            </a:extLst>
          </p:cNvPr>
          <p:cNvCxnSpPr>
            <a:cxnSpLocks/>
          </p:cNvCxnSpPr>
          <p:nvPr/>
        </p:nvCxnSpPr>
        <p:spPr>
          <a:xfrm>
            <a:off x="10850126" y="5973622"/>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0" name="Düz Bağlayıcı 19">
            <a:extLst>
              <a:ext uri="{FF2B5EF4-FFF2-40B4-BE49-F238E27FC236}">
                <a16:creationId xmlns:a16="http://schemas.microsoft.com/office/drawing/2014/main" id="{3D2C7812-7666-4067-8338-678CDA77D157}"/>
              </a:ext>
            </a:extLst>
          </p:cNvPr>
          <p:cNvCxnSpPr>
            <a:cxnSpLocks/>
          </p:cNvCxnSpPr>
          <p:nvPr/>
        </p:nvCxnSpPr>
        <p:spPr>
          <a:xfrm>
            <a:off x="10887966" y="13329138"/>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sp>
        <p:nvSpPr>
          <p:cNvPr id="23" name="Yuvarlatılmış Dikdörtgen 26">
            <a:extLst>
              <a:ext uri="{FF2B5EF4-FFF2-40B4-BE49-F238E27FC236}">
                <a16:creationId xmlns:a16="http://schemas.microsoft.com/office/drawing/2014/main" id="{BC91DA89-2DF9-4D79-8C09-8CA3ECA8977E}"/>
              </a:ext>
            </a:extLst>
          </p:cNvPr>
          <p:cNvSpPr/>
          <p:nvPr/>
        </p:nvSpPr>
        <p:spPr>
          <a:xfrm>
            <a:off x="561890" y="5476861"/>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Tanıtım</a:t>
            </a:r>
          </a:p>
        </p:txBody>
      </p:sp>
      <p:sp>
        <p:nvSpPr>
          <p:cNvPr id="24" name="Yuvarlatılmış Dikdörtgen 26">
            <a:extLst>
              <a:ext uri="{FF2B5EF4-FFF2-40B4-BE49-F238E27FC236}">
                <a16:creationId xmlns:a16="http://schemas.microsoft.com/office/drawing/2014/main" id="{2480E6EE-3FE2-40B4-BF53-E8A30FF448FE}"/>
              </a:ext>
            </a:extLst>
          </p:cNvPr>
          <p:cNvSpPr/>
          <p:nvPr/>
        </p:nvSpPr>
        <p:spPr>
          <a:xfrm>
            <a:off x="561890" y="7242383"/>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Fuar</a:t>
            </a:r>
          </a:p>
        </p:txBody>
      </p:sp>
      <p:sp>
        <p:nvSpPr>
          <p:cNvPr id="25" name="Yuvarlatılmış Dikdörtgen 26">
            <a:extLst>
              <a:ext uri="{FF2B5EF4-FFF2-40B4-BE49-F238E27FC236}">
                <a16:creationId xmlns:a16="http://schemas.microsoft.com/office/drawing/2014/main" id="{B28B358C-C056-4E2A-8022-79BF4CD47CF7}"/>
              </a:ext>
            </a:extLst>
          </p:cNvPr>
          <p:cNvSpPr/>
          <p:nvPr/>
        </p:nvSpPr>
        <p:spPr>
          <a:xfrm>
            <a:off x="561890" y="9149257"/>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Danışmanlık</a:t>
            </a:r>
          </a:p>
        </p:txBody>
      </p:sp>
      <p:sp>
        <p:nvSpPr>
          <p:cNvPr id="34" name="Yuvarlatılmış Dikdörtgen 26">
            <a:extLst>
              <a:ext uri="{FF2B5EF4-FFF2-40B4-BE49-F238E27FC236}">
                <a16:creationId xmlns:a16="http://schemas.microsoft.com/office/drawing/2014/main" id="{9CAD06A2-AD85-4A82-9D32-1DF29D098221}"/>
              </a:ext>
            </a:extLst>
          </p:cNvPr>
          <p:cNvSpPr/>
          <p:nvPr/>
        </p:nvSpPr>
        <p:spPr>
          <a:xfrm>
            <a:off x="599730" y="10616507"/>
            <a:ext cx="9960264" cy="1555143"/>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r>
              <a:rPr lang="tr-TR" sz="4000" dirty="0">
                <a:ln w="0"/>
                <a:solidFill>
                  <a:schemeClr val="bg1"/>
                </a:solidFill>
                <a:effectLst>
                  <a:outerShdw blurRad="38100" dist="19050" dir="2700000" algn="tl" rotWithShape="0">
                    <a:schemeClr val="dk1">
                      <a:alpha val="40000"/>
                    </a:schemeClr>
                  </a:outerShdw>
                </a:effectLst>
                <a:latin typeface="Myriad Pro Cond"/>
              </a:rPr>
              <a:t>Depolama hizmeti ile birim kira/temel kurulum/konsept mimari çalışma</a:t>
            </a:r>
          </a:p>
        </p:txBody>
      </p:sp>
      <p:sp>
        <p:nvSpPr>
          <p:cNvPr id="35" name="Yuvarlatılmış Dikdörtgen 26">
            <a:extLst>
              <a:ext uri="{FF2B5EF4-FFF2-40B4-BE49-F238E27FC236}">
                <a16:creationId xmlns:a16="http://schemas.microsoft.com/office/drawing/2014/main" id="{533A92EE-1F85-4775-A158-C460A1F3B2C0}"/>
              </a:ext>
            </a:extLst>
          </p:cNvPr>
          <p:cNvSpPr/>
          <p:nvPr/>
        </p:nvSpPr>
        <p:spPr>
          <a:xfrm>
            <a:off x="599730" y="12382030"/>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Franchise</a:t>
            </a:r>
          </a:p>
        </p:txBody>
      </p:sp>
      <p:sp>
        <p:nvSpPr>
          <p:cNvPr id="36" name="Yuvarlatılmış Dikdörtgen 26">
            <a:extLst>
              <a:ext uri="{FF2B5EF4-FFF2-40B4-BE49-F238E27FC236}">
                <a16:creationId xmlns:a16="http://schemas.microsoft.com/office/drawing/2014/main" id="{F87782E4-E3FA-4A43-A8EB-CC50777453C9}"/>
              </a:ext>
            </a:extLst>
          </p:cNvPr>
          <p:cNvSpPr/>
          <p:nvPr/>
        </p:nvSpPr>
        <p:spPr>
          <a:xfrm>
            <a:off x="13285458" y="5515115"/>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İstihdam</a:t>
            </a:r>
          </a:p>
        </p:txBody>
      </p:sp>
      <p:sp>
        <p:nvSpPr>
          <p:cNvPr id="37" name="Yuvarlatılmış Dikdörtgen 26">
            <a:extLst>
              <a:ext uri="{FF2B5EF4-FFF2-40B4-BE49-F238E27FC236}">
                <a16:creationId xmlns:a16="http://schemas.microsoft.com/office/drawing/2014/main" id="{A95646B6-5512-4AB5-8487-EE7B0B5DA105}"/>
              </a:ext>
            </a:extLst>
          </p:cNvPr>
          <p:cNvSpPr/>
          <p:nvPr/>
        </p:nvSpPr>
        <p:spPr>
          <a:xfrm>
            <a:off x="13246916" y="6971680"/>
            <a:ext cx="9960264" cy="189377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endParaRPr lang="tr-TR" sz="3800" dirty="0">
              <a:ln w="0"/>
              <a:solidFill>
                <a:schemeClr val="bg1"/>
              </a:solidFill>
              <a:effectLst>
                <a:outerShdw blurRad="38100" dist="19050" dir="2700000" algn="tl" rotWithShape="0">
                  <a:schemeClr val="dk1">
                    <a:alpha val="40000"/>
                  </a:schemeClr>
                </a:outerShdw>
              </a:effectLst>
              <a:latin typeface="Myriad Pro Cond"/>
            </a:endParaRPr>
          </a:p>
        </p:txBody>
      </p:sp>
      <p:sp>
        <p:nvSpPr>
          <p:cNvPr id="38" name="Yuvarlatılmış Dikdörtgen 26">
            <a:extLst>
              <a:ext uri="{FF2B5EF4-FFF2-40B4-BE49-F238E27FC236}">
                <a16:creationId xmlns:a16="http://schemas.microsoft.com/office/drawing/2014/main" id="{CCC75EF9-3BA1-44D1-B627-5F43FD471F06}"/>
              </a:ext>
            </a:extLst>
          </p:cNvPr>
          <p:cNvSpPr/>
          <p:nvPr/>
        </p:nvSpPr>
        <p:spPr>
          <a:xfrm>
            <a:off x="13246916" y="9149257"/>
            <a:ext cx="9960264" cy="1467250"/>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r>
              <a:rPr lang="tr-TR" sz="3800" dirty="0">
                <a:ln w="0"/>
                <a:solidFill>
                  <a:schemeClr val="bg1"/>
                </a:solidFill>
                <a:effectLst>
                  <a:outerShdw blurRad="38100" dist="19050" dir="2700000" algn="tl" rotWithShape="0">
                    <a:schemeClr val="dk1">
                      <a:alpha val="40000"/>
                    </a:schemeClr>
                  </a:outerShdw>
                </a:effectLst>
                <a:latin typeface="Myriad Pro Cond"/>
              </a:rPr>
              <a:t>Pazara giriş belgesi, ruhsatlandırma ile klinik test işlemleri</a:t>
            </a:r>
          </a:p>
        </p:txBody>
      </p:sp>
      <p:sp>
        <p:nvSpPr>
          <p:cNvPr id="39" name="Yuvarlatılmış Dikdörtgen 26">
            <a:extLst>
              <a:ext uri="{FF2B5EF4-FFF2-40B4-BE49-F238E27FC236}">
                <a16:creationId xmlns:a16="http://schemas.microsoft.com/office/drawing/2014/main" id="{68072D13-306B-475F-80C6-5B323B9AA4E9}"/>
              </a:ext>
            </a:extLst>
          </p:cNvPr>
          <p:cNvSpPr/>
          <p:nvPr/>
        </p:nvSpPr>
        <p:spPr>
          <a:xfrm>
            <a:off x="13213706" y="11024701"/>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r>
              <a:rPr lang="tr-TR" sz="3800" dirty="0">
                <a:ln w="0"/>
                <a:solidFill>
                  <a:schemeClr val="bg1"/>
                </a:solidFill>
                <a:effectLst>
                  <a:outerShdw blurRad="38100" dist="19050" dir="2700000" algn="tl" rotWithShape="0">
                    <a:schemeClr val="dk1">
                      <a:alpha val="40000"/>
                    </a:schemeClr>
                  </a:outerShdw>
                </a:effectLst>
                <a:latin typeface="Myriad Pro Cond"/>
              </a:rPr>
              <a:t>Pazar araştırması çalışması ve raporları</a:t>
            </a:r>
          </a:p>
        </p:txBody>
      </p:sp>
      <p:sp>
        <p:nvSpPr>
          <p:cNvPr id="40" name="Yuvarlatılmış Dikdörtgen 26">
            <a:extLst>
              <a:ext uri="{FF2B5EF4-FFF2-40B4-BE49-F238E27FC236}">
                <a16:creationId xmlns:a16="http://schemas.microsoft.com/office/drawing/2014/main" id="{120C1C18-2582-4871-9C01-C40F53B64A37}"/>
              </a:ext>
            </a:extLst>
          </p:cNvPr>
          <p:cNvSpPr/>
          <p:nvPr/>
        </p:nvSpPr>
        <p:spPr>
          <a:xfrm>
            <a:off x="13280826" y="12390650"/>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3800" dirty="0">
                <a:ln w="0"/>
                <a:solidFill>
                  <a:schemeClr val="bg1"/>
                </a:solidFill>
                <a:effectLst>
                  <a:outerShdw blurRad="38100" dist="19050" dir="2700000" algn="tl" rotWithShape="0">
                    <a:schemeClr val="dk1">
                      <a:alpha val="40000"/>
                    </a:schemeClr>
                  </a:outerShdw>
                </a:effectLst>
                <a:latin typeface="Myriad Pro Cond"/>
              </a:rPr>
              <a:t>Gelişim Yol Haritası</a:t>
            </a:r>
          </a:p>
        </p:txBody>
      </p:sp>
      <p:grpSp>
        <p:nvGrpSpPr>
          <p:cNvPr id="4" name="Group">
            <a:extLst>
              <a:ext uri="{FF2B5EF4-FFF2-40B4-BE49-F238E27FC236}">
                <a16:creationId xmlns:a16="http://schemas.microsoft.com/office/drawing/2014/main" id="{21CC28A7-25DB-0AC8-5938-337658537D7C}"/>
              </a:ext>
            </a:extLst>
          </p:cNvPr>
          <p:cNvGrpSpPr/>
          <p:nvPr/>
        </p:nvGrpSpPr>
        <p:grpSpPr>
          <a:xfrm>
            <a:off x="4965454" y="953882"/>
            <a:ext cx="15556672" cy="1394492"/>
            <a:chOff x="-12700" y="-12699"/>
            <a:chExt cx="12192954" cy="1394491"/>
          </a:xfrm>
        </p:grpSpPr>
        <p:grpSp>
          <p:nvGrpSpPr>
            <p:cNvPr id="6" name="Rectangle">
              <a:extLst>
                <a:ext uri="{FF2B5EF4-FFF2-40B4-BE49-F238E27FC236}">
                  <a16:creationId xmlns:a16="http://schemas.microsoft.com/office/drawing/2014/main" id="{5FA21435-0006-3B38-865F-1CA4DFF43727}"/>
                </a:ext>
              </a:extLst>
            </p:cNvPr>
            <p:cNvGrpSpPr/>
            <p:nvPr/>
          </p:nvGrpSpPr>
          <p:grpSpPr>
            <a:xfrm>
              <a:off x="-12700" y="-12700"/>
              <a:ext cx="12192955" cy="1394492"/>
              <a:chOff x="0" y="0"/>
              <a:chExt cx="12192954" cy="1394491"/>
            </a:xfrm>
          </p:grpSpPr>
          <p:sp>
            <p:nvSpPr>
              <p:cNvPr id="9" name="Rectangle">
                <a:extLst>
                  <a:ext uri="{FF2B5EF4-FFF2-40B4-BE49-F238E27FC236}">
                    <a16:creationId xmlns:a16="http://schemas.microsoft.com/office/drawing/2014/main" id="{7D992261-39FF-A38F-6764-79DC641687B7}"/>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4400">
                  <a:solidFill>
                    <a:srgbClr val="FFFFFF"/>
                  </a:solidFill>
                  <a:latin typeface="Helvetica Neue Medium"/>
                  <a:sym typeface="Helvetica Neue Medium"/>
                </a:endParaRPr>
              </a:p>
            </p:txBody>
          </p:sp>
          <p:pic>
            <p:nvPicPr>
              <p:cNvPr id="10" name="Rectangle Rectangle" descr="Rectangle Rectangle">
                <a:extLst>
                  <a:ext uri="{FF2B5EF4-FFF2-40B4-BE49-F238E27FC236}">
                    <a16:creationId xmlns:a16="http://schemas.microsoft.com/office/drawing/2014/main" id="{47E6A97C-44A5-80DD-064F-76EFAFCF9A54}"/>
                  </a:ext>
                </a:extLst>
              </p:cNvPr>
              <p:cNvPicPr>
                <a:picLocks/>
              </p:cNvPicPr>
              <p:nvPr/>
            </p:nvPicPr>
            <p:blipFill>
              <a:blip r:embed="rId2"/>
              <a:stretch>
                <a:fillRect/>
              </a:stretch>
            </p:blipFill>
            <p:spPr>
              <a:xfrm>
                <a:off x="0" y="-1"/>
                <a:ext cx="12192955" cy="1394493"/>
              </a:xfrm>
              <a:prstGeom prst="rect">
                <a:avLst/>
              </a:prstGeom>
              <a:effectLst/>
            </p:spPr>
          </p:pic>
        </p:grpSp>
        <p:sp>
          <p:nvSpPr>
            <p:cNvPr id="7" name="Line">
              <a:extLst>
                <a:ext uri="{FF2B5EF4-FFF2-40B4-BE49-F238E27FC236}">
                  <a16:creationId xmlns:a16="http://schemas.microsoft.com/office/drawing/2014/main" id="{20C32F2D-9FF1-51C7-74CD-01CD232B086F}"/>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sz="4400">
                <a:latin typeface="Helvetica Neue"/>
              </a:endParaRPr>
            </a:p>
          </p:txBody>
        </p:sp>
      </p:grpSp>
      <p:sp>
        <p:nvSpPr>
          <p:cNvPr id="11" name="Metin kutusu 10">
            <a:extLst>
              <a:ext uri="{FF2B5EF4-FFF2-40B4-BE49-F238E27FC236}">
                <a16:creationId xmlns:a16="http://schemas.microsoft.com/office/drawing/2014/main" id="{BBFC68D6-D4AF-F91A-CCA1-33587062320D}"/>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MARKA DESTEĞİ </a:t>
            </a:r>
          </a:p>
        </p:txBody>
      </p:sp>
      <p:sp>
        <p:nvSpPr>
          <p:cNvPr id="12" name="Metin kutusu 11">
            <a:extLst>
              <a:ext uri="{FF2B5EF4-FFF2-40B4-BE49-F238E27FC236}">
                <a16:creationId xmlns:a16="http://schemas.microsoft.com/office/drawing/2014/main" id="{BA9B5DA6-CE94-D91B-F47A-DF51B50B6EB2}"/>
              </a:ext>
            </a:extLst>
          </p:cNvPr>
          <p:cNvSpPr txBox="1"/>
          <p:nvPr/>
        </p:nvSpPr>
        <p:spPr>
          <a:xfrm>
            <a:off x="13280125" y="7091317"/>
            <a:ext cx="9893845" cy="18466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3800" dirty="0">
                <a:ln w="0"/>
                <a:solidFill>
                  <a:schemeClr val="bg1"/>
                </a:solidFill>
                <a:effectLst>
                  <a:outerShdw blurRad="38100" dist="19050" dir="2700000" algn="tl" rotWithShape="0">
                    <a:schemeClr val="dk1">
                      <a:alpha val="40000"/>
                    </a:schemeClr>
                  </a:outerShdw>
                </a:effectLst>
                <a:latin typeface="Myriad Pro Cond"/>
              </a:rPr>
              <a:t>Patent, faydalı model, endüstriyel tasarım tescili ile yurt dışı marka tescil/yenileme/koruma</a:t>
            </a:r>
          </a:p>
        </p:txBody>
      </p:sp>
      <p:sp>
        <p:nvSpPr>
          <p:cNvPr id="28" name="Metin kutusu 27">
            <a:extLst>
              <a:ext uri="{FF2B5EF4-FFF2-40B4-BE49-F238E27FC236}">
                <a16:creationId xmlns:a16="http://schemas.microsoft.com/office/drawing/2014/main" id="{7369D39C-C556-4CE7-B21F-5ACA46CFE3FB}"/>
              </a:ext>
            </a:extLst>
          </p:cNvPr>
          <p:cNvSpPr txBox="1"/>
          <p:nvPr/>
        </p:nvSpPr>
        <p:spPr>
          <a:xfrm>
            <a:off x="20724063" y="1958284"/>
            <a:ext cx="2810225" cy="339491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r>
              <a:rPr lang="tr-TR" sz="3600" b="1" dirty="0">
                <a:solidFill>
                  <a:srgbClr val="D8AD65"/>
                </a:solidFill>
                <a:latin typeface="Myriad Pro Cond"/>
                <a:sym typeface="Myriad Pro Condensed"/>
              </a:rPr>
              <a:t>Toplam Yıllık Üst Limit: </a:t>
            </a:r>
          </a:p>
          <a:p>
            <a:r>
              <a:rPr lang="tr-TR" sz="3600" b="1" dirty="0">
                <a:solidFill>
                  <a:srgbClr val="D8AD65"/>
                </a:solidFill>
                <a:latin typeface="Myriad Pro Cond"/>
                <a:sym typeface="Myriad Pro Condensed"/>
              </a:rPr>
              <a:t>90.500.000 – 181.000.000 TL</a:t>
            </a:r>
          </a:p>
        </p:txBody>
      </p:sp>
    </p:spTree>
    <p:extLst>
      <p:ext uri="{BB962C8B-B14F-4D97-AF65-F5344CB8AC3E}">
        <p14:creationId xmlns:p14="http://schemas.microsoft.com/office/powerpoint/2010/main" val="344865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9" name="Dikdörtgen 8">
            <a:extLst>
              <a:ext uri="{FF2B5EF4-FFF2-40B4-BE49-F238E27FC236}">
                <a16:creationId xmlns:a16="http://schemas.microsoft.com/office/drawing/2014/main" id="{F4E09D94-5DE4-4F00-83E2-FA99A54B659C}"/>
              </a:ext>
            </a:extLst>
          </p:cNvPr>
          <p:cNvSpPr/>
          <p:nvPr/>
        </p:nvSpPr>
        <p:spPr>
          <a:xfrm>
            <a:off x="4981657" y="3546977"/>
            <a:ext cx="15524267" cy="6687215"/>
          </a:xfrm>
          <a:prstGeom prst="rect">
            <a:avLst/>
          </a:prstGeom>
        </p:spPr>
        <p:txBody>
          <a:bodyPr wrap="square">
            <a:spAutoFit/>
          </a:bodyPr>
          <a:lstStyle/>
          <a:p>
            <a:pPr algn="l"/>
            <a:r>
              <a:rPr lang="tr-TR" sz="4000" b="1" i="1" dirty="0">
                <a:solidFill>
                  <a:srgbClr val="D8AD65"/>
                </a:solidFill>
                <a:latin typeface="Myriad Pro Cond"/>
                <a:sym typeface="Myriad Pro Condensed"/>
              </a:rPr>
              <a:t>Temel Şartlar:</a:t>
            </a:r>
          </a:p>
          <a:p>
            <a:pPr algn="l"/>
            <a:endParaRPr lang="tr-TR" sz="3600" b="1" i="1" dirty="0">
              <a:solidFill>
                <a:srgbClr val="D8AD65"/>
              </a:solidFill>
              <a:latin typeface="Myriad Pro Cond"/>
              <a:sym typeface="Myriad Pro Condensed"/>
            </a:endParaRP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Yurt içinde en az 1 yıldır tescilli marka sahibi olmak</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Yurt dışında en az 1 yıldır tescilli marka sahibi olmak</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Son 3 yıldır ihracat yapıyor olmak</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Son 3 yılın ihracat ortalamasının en az 3.000.000 ABD Doları olması</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Belli bir kurumsal kapasiteye sahip olmak</a:t>
            </a:r>
          </a:p>
        </p:txBody>
      </p:sp>
      <p:sp>
        <p:nvSpPr>
          <p:cNvPr id="25" name="Metin kutusu 24">
            <a:extLst>
              <a:ext uri="{FF2B5EF4-FFF2-40B4-BE49-F238E27FC236}">
                <a16:creationId xmlns:a16="http://schemas.microsoft.com/office/drawing/2014/main" id="{A11A6598-2079-4895-A354-F194F6C501DA}"/>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MARKA DESTEĞİ </a:t>
            </a:r>
          </a:p>
        </p:txBody>
      </p:sp>
    </p:spTree>
    <p:extLst>
      <p:ext uri="{BB962C8B-B14F-4D97-AF65-F5344CB8AC3E}">
        <p14:creationId xmlns:p14="http://schemas.microsoft.com/office/powerpoint/2010/main" val="64694649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18">
            <a:extLst>
              <a:ext uri="{FF2B5EF4-FFF2-40B4-BE49-F238E27FC236}">
                <a16:creationId xmlns:a16="http://schemas.microsoft.com/office/drawing/2014/main" id="{2B50C85D-99AB-4088-9CA2-9CAE657D6904}"/>
              </a:ext>
            </a:extLst>
          </p:cNvPr>
          <p:cNvSpPr>
            <a:spLocks noChangeArrowheads="1"/>
          </p:cNvSpPr>
          <p:nvPr/>
        </p:nvSpPr>
        <p:spPr bwMode="auto">
          <a:xfrm>
            <a:off x="5772152" y="4697659"/>
            <a:ext cx="2593976" cy="1581150"/>
          </a:xfrm>
          <a:prstGeom prst="curvedDownArrow">
            <a:avLst>
              <a:gd name="adj1" fmla="val 32811"/>
              <a:gd name="adj2" fmla="val 65623"/>
              <a:gd name="adj3" fmla="val 33333"/>
            </a:avLst>
          </a:prstGeom>
          <a:solidFill>
            <a:schemeClr val="bg1"/>
          </a:solidFill>
          <a:ln w="9525">
            <a:solidFill>
              <a:srgbClr val="091D5D"/>
            </a:solidFill>
            <a:miter lim="800000"/>
            <a:headEnd type="none" w="sm" len="sm"/>
            <a:tailEnd type="none" w="med" len="lg"/>
          </a:ln>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49" name="AutoShape 23">
            <a:extLst>
              <a:ext uri="{FF2B5EF4-FFF2-40B4-BE49-F238E27FC236}">
                <a16:creationId xmlns:a16="http://schemas.microsoft.com/office/drawing/2014/main" id="{1E435108-B424-4964-A401-A3F909E1F6F4}"/>
              </a:ext>
            </a:extLst>
          </p:cNvPr>
          <p:cNvSpPr>
            <a:spLocks noChangeAspect="1" noChangeArrowheads="1"/>
          </p:cNvSpPr>
          <p:nvPr/>
        </p:nvSpPr>
        <p:spPr bwMode="auto">
          <a:xfrm rot="10800000">
            <a:off x="9164936" y="5623169"/>
            <a:ext cx="2047876" cy="476250"/>
          </a:xfrm>
          <a:prstGeom prst="triangle">
            <a:avLst>
              <a:gd name="adj" fmla="val 50000"/>
            </a:avLst>
          </a:prstGeom>
          <a:solidFill>
            <a:schemeClr val="bg1"/>
          </a:solidFill>
          <a:ln>
            <a:noFill/>
          </a:ln>
          <a:effectLst>
            <a:outerShdw dist="17961" dir="2700000" algn="ctr" rotWithShape="0">
              <a:srgbClr val="808080"/>
            </a:outerShdw>
          </a:effectLst>
        </p:spPr>
        <p:txBody>
          <a:bodyPr rot="10800000" tIns="182880" bIns="182880"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50" name="AutoShape 29">
            <a:extLst>
              <a:ext uri="{FF2B5EF4-FFF2-40B4-BE49-F238E27FC236}">
                <a16:creationId xmlns:a16="http://schemas.microsoft.com/office/drawing/2014/main" id="{6CD6718F-E03A-41C7-B05C-93321C468DAD}"/>
              </a:ext>
            </a:extLst>
          </p:cNvPr>
          <p:cNvSpPr>
            <a:spLocks noChangeAspect="1" noChangeArrowheads="1"/>
          </p:cNvSpPr>
          <p:nvPr/>
        </p:nvSpPr>
        <p:spPr bwMode="auto">
          <a:xfrm>
            <a:off x="8566152" y="7934568"/>
            <a:ext cx="7229476" cy="1336676"/>
          </a:xfrm>
          <a:prstGeom prst="triangle">
            <a:avLst>
              <a:gd name="adj" fmla="val 50000"/>
            </a:avLst>
          </a:prstGeom>
          <a:solidFill>
            <a:schemeClr val="bg1"/>
          </a:solidFill>
          <a:ln>
            <a:noFill/>
          </a:ln>
          <a:effectLst>
            <a:outerShdw dist="17961" dir="2700000" algn="ctr" rotWithShape="0">
              <a:srgbClr val="808080"/>
            </a:outerShdw>
          </a:effectLst>
        </p:spPr>
        <p:txBody>
          <a:bodyPr tIns="182880" bIns="182880"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51" name="AutoShape 31">
            <a:extLst>
              <a:ext uri="{FF2B5EF4-FFF2-40B4-BE49-F238E27FC236}">
                <a16:creationId xmlns:a16="http://schemas.microsoft.com/office/drawing/2014/main" id="{6A12F02D-F294-4BBA-8E04-A4A6ECF955E6}"/>
              </a:ext>
            </a:extLst>
          </p:cNvPr>
          <p:cNvSpPr>
            <a:spLocks noChangeAspect="1" noChangeArrowheads="1"/>
          </p:cNvSpPr>
          <p:nvPr/>
        </p:nvSpPr>
        <p:spPr bwMode="auto">
          <a:xfrm rot="10800000">
            <a:off x="13384875" y="5582061"/>
            <a:ext cx="2047874" cy="476250"/>
          </a:xfrm>
          <a:prstGeom prst="triangle">
            <a:avLst>
              <a:gd name="adj" fmla="val 50000"/>
            </a:avLst>
          </a:prstGeom>
          <a:solidFill>
            <a:schemeClr val="bg1"/>
          </a:solidFill>
          <a:ln>
            <a:noFill/>
          </a:ln>
          <a:effectLst>
            <a:outerShdw dist="17961" dir="2700000" algn="ctr" rotWithShape="0">
              <a:srgbClr val="808080"/>
            </a:outerShdw>
          </a:effectLst>
        </p:spPr>
        <p:txBody>
          <a:bodyPr rot="10800000" tIns="182880" bIns="182880"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52" name="Rectangle 3">
            <a:extLst>
              <a:ext uri="{FF2B5EF4-FFF2-40B4-BE49-F238E27FC236}">
                <a16:creationId xmlns:a16="http://schemas.microsoft.com/office/drawing/2014/main" id="{3B9AA446-2E5B-41D1-99D2-EE33C7E39DAB}"/>
              </a:ext>
            </a:extLst>
          </p:cNvPr>
          <p:cNvSpPr>
            <a:spLocks noChangeArrowheads="1"/>
          </p:cNvSpPr>
          <p:nvPr/>
        </p:nvSpPr>
        <p:spPr bwMode="auto">
          <a:xfrm>
            <a:off x="10741972" y="6341931"/>
            <a:ext cx="3822700" cy="122237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MARKA YÖNETİMİ </a:t>
            </a:r>
          </a:p>
          <a:p>
            <a:pPr defTabSz="1828800" fontAlgn="base">
              <a:spcBef>
                <a:spcPct val="0"/>
              </a:spcBef>
              <a:spcAft>
                <a:spcPct val="0"/>
              </a:spcAft>
              <a:defRPr/>
            </a:pPr>
            <a:r>
              <a:rPr lang="tr-TR" altLang="tr-TR" sz="2800" b="1" dirty="0">
                <a:solidFill>
                  <a:srgbClr val="FFFFFF"/>
                </a:solidFill>
                <a:latin typeface="+mn-lt"/>
              </a:rPr>
              <a:t>VE PERFORMANSI</a:t>
            </a:r>
            <a:endParaRPr lang="en-GB" altLang="tr-TR" sz="2800" b="1" dirty="0">
              <a:solidFill>
                <a:srgbClr val="FFFFFF"/>
              </a:solidFill>
              <a:latin typeface="+mn-lt"/>
            </a:endParaRPr>
          </a:p>
        </p:txBody>
      </p:sp>
      <p:sp>
        <p:nvSpPr>
          <p:cNvPr id="53" name="Rectangle 9">
            <a:extLst>
              <a:ext uri="{FF2B5EF4-FFF2-40B4-BE49-F238E27FC236}">
                <a16:creationId xmlns:a16="http://schemas.microsoft.com/office/drawing/2014/main" id="{AF5A28A2-3011-45F3-8B2C-C0B41DB73BDA}"/>
              </a:ext>
            </a:extLst>
          </p:cNvPr>
          <p:cNvSpPr>
            <a:spLocks noChangeArrowheads="1"/>
          </p:cNvSpPr>
          <p:nvPr/>
        </p:nvSpPr>
        <p:spPr bwMode="auto">
          <a:xfrm>
            <a:off x="19306224" y="6278809"/>
            <a:ext cx="3822700" cy="122555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PAZARLAMA VE SATIŞ YÖNETİMİ</a:t>
            </a:r>
            <a:endParaRPr lang="en-GB" altLang="tr-TR" sz="2800" b="1" dirty="0">
              <a:solidFill>
                <a:srgbClr val="FFFFFF"/>
              </a:solidFill>
              <a:latin typeface="+mn-lt"/>
            </a:endParaRPr>
          </a:p>
        </p:txBody>
      </p:sp>
      <p:sp>
        <p:nvSpPr>
          <p:cNvPr id="54" name="Rectangle 8">
            <a:extLst>
              <a:ext uri="{FF2B5EF4-FFF2-40B4-BE49-F238E27FC236}">
                <a16:creationId xmlns:a16="http://schemas.microsoft.com/office/drawing/2014/main" id="{B9741A4F-5E9A-4347-8A27-EAFA2C00893A}"/>
              </a:ext>
            </a:extLst>
          </p:cNvPr>
          <p:cNvSpPr>
            <a:spLocks noChangeArrowheads="1"/>
          </p:cNvSpPr>
          <p:nvPr/>
        </p:nvSpPr>
        <p:spPr bwMode="auto">
          <a:xfrm>
            <a:off x="6448986" y="6368544"/>
            <a:ext cx="3822700" cy="12223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TEDARİK ZİNCİRİ</a:t>
            </a:r>
            <a:br>
              <a:rPr lang="tr-TR" altLang="tr-TR" sz="2800" b="1" dirty="0">
                <a:solidFill>
                  <a:srgbClr val="FFFFFF"/>
                </a:solidFill>
                <a:latin typeface="+mn-lt"/>
              </a:rPr>
            </a:br>
            <a:r>
              <a:rPr lang="tr-TR" altLang="tr-TR" sz="2800" b="1" dirty="0">
                <a:solidFill>
                  <a:srgbClr val="FFFFFF"/>
                </a:solidFill>
                <a:latin typeface="+mn-lt"/>
              </a:rPr>
              <a:t>YÖNETİMİ</a:t>
            </a:r>
            <a:endParaRPr lang="en-GB" altLang="tr-TR" sz="2800" b="1" dirty="0">
              <a:solidFill>
                <a:srgbClr val="FFFFFF"/>
              </a:solidFill>
              <a:latin typeface="+mn-lt"/>
            </a:endParaRPr>
          </a:p>
        </p:txBody>
      </p:sp>
      <p:sp>
        <p:nvSpPr>
          <p:cNvPr id="55" name="Rectangle 4">
            <a:extLst>
              <a:ext uri="{FF2B5EF4-FFF2-40B4-BE49-F238E27FC236}">
                <a16:creationId xmlns:a16="http://schemas.microsoft.com/office/drawing/2014/main" id="{E869DAA4-CE2F-45F9-9F44-2EE4A9CCF336}"/>
              </a:ext>
            </a:extLst>
          </p:cNvPr>
          <p:cNvSpPr>
            <a:spLocks noChangeArrowheads="1"/>
          </p:cNvSpPr>
          <p:nvPr/>
        </p:nvSpPr>
        <p:spPr bwMode="auto">
          <a:xfrm>
            <a:off x="15024098" y="6315926"/>
            <a:ext cx="3822700" cy="12223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 YENİ ÜRÜN TASARIMI </a:t>
            </a:r>
          </a:p>
          <a:p>
            <a:pPr defTabSz="1828800" fontAlgn="base">
              <a:spcBef>
                <a:spcPct val="0"/>
              </a:spcBef>
              <a:spcAft>
                <a:spcPct val="0"/>
              </a:spcAft>
              <a:defRPr/>
            </a:pPr>
            <a:r>
              <a:rPr lang="tr-TR" altLang="tr-TR" sz="2800" b="1" dirty="0">
                <a:solidFill>
                  <a:srgbClr val="FFFFFF"/>
                </a:solidFill>
                <a:latin typeface="+mn-lt"/>
              </a:rPr>
              <a:t>VE İNOVASYON</a:t>
            </a:r>
            <a:endParaRPr lang="en-GB" altLang="tr-TR" sz="2800" b="1" dirty="0">
              <a:solidFill>
                <a:srgbClr val="FFFFFF"/>
              </a:solidFill>
              <a:latin typeface="+mn-lt"/>
            </a:endParaRPr>
          </a:p>
        </p:txBody>
      </p:sp>
      <p:sp>
        <p:nvSpPr>
          <p:cNvPr id="56" name="Rectangle 14">
            <a:extLst>
              <a:ext uri="{FF2B5EF4-FFF2-40B4-BE49-F238E27FC236}">
                <a16:creationId xmlns:a16="http://schemas.microsoft.com/office/drawing/2014/main" id="{F8379887-36E0-4C5B-8447-20DB25228725}"/>
              </a:ext>
            </a:extLst>
          </p:cNvPr>
          <p:cNvSpPr>
            <a:spLocks noChangeArrowheads="1"/>
          </p:cNvSpPr>
          <p:nvPr/>
        </p:nvSpPr>
        <p:spPr bwMode="auto">
          <a:xfrm>
            <a:off x="2156000" y="9657083"/>
            <a:ext cx="3822700" cy="1222374"/>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72000" rIns="0" bIns="0" anchor="ctr" anchorCtr="1"/>
          <a:lstStyle/>
          <a:p>
            <a:pPr defTabSz="1828800" eaLnBrk="0" fontAlgn="base">
              <a:spcBef>
                <a:spcPct val="0"/>
              </a:spcBef>
              <a:spcAft>
                <a:spcPct val="0"/>
              </a:spcAft>
              <a:defRPr/>
            </a:pPr>
            <a:r>
              <a:rPr lang="tr-TR" sz="2800" b="1" dirty="0">
                <a:solidFill>
                  <a:srgbClr val="002060"/>
                </a:solidFill>
              </a:rPr>
              <a:t>STRATEJİ VE KURUMSAL PERFORMANS</a:t>
            </a:r>
            <a:endParaRPr lang="en-GB" sz="2800" b="1" dirty="0">
              <a:solidFill>
                <a:srgbClr val="002060"/>
              </a:solidFill>
            </a:endParaRPr>
          </a:p>
        </p:txBody>
      </p:sp>
      <p:sp>
        <p:nvSpPr>
          <p:cNvPr id="57" name="Rectangle 15">
            <a:extLst>
              <a:ext uri="{FF2B5EF4-FFF2-40B4-BE49-F238E27FC236}">
                <a16:creationId xmlns:a16="http://schemas.microsoft.com/office/drawing/2014/main" id="{F6C9027C-1AB2-4F53-BD8A-7B2D0DC966A1}"/>
              </a:ext>
            </a:extLst>
          </p:cNvPr>
          <p:cNvSpPr>
            <a:spLocks noChangeArrowheads="1"/>
          </p:cNvSpPr>
          <p:nvPr/>
        </p:nvSpPr>
        <p:spPr bwMode="auto">
          <a:xfrm>
            <a:off x="6448986" y="9601125"/>
            <a:ext cx="3822700" cy="12255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İNSAN</a:t>
            </a:r>
          </a:p>
          <a:p>
            <a:pPr defTabSz="1828800" eaLnBrk="0" fontAlgn="base">
              <a:spcBef>
                <a:spcPct val="0"/>
              </a:spcBef>
              <a:spcAft>
                <a:spcPct val="0"/>
              </a:spcAft>
              <a:defRPr/>
            </a:pPr>
            <a:r>
              <a:rPr lang="tr-TR" sz="2800" b="1" dirty="0">
                <a:solidFill>
                  <a:srgbClr val="002060"/>
                </a:solidFill>
              </a:rPr>
              <a:t>KAYNAKLARI</a:t>
            </a:r>
            <a:endParaRPr lang="en-GB" sz="2800" b="1" dirty="0">
              <a:solidFill>
                <a:srgbClr val="002060"/>
              </a:solidFill>
            </a:endParaRPr>
          </a:p>
        </p:txBody>
      </p:sp>
      <p:sp>
        <p:nvSpPr>
          <p:cNvPr id="58" name="Rectangle 16">
            <a:extLst>
              <a:ext uri="{FF2B5EF4-FFF2-40B4-BE49-F238E27FC236}">
                <a16:creationId xmlns:a16="http://schemas.microsoft.com/office/drawing/2014/main" id="{D55A0E49-8F48-457A-A1D3-FA9EAC405000}"/>
              </a:ext>
            </a:extLst>
          </p:cNvPr>
          <p:cNvSpPr>
            <a:spLocks noChangeArrowheads="1"/>
          </p:cNvSpPr>
          <p:nvPr/>
        </p:nvSpPr>
        <p:spPr bwMode="auto">
          <a:xfrm>
            <a:off x="10741972" y="9607206"/>
            <a:ext cx="3822700" cy="122237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YÖNETİŞİM</a:t>
            </a:r>
            <a:endParaRPr lang="en-GB" sz="2800" b="1" dirty="0">
              <a:solidFill>
                <a:srgbClr val="002060"/>
              </a:solidFill>
            </a:endParaRPr>
          </a:p>
        </p:txBody>
      </p:sp>
      <p:sp>
        <p:nvSpPr>
          <p:cNvPr id="59" name="Rectangle 17">
            <a:extLst>
              <a:ext uri="{FF2B5EF4-FFF2-40B4-BE49-F238E27FC236}">
                <a16:creationId xmlns:a16="http://schemas.microsoft.com/office/drawing/2014/main" id="{880B6A9E-8C55-4883-8C83-A1FC37C43C35}"/>
              </a:ext>
            </a:extLst>
          </p:cNvPr>
          <p:cNvSpPr>
            <a:spLocks noChangeArrowheads="1"/>
          </p:cNvSpPr>
          <p:nvPr/>
        </p:nvSpPr>
        <p:spPr bwMode="auto">
          <a:xfrm>
            <a:off x="15024098" y="9601124"/>
            <a:ext cx="3822700" cy="122237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BİLGİ </a:t>
            </a:r>
            <a:br>
              <a:rPr lang="tr-TR" sz="2800" b="1" dirty="0">
                <a:solidFill>
                  <a:srgbClr val="002060"/>
                </a:solidFill>
              </a:rPr>
            </a:br>
            <a:r>
              <a:rPr lang="tr-TR" sz="2800" b="1" dirty="0">
                <a:solidFill>
                  <a:srgbClr val="002060"/>
                </a:solidFill>
              </a:rPr>
              <a:t>TEKNOLOJİLERİ</a:t>
            </a:r>
            <a:endParaRPr lang="en-GB" sz="2800" b="1" dirty="0">
              <a:solidFill>
                <a:srgbClr val="002060"/>
              </a:solidFill>
            </a:endParaRPr>
          </a:p>
        </p:txBody>
      </p:sp>
      <p:sp>
        <p:nvSpPr>
          <p:cNvPr id="60" name="Rectangle 11">
            <a:extLst>
              <a:ext uri="{FF2B5EF4-FFF2-40B4-BE49-F238E27FC236}">
                <a16:creationId xmlns:a16="http://schemas.microsoft.com/office/drawing/2014/main" id="{37CF917E-C8E3-40C8-A0DA-D60CB577CCF9}"/>
              </a:ext>
            </a:extLst>
          </p:cNvPr>
          <p:cNvSpPr>
            <a:spLocks noChangeArrowheads="1"/>
          </p:cNvSpPr>
          <p:nvPr/>
        </p:nvSpPr>
        <p:spPr bwMode="auto">
          <a:xfrm>
            <a:off x="8113882" y="4149065"/>
            <a:ext cx="4067008" cy="1222374"/>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400" b="1" dirty="0">
                <a:solidFill>
                  <a:srgbClr val="D8AE63"/>
                </a:solidFill>
                <a:latin typeface="+mn-lt"/>
              </a:rPr>
              <a:t>FİNANSAL PERFORMANS</a:t>
            </a:r>
            <a:endParaRPr lang="en-GB" altLang="tr-TR" sz="2400" b="1" dirty="0">
              <a:solidFill>
                <a:srgbClr val="D8AE63"/>
              </a:solidFill>
              <a:latin typeface="+mn-lt"/>
            </a:endParaRPr>
          </a:p>
        </p:txBody>
      </p:sp>
      <p:sp>
        <p:nvSpPr>
          <p:cNvPr id="61" name="Rectangle 27">
            <a:extLst>
              <a:ext uri="{FF2B5EF4-FFF2-40B4-BE49-F238E27FC236}">
                <a16:creationId xmlns:a16="http://schemas.microsoft.com/office/drawing/2014/main" id="{30963817-1838-406F-8806-F0A3D1BDC83E}"/>
              </a:ext>
            </a:extLst>
          </p:cNvPr>
          <p:cNvSpPr>
            <a:spLocks noChangeArrowheads="1"/>
          </p:cNvSpPr>
          <p:nvPr/>
        </p:nvSpPr>
        <p:spPr bwMode="auto">
          <a:xfrm>
            <a:off x="12509498" y="4146797"/>
            <a:ext cx="3997828" cy="1225550"/>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tr-TR" altLang="tr-TR" sz="2400" b="1" dirty="0">
                <a:solidFill>
                  <a:srgbClr val="D8AE63"/>
                </a:solidFill>
                <a:latin typeface="+mn-lt"/>
              </a:rPr>
              <a:t>MARKA PERFORMANSI</a:t>
            </a:r>
            <a:endParaRPr lang="en-GB" altLang="tr-TR" sz="2400" b="1" dirty="0">
              <a:solidFill>
                <a:srgbClr val="D8AE63"/>
              </a:solidFill>
              <a:latin typeface="+mn-lt"/>
            </a:endParaRPr>
          </a:p>
        </p:txBody>
      </p:sp>
      <p:sp>
        <p:nvSpPr>
          <p:cNvPr id="62" name="AutoShape 18">
            <a:extLst>
              <a:ext uri="{FF2B5EF4-FFF2-40B4-BE49-F238E27FC236}">
                <a16:creationId xmlns:a16="http://schemas.microsoft.com/office/drawing/2014/main" id="{FD4E66A1-5488-417A-994E-29D71B260FB4}"/>
              </a:ext>
            </a:extLst>
          </p:cNvPr>
          <p:cNvSpPr>
            <a:spLocks noChangeArrowheads="1"/>
          </p:cNvSpPr>
          <p:nvPr/>
        </p:nvSpPr>
        <p:spPr bwMode="auto">
          <a:xfrm flipH="1">
            <a:off x="16833846" y="4605969"/>
            <a:ext cx="2593976" cy="1581150"/>
          </a:xfrm>
          <a:prstGeom prst="curvedDownArrow">
            <a:avLst>
              <a:gd name="adj1" fmla="val 32811"/>
              <a:gd name="adj2" fmla="val 65623"/>
              <a:gd name="adj3" fmla="val 33333"/>
            </a:avLst>
          </a:prstGeom>
          <a:solidFill>
            <a:schemeClr val="bg1"/>
          </a:solidFill>
          <a:ln w="9525">
            <a:solidFill>
              <a:srgbClr val="091D5D"/>
            </a:solidFill>
            <a:miter lim="800000"/>
            <a:headEnd type="none" w="sm" len="sm"/>
            <a:tailEnd type="none" w="med" len="lg"/>
          </a:ln>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65" name="Dikdörtgen 64">
            <a:extLst>
              <a:ext uri="{FF2B5EF4-FFF2-40B4-BE49-F238E27FC236}">
                <a16:creationId xmlns:a16="http://schemas.microsoft.com/office/drawing/2014/main" id="{0617843D-4E1A-4F5B-A397-E9961F83E244}"/>
              </a:ext>
            </a:extLst>
          </p:cNvPr>
          <p:cNvSpPr/>
          <p:nvPr/>
        </p:nvSpPr>
        <p:spPr>
          <a:xfrm>
            <a:off x="-179477" y="5517913"/>
            <a:ext cx="6484468" cy="707886"/>
          </a:xfrm>
          <a:prstGeom prst="rect">
            <a:avLst/>
          </a:prstGeom>
        </p:spPr>
        <p:txBody>
          <a:bodyPr wrap="none">
            <a:spAutoFit/>
          </a:bodyPr>
          <a:lstStyle/>
          <a:p>
            <a:pPr lvl="0" eaLnBrk="0" fontAlgn="base" hangingPunct="0">
              <a:spcBef>
                <a:spcPct val="0"/>
              </a:spcBef>
              <a:spcAft>
                <a:spcPct val="0"/>
              </a:spcAft>
              <a:defRPr/>
            </a:pPr>
            <a:r>
              <a:rPr lang="tr-TR" sz="4000" b="1" dirty="0">
                <a:solidFill>
                  <a:srgbClr val="D8AE63"/>
                </a:solidFill>
              </a:rPr>
              <a:t>Firmanın Ana Yetkinlikleri</a:t>
            </a:r>
          </a:p>
        </p:txBody>
      </p:sp>
      <p:sp>
        <p:nvSpPr>
          <p:cNvPr id="66" name="Dikdörtgen 65">
            <a:extLst>
              <a:ext uri="{FF2B5EF4-FFF2-40B4-BE49-F238E27FC236}">
                <a16:creationId xmlns:a16="http://schemas.microsoft.com/office/drawing/2014/main" id="{CD816D92-072D-4693-BD9C-A00729F7846B}"/>
              </a:ext>
            </a:extLst>
          </p:cNvPr>
          <p:cNvSpPr/>
          <p:nvPr/>
        </p:nvSpPr>
        <p:spPr>
          <a:xfrm>
            <a:off x="9151874" y="3202357"/>
            <a:ext cx="6058070" cy="646331"/>
          </a:xfrm>
          <a:prstGeom prst="rect">
            <a:avLst/>
          </a:prstGeom>
        </p:spPr>
        <p:txBody>
          <a:bodyPr wrap="none">
            <a:spAutoFit/>
          </a:bodyPr>
          <a:lstStyle/>
          <a:p>
            <a:pPr lvl="0" defTabSz="1828800" eaLnBrk="0" fontAlgn="base">
              <a:spcBef>
                <a:spcPct val="0"/>
              </a:spcBef>
              <a:spcAft>
                <a:spcPct val="0"/>
              </a:spcAft>
              <a:defRPr/>
            </a:pPr>
            <a:r>
              <a:rPr lang="tr-TR" sz="3600" b="1" dirty="0">
                <a:solidFill>
                  <a:srgbClr val="D8AE63"/>
                </a:solidFill>
              </a:rPr>
              <a:t>ÖN İNCELEME ÇALIŞMASI</a:t>
            </a:r>
          </a:p>
        </p:txBody>
      </p:sp>
      <p:sp>
        <p:nvSpPr>
          <p:cNvPr id="67" name="Dikdörtgen 66">
            <a:extLst>
              <a:ext uri="{FF2B5EF4-FFF2-40B4-BE49-F238E27FC236}">
                <a16:creationId xmlns:a16="http://schemas.microsoft.com/office/drawing/2014/main" id="{A7FD0FBD-CDEB-4643-955E-96C2E4325560}"/>
              </a:ext>
            </a:extLst>
          </p:cNvPr>
          <p:cNvSpPr/>
          <p:nvPr/>
        </p:nvSpPr>
        <p:spPr>
          <a:xfrm>
            <a:off x="-91311" y="8866509"/>
            <a:ext cx="5343129" cy="707886"/>
          </a:xfrm>
          <a:prstGeom prst="rect">
            <a:avLst/>
          </a:prstGeom>
        </p:spPr>
        <p:txBody>
          <a:bodyPr wrap="none">
            <a:spAutoFit/>
          </a:bodyPr>
          <a:lstStyle/>
          <a:p>
            <a:pPr lvl="0" algn="ctr" eaLnBrk="0" fontAlgn="base" hangingPunct="0">
              <a:spcBef>
                <a:spcPct val="0"/>
              </a:spcBef>
              <a:spcAft>
                <a:spcPct val="0"/>
              </a:spcAft>
              <a:defRPr/>
            </a:pPr>
            <a:r>
              <a:rPr lang="tr-TR" sz="4000" b="1" dirty="0">
                <a:solidFill>
                  <a:srgbClr val="D8AE63"/>
                </a:solidFill>
              </a:rPr>
              <a:t>Destek Fonksiyonları</a:t>
            </a:r>
          </a:p>
        </p:txBody>
      </p:sp>
      <p:sp>
        <p:nvSpPr>
          <p:cNvPr id="69" name="Text Box 52">
            <a:extLst>
              <a:ext uri="{FF2B5EF4-FFF2-40B4-BE49-F238E27FC236}">
                <a16:creationId xmlns:a16="http://schemas.microsoft.com/office/drawing/2014/main" id="{3374A51F-280A-48DD-8E64-74C7829FED8B}"/>
              </a:ext>
            </a:extLst>
          </p:cNvPr>
          <p:cNvSpPr txBox="1">
            <a:spLocks noChangeArrowheads="1"/>
          </p:cNvSpPr>
          <p:nvPr/>
        </p:nvSpPr>
        <p:spPr bwMode="auto">
          <a:xfrm>
            <a:off x="9891534" y="11386661"/>
            <a:ext cx="4578712" cy="2308324"/>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a:spAutoFit/>
          </a:bodyPr>
          <a:lstStyle/>
          <a:p>
            <a:pPr lvl="0" algn="ctr" eaLnBrk="0" hangingPunct="0">
              <a:spcBef>
                <a:spcPct val="50000"/>
              </a:spcBef>
              <a:defRPr/>
            </a:pPr>
            <a:endParaRPr lang="tr-TR" sz="3000" b="1" dirty="0">
              <a:solidFill>
                <a:srgbClr val="D8AE63"/>
              </a:solidFill>
            </a:endParaRPr>
          </a:p>
          <a:p>
            <a:pPr lvl="0" algn="ctr" eaLnBrk="0" hangingPunct="0">
              <a:spcBef>
                <a:spcPct val="50000"/>
              </a:spcBef>
              <a:defRPr/>
            </a:pPr>
            <a:r>
              <a:rPr lang="tr-TR" sz="3000" b="1" dirty="0">
                <a:solidFill>
                  <a:srgbClr val="D8AE63"/>
                </a:solidFill>
              </a:rPr>
              <a:t>DEĞERLENDİRME SONUCU</a:t>
            </a:r>
          </a:p>
          <a:p>
            <a:pPr defTabSz="1828800" eaLnBrk="0">
              <a:spcBef>
                <a:spcPct val="50000"/>
              </a:spcBef>
              <a:defRPr/>
            </a:pPr>
            <a:endParaRPr lang="tr-TR" sz="3000" dirty="0">
              <a:solidFill>
                <a:srgbClr val="D8AE63"/>
              </a:solidFill>
            </a:endParaRPr>
          </a:p>
        </p:txBody>
      </p:sp>
      <p:sp>
        <p:nvSpPr>
          <p:cNvPr id="70" name="Rectangle 17">
            <a:extLst>
              <a:ext uri="{FF2B5EF4-FFF2-40B4-BE49-F238E27FC236}">
                <a16:creationId xmlns:a16="http://schemas.microsoft.com/office/drawing/2014/main" id="{880B6A9E-8C55-4883-8C83-A1FC37C43C35}"/>
              </a:ext>
            </a:extLst>
          </p:cNvPr>
          <p:cNvSpPr>
            <a:spLocks noChangeArrowheads="1"/>
          </p:cNvSpPr>
          <p:nvPr/>
        </p:nvSpPr>
        <p:spPr bwMode="auto">
          <a:xfrm>
            <a:off x="19306224" y="9601124"/>
            <a:ext cx="3822700" cy="122237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DİJİTALLEŞME</a:t>
            </a:r>
            <a:endParaRPr lang="en-GB" sz="2800" b="1" dirty="0">
              <a:solidFill>
                <a:srgbClr val="002060"/>
              </a:solidFill>
            </a:endParaRPr>
          </a:p>
        </p:txBody>
      </p:sp>
      <p:sp>
        <p:nvSpPr>
          <p:cNvPr id="71" name="Rectangle 8">
            <a:extLst>
              <a:ext uri="{FF2B5EF4-FFF2-40B4-BE49-F238E27FC236}">
                <a16:creationId xmlns:a16="http://schemas.microsoft.com/office/drawing/2014/main" id="{B9741A4F-5E9A-4347-8A27-EAFA2C00893A}"/>
              </a:ext>
            </a:extLst>
          </p:cNvPr>
          <p:cNvSpPr>
            <a:spLocks noChangeArrowheads="1"/>
          </p:cNvSpPr>
          <p:nvPr/>
        </p:nvSpPr>
        <p:spPr bwMode="auto">
          <a:xfrm>
            <a:off x="2156000" y="6406282"/>
            <a:ext cx="3822700" cy="12223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FİNANS</a:t>
            </a:r>
            <a:endParaRPr lang="en-GB" altLang="tr-TR" sz="2800" b="1" dirty="0">
              <a:solidFill>
                <a:srgbClr val="FFFFFF"/>
              </a:solidFill>
              <a:latin typeface="+mn-lt"/>
            </a:endParaRPr>
          </a:p>
        </p:txBody>
      </p:sp>
      <p:grpSp>
        <p:nvGrpSpPr>
          <p:cNvPr id="3" name="Group">
            <a:extLst>
              <a:ext uri="{FF2B5EF4-FFF2-40B4-BE49-F238E27FC236}">
                <a16:creationId xmlns:a16="http://schemas.microsoft.com/office/drawing/2014/main" id="{947F1B9C-4AF8-38E1-F43A-4AA13962FB7D}"/>
              </a:ext>
            </a:extLst>
          </p:cNvPr>
          <p:cNvGrpSpPr/>
          <p:nvPr/>
        </p:nvGrpSpPr>
        <p:grpSpPr>
          <a:xfrm>
            <a:off x="4965454" y="953882"/>
            <a:ext cx="15556672" cy="1394492"/>
            <a:chOff x="-12700" y="-12699"/>
            <a:chExt cx="12192954" cy="1394491"/>
          </a:xfrm>
        </p:grpSpPr>
        <p:grpSp>
          <p:nvGrpSpPr>
            <p:cNvPr id="4" name="Rectangle">
              <a:extLst>
                <a:ext uri="{FF2B5EF4-FFF2-40B4-BE49-F238E27FC236}">
                  <a16:creationId xmlns:a16="http://schemas.microsoft.com/office/drawing/2014/main" id="{0EED995B-D4F7-CDC6-56D8-44C28E32BCC9}"/>
                </a:ext>
              </a:extLst>
            </p:cNvPr>
            <p:cNvGrpSpPr/>
            <p:nvPr/>
          </p:nvGrpSpPr>
          <p:grpSpPr>
            <a:xfrm>
              <a:off x="-12700" y="-12700"/>
              <a:ext cx="12192955" cy="1394492"/>
              <a:chOff x="0" y="0"/>
              <a:chExt cx="12192954" cy="1394491"/>
            </a:xfrm>
          </p:grpSpPr>
          <p:sp>
            <p:nvSpPr>
              <p:cNvPr id="6" name="Rectangle">
                <a:extLst>
                  <a:ext uri="{FF2B5EF4-FFF2-40B4-BE49-F238E27FC236}">
                    <a16:creationId xmlns:a16="http://schemas.microsoft.com/office/drawing/2014/main" id="{4545C42C-CBBE-1AC2-58FD-AB5090F98D0B}"/>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7" name="Rectangle Rectangle" descr="Rectangle Rectangle">
                <a:extLst>
                  <a:ext uri="{FF2B5EF4-FFF2-40B4-BE49-F238E27FC236}">
                    <a16:creationId xmlns:a16="http://schemas.microsoft.com/office/drawing/2014/main" id="{828EF86E-6AC6-A590-A6DD-F1C284F980C2}"/>
                  </a:ext>
                </a:extLst>
              </p:cNvPr>
              <p:cNvPicPr>
                <a:picLocks/>
              </p:cNvPicPr>
              <p:nvPr/>
            </p:nvPicPr>
            <p:blipFill>
              <a:blip r:embed="rId2"/>
              <a:stretch>
                <a:fillRect/>
              </a:stretch>
            </p:blipFill>
            <p:spPr>
              <a:xfrm>
                <a:off x="0" y="-1"/>
                <a:ext cx="12192955" cy="1394493"/>
              </a:xfrm>
              <a:prstGeom prst="rect">
                <a:avLst/>
              </a:prstGeom>
              <a:effectLst/>
            </p:spPr>
          </p:pic>
        </p:grpSp>
        <p:sp>
          <p:nvSpPr>
            <p:cNvPr id="5" name="Line">
              <a:extLst>
                <a:ext uri="{FF2B5EF4-FFF2-40B4-BE49-F238E27FC236}">
                  <a16:creationId xmlns:a16="http://schemas.microsoft.com/office/drawing/2014/main" id="{7E3A1B93-E544-AAB2-9282-BD93014BC155}"/>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8" name="Metin kutusu 7">
            <a:extLst>
              <a:ext uri="{FF2B5EF4-FFF2-40B4-BE49-F238E27FC236}">
                <a16:creationId xmlns:a16="http://schemas.microsoft.com/office/drawing/2014/main" id="{806319A5-F79C-6DE8-A130-2B48D5D1F35A}"/>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3792026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871B2FF-7216-4B62-A7E5-C8143FC6252F}"/>
              </a:ext>
            </a:extLst>
          </p:cNvPr>
          <p:cNvPicPr>
            <a:picLocks noChangeAspect="1"/>
          </p:cNvPicPr>
          <p:nvPr/>
        </p:nvPicPr>
        <p:blipFill>
          <a:blip r:embed="rId2"/>
          <a:stretch>
            <a:fillRect/>
          </a:stretch>
        </p:blipFill>
        <p:spPr>
          <a:xfrm>
            <a:off x="8477428" y="3786945"/>
            <a:ext cx="14981664" cy="8774026"/>
          </a:xfrm>
          <a:prstGeom prst="rect">
            <a:avLst/>
          </a:prstGeom>
        </p:spPr>
      </p:pic>
      <p:pic>
        <p:nvPicPr>
          <p:cNvPr id="4" name="Picture 28" descr="https://upload.wikimedia.org/wikipedia/commons/thumb/5/56/Deloitte.svg/250px-Deloitte.svg.png">
            <a:extLst>
              <a:ext uri="{FF2B5EF4-FFF2-40B4-BE49-F238E27FC236}">
                <a16:creationId xmlns:a16="http://schemas.microsoft.com/office/drawing/2014/main" id="{88B696E0-5D85-432C-8E1F-81612FF04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27" y="4058230"/>
            <a:ext cx="1663700" cy="365126"/>
          </a:xfrm>
          <a:prstGeom prst="rect">
            <a:avLst/>
          </a:prstGeom>
          <a:solidFill>
            <a:schemeClr val="bg1"/>
          </a:solidFill>
          <a:ln>
            <a:noFill/>
          </a:ln>
        </p:spPr>
      </p:pic>
      <p:pic>
        <p:nvPicPr>
          <p:cNvPr id="5" name="Picture 30" descr="http://endeavor.org.tr/wp-content/uploads/2015/01/PwC-Logo.png">
            <a:extLst>
              <a:ext uri="{FF2B5EF4-FFF2-40B4-BE49-F238E27FC236}">
                <a16:creationId xmlns:a16="http://schemas.microsoft.com/office/drawing/2014/main" id="{9F3D7BD0-4D17-4357-825F-3800F8EAD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989" y="4852245"/>
            <a:ext cx="1624504" cy="1374578"/>
          </a:xfrm>
          <a:prstGeom prst="rect">
            <a:avLst/>
          </a:prstGeom>
          <a:solidFill>
            <a:schemeClr val="bg1"/>
          </a:solidFill>
          <a:ln>
            <a:noFill/>
          </a:ln>
        </p:spPr>
      </p:pic>
      <p:pic>
        <p:nvPicPr>
          <p:cNvPr id="6" name="Picture 50" descr="http://www.vault.com/media/9532211/EY-Logo_9_14_15.gif">
            <a:extLst>
              <a:ext uri="{FF2B5EF4-FFF2-40B4-BE49-F238E27FC236}">
                <a16:creationId xmlns:a16="http://schemas.microsoft.com/office/drawing/2014/main" id="{B1E475EC-BC97-476F-BE4C-D96FFDB4FA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7571" y="7102969"/>
            <a:ext cx="1079682" cy="1107870"/>
          </a:xfrm>
          <a:prstGeom prst="rect">
            <a:avLst/>
          </a:prstGeom>
          <a:solidFill>
            <a:schemeClr val="bg1"/>
          </a:solidFill>
          <a:ln>
            <a:noFill/>
          </a:ln>
        </p:spPr>
      </p:pic>
      <p:pic>
        <p:nvPicPr>
          <p:cNvPr id="7" name="Picture 48" descr="http://kpmgsocialmedia.com/static/flatpages/site/images/kpmg-logo2.png">
            <a:extLst>
              <a:ext uri="{FF2B5EF4-FFF2-40B4-BE49-F238E27FC236}">
                <a16:creationId xmlns:a16="http://schemas.microsoft.com/office/drawing/2014/main" id="{0DDD4DC4-A6C9-4786-BDEC-5DB2020AF0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0662" y="9418373"/>
            <a:ext cx="1513500" cy="61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7D2E548C-A99E-4888-BC92-CDEDB913AA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9603" b="6490"/>
          <a:stretch/>
        </p:blipFill>
        <p:spPr bwMode="auto">
          <a:xfrm>
            <a:off x="196591" y="11461238"/>
            <a:ext cx="3701642" cy="627056"/>
          </a:xfrm>
          <a:prstGeom prst="rect">
            <a:avLst/>
          </a:prstGeom>
          <a:solidFill>
            <a:schemeClr val="bg1"/>
          </a:solidFill>
        </p:spPr>
      </p:pic>
      <p:graphicFrame>
        <p:nvGraphicFramePr>
          <p:cNvPr id="19" name="Tablo 18"/>
          <p:cNvGraphicFramePr>
            <a:graphicFrameLocks noGrp="1"/>
          </p:cNvGraphicFramePr>
          <p:nvPr/>
        </p:nvGraphicFramePr>
        <p:xfrm>
          <a:off x="3898233" y="3801460"/>
          <a:ext cx="4019758" cy="8961120"/>
        </p:xfrm>
        <a:graphic>
          <a:graphicData uri="http://schemas.openxmlformats.org/drawingml/2006/table">
            <a:tbl>
              <a:tblPr/>
              <a:tblGrid>
                <a:gridCol w="4019758">
                  <a:extLst>
                    <a:ext uri="{9D8B030D-6E8A-4147-A177-3AD203B41FA5}">
                      <a16:colId xmlns:a16="http://schemas.microsoft.com/office/drawing/2014/main" val="1872248022"/>
                    </a:ext>
                  </a:extLst>
                </a:gridCol>
              </a:tblGrid>
              <a:tr h="1280160">
                <a:tc>
                  <a:txBody>
                    <a:bodyPr/>
                    <a:lstStyle/>
                    <a:p>
                      <a:r>
                        <a:rPr lang="tr-TR" sz="2400" b="0" dirty="0">
                          <a:solidFill>
                            <a:srgbClr val="002060"/>
                          </a:solidFill>
                        </a:rPr>
                        <a:t>DELOITTE DANIŞMANLIK A.Ş.</a:t>
                      </a:r>
                    </a:p>
                    <a:p>
                      <a:endParaRPr lang="tr-TR" sz="2400" b="0" dirty="0">
                        <a:solidFill>
                          <a:schemeClr val="tx1"/>
                        </a:solidFill>
                      </a:endParaRPr>
                    </a:p>
                  </a:txBody>
                  <a:tcPr marL="182880" marR="182880" marT="91440" marB="91440">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66743470"/>
                  </a:ext>
                </a:extLst>
              </a:tr>
              <a:tr h="1645920">
                <a:tc>
                  <a:txBody>
                    <a:bodyPr/>
                    <a:lstStyle/>
                    <a:p>
                      <a:r>
                        <a:rPr lang="tr-TR" sz="2400" b="0" dirty="0">
                          <a:solidFill>
                            <a:schemeClr val="bg1"/>
                          </a:solidFill>
                        </a:rPr>
                        <a:t>PRICEWATERHOUSECOOPERS DANIŞMANLIK HİZMETLERİ LTD. ŞTİ. 	</a:t>
                      </a:r>
                    </a:p>
                    <a:p>
                      <a:endParaRPr lang="tr-TR" sz="2400" b="0" dirty="0">
                        <a:solidFill>
                          <a:schemeClr val="tx1"/>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555610"/>
                  </a:ext>
                </a:extLst>
              </a:tr>
              <a:tr h="201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400" b="0" u="none" strike="noStrike" kern="1200" baseline="0" dirty="0">
                        <a:solidFill>
                          <a:srgbClr val="002060"/>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0" u="none" strike="noStrike" kern="1200" baseline="0" dirty="0">
                          <a:solidFill>
                            <a:srgbClr val="002060"/>
                          </a:solidFill>
                          <a:latin typeface="+mn-lt"/>
                        </a:rPr>
                        <a:t>ERNST YOUNG KURUMSAL FİNANSMAN DANIŞMANLIK A.Ş.</a:t>
                      </a:r>
                      <a:endParaRPr lang="tr-TR" sz="2400" b="0" i="0" u="none" strike="noStrike" kern="1200" baseline="0" dirty="0">
                        <a:solidFill>
                          <a:srgbClr val="002060"/>
                        </a:solidFill>
                        <a:latin typeface="+mn-lt"/>
                        <a:ea typeface="+mn-ea"/>
                        <a:cs typeface="+mn-cs"/>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55350048"/>
                  </a:ext>
                </a:extLst>
              </a:tr>
              <a:tr h="201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0" u="none" strike="noStrike" kern="1200" baseline="0" dirty="0">
                          <a:solidFill>
                            <a:schemeClr val="bg1"/>
                          </a:solidFill>
                          <a:latin typeface="+mn-lt"/>
                        </a:rPr>
                        <a:t>KPMG  BAĞIMSIZ DENETİM ve SERBEST MUHASEBECİ MALİ MÜŞAVİRLİK A.Ş. </a:t>
                      </a:r>
                      <a:endParaRPr lang="tr-TR" sz="2400" b="0" i="0" u="none" strike="noStrike" kern="1200" baseline="0" dirty="0">
                        <a:solidFill>
                          <a:schemeClr val="bg1"/>
                        </a:solidFill>
                        <a:latin typeface="+mn-lt"/>
                        <a:ea typeface="+mn-ea"/>
                        <a:cs typeface="+mn-cs"/>
                      </a:endParaRPr>
                    </a:p>
                    <a:p>
                      <a:endParaRPr lang="tr-TR" sz="2400" b="0" dirty="0">
                        <a:solidFill>
                          <a:schemeClr val="tx1"/>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548171"/>
                  </a:ext>
                </a:extLst>
              </a:tr>
              <a:tr h="2011680">
                <a:tc>
                  <a:txBody>
                    <a:bodyPr/>
                    <a:lstStyle/>
                    <a:p>
                      <a:r>
                        <a:rPr lang="tr-TR" sz="2400" b="0" i="0" u="none" strike="noStrike" kern="1200" baseline="0" dirty="0">
                          <a:solidFill>
                            <a:srgbClr val="002060"/>
                          </a:solidFill>
                          <a:latin typeface="+mn-lt"/>
                          <a:ea typeface="+mn-ea"/>
                          <a:cs typeface="+mn-cs"/>
                        </a:rPr>
                        <a:t>GRANT THORNTON TÜRKİYE</a:t>
                      </a:r>
                    </a:p>
                    <a:p>
                      <a:r>
                        <a:rPr lang="tr-TR" sz="2400" b="0" i="0" u="none" strike="noStrike" kern="1200" baseline="0" dirty="0">
                          <a:solidFill>
                            <a:srgbClr val="002060"/>
                          </a:solidFill>
                          <a:latin typeface="+mn-lt"/>
                          <a:ea typeface="+mn-ea"/>
                          <a:cs typeface="+mn-cs"/>
                        </a:rPr>
                        <a:t>EREN BAĞIMSIZ DENETİM VE YMM A.Ş.</a:t>
                      </a:r>
                    </a:p>
                    <a:p>
                      <a:endParaRPr lang="tr-TR" sz="2400" b="0" dirty="0">
                        <a:solidFill>
                          <a:schemeClr val="tx1"/>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2"/>
                    </a:solidFill>
                  </a:tcPr>
                </a:tc>
                <a:extLst>
                  <a:ext uri="{0D108BD9-81ED-4DB2-BD59-A6C34878D82A}">
                    <a16:rowId xmlns:a16="http://schemas.microsoft.com/office/drawing/2014/main" val="3468255364"/>
                  </a:ext>
                </a:extLst>
              </a:tr>
            </a:tbl>
          </a:graphicData>
        </a:graphic>
      </p:graphicFrame>
      <p:grpSp>
        <p:nvGrpSpPr>
          <p:cNvPr id="28" name="Group">
            <a:extLst>
              <a:ext uri="{FF2B5EF4-FFF2-40B4-BE49-F238E27FC236}">
                <a16:creationId xmlns:a16="http://schemas.microsoft.com/office/drawing/2014/main" id="{C0730755-3DEC-EBD4-892E-5258E4397311}"/>
              </a:ext>
            </a:extLst>
          </p:cNvPr>
          <p:cNvGrpSpPr/>
          <p:nvPr/>
        </p:nvGrpSpPr>
        <p:grpSpPr>
          <a:xfrm>
            <a:off x="4965454" y="953882"/>
            <a:ext cx="15556672" cy="1394492"/>
            <a:chOff x="-12700" y="-12699"/>
            <a:chExt cx="12192954" cy="1394491"/>
          </a:xfrm>
        </p:grpSpPr>
        <p:grpSp>
          <p:nvGrpSpPr>
            <p:cNvPr id="29" name="Rectangle">
              <a:extLst>
                <a:ext uri="{FF2B5EF4-FFF2-40B4-BE49-F238E27FC236}">
                  <a16:creationId xmlns:a16="http://schemas.microsoft.com/office/drawing/2014/main" id="{D8147145-E590-1D2E-106C-A8F600E506D8}"/>
                </a:ext>
              </a:extLst>
            </p:cNvPr>
            <p:cNvGrpSpPr/>
            <p:nvPr/>
          </p:nvGrpSpPr>
          <p:grpSpPr>
            <a:xfrm>
              <a:off x="-12700" y="-12700"/>
              <a:ext cx="12192955" cy="1394492"/>
              <a:chOff x="0" y="0"/>
              <a:chExt cx="12192954" cy="1394491"/>
            </a:xfrm>
          </p:grpSpPr>
          <p:sp>
            <p:nvSpPr>
              <p:cNvPr id="31" name="Rectangle">
                <a:extLst>
                  <a:ext uri="{FF2B5EF4-FFF2-40B4-BE49-F238E27FC236}">
                    <a16:creationId xmlns:a16="http://schemas.microsoft.com/office/drawing/2014/main" id="{E606EFF5-32FA-3B54-B176-0B1B3C5326F1}"/>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2" name="Rectangle Rectangle" descr="Rectangle Rectangle">
                <a:extLst>
                  <a:ext uri="{FF2B5EF4-FFF2-40B4-BE49-F238E27FC236}">
                    <a16:creationId xmlns:a16="http://schemas.microsoft.com/office/drawing/2014/main" id="{AD313EE1-38D7-6A2A-87C9-25D524A72651}"/>
                  </a:ext>
                </a:extLst>
              </p:cNvPr>
              <p:cNvPicPr>
                <a:picLocks/>
              </p:cNvPicPr>
              <p:nvPr/>
            </p:nvPicPr>
            <p:blipFill>
              <a:blip r:embed="rId8"/>
              <a:stretch>
                <a:fillRect/>
              </a:stretch>
            </p:blipFill>
            <p:spPr>
              <a:xfrm>
                <a:off x="0" y="-1"/>
                <a:ext cx="12192955" cy="1394493"/>
              </a:xfrm>
              <a:prstGeom prst="rect">
                <a:avLst/>
              </a:prstGeom>
              <a:effectLst/>
            </p:spPr>
          </p:pic>
        </p:grpSp>
        <p:sp>
          <p:nvSpPr>
            <p:cNvPr id="30" name="Line">
              <a:extLst>
                <a:ext uri="{FF2B5EF4-FFF2-40B4-BE49-F238E27FC236}">
                  <a16:creationId xmlns:a16="http://schemas.microsoft.com/office/drawing/2014/main" id="{44B0B276-5165-53A5-B537-994DFC77E326}"/>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33" name="Metin kutusu 32">
            <a:extLst>
              <a:ext uri="{FF2B5EF4-FFF2-40B4-BE49-F238E27FC236}">
                <a16:creationId xmlns:a16="http://schemas.microsoft.com/office/drawing/2014/main" id="{9889572E-5F92-0F56-165B-A67238F3F103}"/>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2036626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9">
            <a:extLst>
              <a:ext uri="{FF2B5EF4-FFF2-40B4-BE49-F238E27FC236}">
                <a16:creationId xmlns:a16="http://schemas.microsoft.com/office/drawing/2014/main" id="{53106D11-6307-4E68-AFEC-1E5A82FBAFD7}"/>
              </a:ext>
            </a:extLst>
          </p:cNvPr>
          <p:cNvSpPr txBox="1">
            <a:spLocks noChangeArrowheads="1"/>
          </p:cNvSpPr>
          <p:nvPr/>
        </p:nvSpPr>
        <p:spPr bwMode="auto">
          <a:xfrm>
            <a:off x="10231758" y="9347670"/>
            <a:ext cx="5149848" cy="3889376"/>
          </a:xfrm>
          <a:prstGeom prst="rect">
            <a:avLst/>
          </a:prstGeom>
          <a:noFill/>
          <a:ln>
            <a:solidFill>
              <a:srgbClr val="002060"/>
            </a:solidFill>
          </a:ln>
          <a:effectLst>
            <a:outerShdw sx="1000" sy="1000" algn="ctr" rotWithShape="0">
              <a:srgbClr val="000000"/>
            </a:outerShdw>
          </a:effectLst>
        </p:spPr>
        <p:txBody>
          <a:bodyPr lIns="0" tIns="0" rIns="0" bIns="0"/>
          <a:lstStyle/>
          <a:p>
            <a:pPr defTabSz="1828800" eaLnBrk="0">
              <a:spcBef>
                <a:spcPct val="50000"/>
              </a:spcBef>
              <a:defRPr/>
            </a:pPr>
            <a:r>
              <a:rPr lang="tr-TR" sz="3200" dirty="0">
                <a:solidFill>
                  <a:srgbClr val="D8AE63"/>
                </a:solidFill>
              </a:rPr>
              <a:t>Performans Değerlendirme</a:t>
            </a:r>
          </a:p>
        </p:txBody>
      </p:sp>
      <p:sp>
        <p:nvSpPr>
          <p:cNvPr id="4" name="AutoShape 31">
            <a:extLst>
              <a:ext uri="{FF2B5EF4-FFF2-40B4-BE49-F238E27FC236}">
                <a16:creationId xmlns:a16="http://schemas.microsoft.com/office/drawing/2014/main" id="{5B35B57B-6AFE-4764-85F9-9E9726E690EB}"/>
              </a:ext>
            </a:extLst>
          </p:cNvPr>
          <p:cNvSpPr>
            <a:spLocks noChangeArrowheads="1"/>
          </p:cNvSpPr>
          <p:nvPr/>
        </p:nvSpPr>
        <p:spPr bwMode="auto">
          <a:xfrm>
            <a:off x="8869680" y="9993784"/>
            <a:ext cx="1743076" cy="2168524"/>
          </a:xfrm>
          <a:prstGeom prst="curvedRightArrow">
            <a:avLst>
              <a:gd name="adj1" fmla="val 20000"/>
              <a:gd name="adj2" fmla="val 40000"/>
              <a:gd name="adj3" fmla="val 41688"/>
            </a:avLst>
          </a:prstGeom>
          <a:solidFill>
            <a:srgbClr val="3CC1E0"/>
          </a:solidFill>
          <a:ln w="9525">
            <a:noFill/>
            <a:miter lim="800000"/>
            <a:headEnd/>
            <a:tailEnd/>
          </a:ln>
          <a:effectLst>
            <a:outerShdw blurRad="63500" dist="17961" dir="2700000" algn="ctr" rotWithShape="0">
              <a:srgbClr val="000000">
                <a:alpha val="74998"/>
              </a:srgbClr>
            </a:outerShdw>
          </a:effectLst>
        </p:spPr>
        <p:txBody>
          <a:bodyPr wrap="none" lIns="0" tIns="0" rIns="0" bIns="0" anchor="ctr"/>
          <a:lstStyle/>
          <a:p>
            <a:pPr defTabSz="1828800" eaLnBrk="0">
              <a:defRPr/>
            </a:pPr>
            <a:endParaRPr lang="en-US" sz="3600" dirty="0">
              <a:solidFill>
                <a:srgbClr val="D8AE63"/>
              </a:solidFill>
              <a:latin typeface="Calibri"/>
              <a:ea typeface="MS PGothic" pitchFamily="34" charset="-128"/>
            </a:endParaRPr>
          </a:p>
        </p:txBody>
      </p:sp>
      <p:sp>
        <p:nvSpPr>
          <p:cNvPr id="5" name="AutoShape 33">
            <a:extLst>
              <a:ext uri="{FF2B5EF4-FFF2-40B4-BE49-F238E27FC236}">
                <a16:creationId xmlns:a16="http://schemas.microsoft.com/office/drawing/2014/main" id="{3164329F-6AD4-4C9A-AA03-59868CF7DAAB}"/>
              </a:ext>
            </a:extLst>
          </p:cNvPr>
          <p:cNvSpPr>
            <a:spLocks noChangeArrowheads="1"/>
          </p:cNvSpPr>
          <p:nvPr/>
        </p:nvSpPr>
        <p:spPr bwMode="auto">
          <a:xfrm rot="16200000">
            <a:off x="15000606" y="10311284"/>
            <a:ext cx="2298700" cy="1536700"/>
          </a:xfrm>
          <a:prstGeom prst="curvedUpArrow">
            <a:avLst>
              <a:gd name="adj1" fmla="val 20000"/>
              <a:gd name="adj2" fmla="val 40000"/>
              <a:gd name="adj3" fmla="val 34598"/>
            </a:avLst>
          </a:prstGeom>
          <a:solidFill>
            <a:srgbClr val="3CC1E0"/>
          </a:solidFill>
          <a:ln w="9525">
            <a:noFill/>
            <a:miter lim="800000"/>
            <a:headEnd/>
            <a:tailEnd/>
          </a:ln>
          <a:effectLst>
            <a:outerShdw blurRad="63500" dist="17961" dir="2700000" algn="ctr" rotWithShape="0">
              <a:srgbClr val="000000">
                <a:alpha val="74998"/>
              </a:srgbClr>
            </a:outerShdw>
          </a:effectLst>
        </p:spPr>
        <p:txBody>
          <a:bodyPr wrap="none" lIns="0" tIns="0" rIns="0" bIns="0" anchor="ctr"/>
          <a:lstStyle/>
          <a:p>
            <a:pPr defTabSz="1828800" eaLnBrk="0">
              <a:defRPr/>
            </a:pPr>
            <a:endParaRPr lang="en-US" sz="3600" dirty="0">
              <a:solidFill>
                <a:srgbClr val="D8AE63"/>
              </a:solidFill>
              <a:latin typeface="Calibri"/>
              <a:ea typeface="MS PGothic" pitchFamily="34" charset="-128"/>
            </a:endParaRPr>
          </a:p>
        </p:txBody>
      </p:sp>
      <p:sp>
        <p:nvSpPr>
          <p:cNvPr id="6" name="Text Box 45">
            <a:extLst>
              <a:ext uri="{FF2B5EF4-FFF2-40B4-BE49-F238E27FC236}">
                <a16:creationId xmlns:a16="http://schemas.microsoft.com/office/drawing/2014/main" id="{49D1163F-0AF9-4225-88A3-459877377035}"/>
              </a:ext>
            </a:extLst>
          </p:cNvPr>
          <p:cNvSpPr txBox="1">
            <a:spLocks noChangeArrowheads="1"/>
          </p:cNvSpPr>
          <p:nvPr/>
        </p:nvSpPr>
        <p:spPr bwMode="auto">
          <a:xfrm>
            <a:off x="3738575" y="9133358"/>
            <a:ext cx="3770774" cy="3889376"/>
          </a:xfrm>
          <a:prstGeom prst="rect">
            <a:avLst/>
          </a:prstGeom>
          <a:solidFill>
            <a:srgbClr val="1B2C5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defPPr>
              <a:defRPr lang="tr-TR"/>
            </a:defPPr>
            <a:lvl1pPr algn="ctr" fontAlgn="auto">
              <a:spcBef>
                <a:spcPct val="50000"/>
              </a:spcBef>
              <a:spcAft>
                <a:spcPts val="0"/>
              </a:spcAft>
              <a:defRPr sz="12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1828800" eaLnBrk="0">
              <a:defRPr/>
            </a:pPr>
            <a:r>
              <a:rPr lang="tr-TR" sz="3000" dirty="0">
                <a:solidFill>
                  <a:srgbClr val="D8AE63"/>
                </a:solidFill>
              </a:rPr>
              <a:t>Markanın Destek Oranında Değişiklik/Kapsamdan Çıkarma</a:t>
            </a:r>
          </a:p>
        </p:txBody>
      </p:sp>
      <p:sp>
        <p:nvSpPr>
          <p:cNvPr id="7" name="Text Box 49">
            <a:extLst>
              <a:ext uri="{FF2B5EF4-FFF2-40B4-BE49-F238E27FC236}">
                <a16:creationId xmlns:a16="http://schemas.microsoft.com/office/drawing/2014/main" id="{2D39C0B4-D337-45A3-950C-AC3EA9D44194}"/>
              </a:ext>
            </a:extLst>
          </p:cNvPr>
          <p:cNvSpPr txBox="1">
            <a:spLocks noChangeArrowheads="1"/>
          </p:cNvSpPr>
          <p:nvPr/>
        </p:nvSpPr>
        <p:spPr bwMode="auto">
          <a:xfrm>
            <a:off x="18104014" y="9133358"/>
            <a:ext cx="2895170" cy="3889376"/>
          </a:xfrm>
          <a:prstGeom prst="rect">
            <a:avLst/>
          </a:prstGeom>
          <a:solidFill>
            <a:srgbClr val="1B2C5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defTabSz="1828800" eaLnBrk="0">
              <a:spcBef>
                <a:spcPct val="50000"/>
              </a:spcBef>
              <a:defRPr/>
            </a:pPr>
            <a:r>
              <a:rPr lang="tr-TR" sz="3200" dirty="0">
                <a:solidFill>
                  <a:srgbClr val="D8AE63"/>
                </a:solidFill>
              </a:rPr>
              <a:t>Projelerin Hayata Geçirilmesi</a:t>
            </a:r>
          </a:p>
        </p:txBody>
      </p:sp>
      <p:sp>
        <p:nvSpPr>
          <p:cNvPr id="8" name="Text Box 52">
            <a:extLst>
              <a:ext uri="{FF2B5EF4-FFF2-40B4-BE49-F238E27FC236}">
                <a16:creationId xmlns:a16="http://schemas.microsoft.com/office/drawing/2014/main" id="{3374A51F-280A-48DD-8E64-74C7829FED8B}"/>
              </a:ext>
            </a:extLst>
          </p:cNvPr>
          <p:cNvSpPr txBox="1">
            <a:spLocks noChangeArrowheads="1"/>
          </p:cNvSpPr>
          <p:nvPr/>
        </p:nvSpPr>
        <p:spPr bwMode="auto">
          <a:xfrm>
            <a:off x="10789384" y="5637029"/>
            <a:ext cx="3462436" cy="2308324"/>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a:spAutoFit/>
          </a:bodyPr>
          <a:lstStyle/>
          <a:p>
            <a:pPr defTabSz="1828800" eaLnBrk="0">
              <a:spcBef>
                <a:spcPct val="50000"/>
              </a:spcBef>
              <a:defRPr/>
            </a:pPr>
            <a:endParaRPr lang="tr-TR" sz="3000" dirty="0">
              <a:solidFill>
                <a:srgbClr val="D8AE63"/>
              </a:solidFill>
            </a:endParaRPr>
          </a:p>
          <a:p>
            <a:pPr defTabSz="1828800" eaLnBrk="0">
              <a:spcBef>
                <a:spcPct val="50000"/>
              </a:spcBef>
              <a:defRPr/>
            </a:pPr>
            <a:r>
              <a:rPr lang="tr-TR" sz="3000" dirty="0">
                <a:solidFill>
                  <a:srgbClr val="D8AE63"/>
                </a:solidFill>
              </a:rPr>
              <a:t>Bakanlık  Değerlendirmesi</a:t>
            </a:r>
          </a:p>
          <a:p>
            <a:pPr defTabSz="1828800" eaLnBrk="0">
              <a:spcBef>
                <a:spcPct val="50000"/>
              </a:spcBef>
              <a:defRPr/>
            </a:pPr>
            <a:endParaRPr lang="tr-TR" sz="3000" dirty="0">
              <a:solidFill>
                <a:srgbClr val="D8AE63"/>
              </a:solidFill>
            </a:endParaRPr>
          </a:p>
        </p:txBody>
      </p:sp>
      <p:pic>
        <p:nvPicPr>
          <p:cNvPr id="9" name="Picture 54">
            <a:extLst>
              <a:ext uri="{FF2B5EF4-FFF2-40B4-BE49-F238E27FC236}">
                <a16:creationId xmlns:a16="http://schemas.microsoft.com/office/drawing/2014/main" id="{06CAD7AA-7E38-4751-A7C8-306FDD0D1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8304" y="5328186"/>
            <a:ext cx="2137992" cy="3155708"/>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63">
            <a:extLst>
              <a:ext uri="{FF2B5EF4-FFF2-40B4-BE49-F238E27FC236}">
                <a16:creationId xmlns:a16="http://schemas.microsoft.com/office/drawing/2014/main" id="{0870FB3B-E520-44D0-A179-57E23F567FF6}"/>
              </a:ext>
            </a:extLst>
          </p:cNvPr>
          <p:cNvSpPr txBox="1">
            <a:spLocks noChangeArrowheads="1"/>
          </p:cNvSpPr>
          <p:nvPr/>
        </p:nvSpPr>
        <p:spPr bwMode="auto">
          <a:xfrm>
            <a:off x="3830956" y="7806787"/>
            <a:ext cx="3216276" cy="67710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a:spAutoFit/>
          </a:bodyPr>
          <a:lstStyle/>
          <a:p>
            <a:pPr defTabSz="1828800" eaLnBrk="0">
              <a:spcBef>
                <a:spcPct val="50000"/>
              </a:spcBef>
              <a:defRPr/>
            </a:pPr>
            <a:r>
              <a:rPr lang="tr-TR" dirty="0">
                <a:solidFill>
                  <a:schemeClr val="bg1"/>
                </a:solidFill>
                <a:latin typeface="Calibri"/>
              </a:rPr>
              <a:t>TURQUALITY® Otomasyon Sistemi</a:t>
            </a:r>
          </a:p>
        </p:txBody>
      </p:sp>
      <p:pic>
        <p:nvPicPr>
          <p:cNvPr id="12" name="Picture 2">
            <a:extLst>
              <a:ext uri="{FF2B5EF4-FFF2-40B4-BE49-F238E27FC236}">
                <a16:creationId xmlns:a16="http://schemas.microsoft.com/office/drawing/2014/main" id="{0375F5D6-2E62-4FD6-8EAF-C9494A089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250"/>
          <a:stretch>
            <a:fillRect/>
          </a:stretch>
        </p:blipFill>
        <p:spPr bwMode="auto">
          <a:xfrm>
            <a:off x="17508856" y="5243981"/>
            <a:ext cx="3490328" cy="3239914"/>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6D2F25D3-4F02-4AEF-BC73-EB23C25A58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391" b="4375"/>
          <a:stretch>
            <a:fillRect/>
          </a:stretch>
        </p:blipFill>
        <p:spPr bwMode="auto">
          <a:xfrm>
            <a:off x="3848884" y="5323359"/>
            <a:ext cx="3198348" cy="2150614"/>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04C8BD11-29CA-44AB-AE69-EAE2B7D1F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754" y="5244898"/>
            <a:ext cx="2425828" cy="335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
            <a:extLst>
              <a:ext uri="{FF2B5EF4-FFF2-40B4-BE49-F238E27FC236}">
                <a16:creationId xmlns:a16="http://schemas.microsoft.com/office/drawing/2014/main" id="{A761CE97-57FF-4A73-B5C8-6FD47BD53DC0}"/>
              </a:ext>
            </a:extLst>
          </p:cNvPr>
          <p:cNvSpPr>
            <a:spLocks noChangeArrowheads="1"/>
          </p:cNvSpPr>
          <p:nvPr/>
        </p:nvSpPr>
        <p:spPr bwMode="auto">
          <a:xfrm rot="16200000">
            <a:off x="19508744" y="8515316"/>
            <a:ext cx="649464" cy="661440"/>
          </a:xfrm>
          <a:prstGeom prst="leftArrow">
            <a:avLst>
              <a:gd name="adj1" fmla="val 50000"/>
              <a:gd name="adj2" fmla="val 35000"/>
            </a:avLst>
          </a:prstGeom>
          <a:solidFill>
            <a:srgbClr val="3CC1E0"/>
          </a:solidFill>
          <a:ln w="9525">
            <a:noFill/>
            <a:miter lim="800000"/>
            <a:headEnd/>
            <a:tailEnd/>
          </a:ln>
        </p:spPr>
        <p:txBody>
          <a:bodyPr wrap="none" anchor="ctr"/>
          <a:lstStyle/>
          <a:p>
            <a:pPr defTabSz="1828800" eaLnBrk="0" fontAlgn="base">
              <a:spcBef>
                <a:spcPct val="0"/>
              </a:spcBef>
              <a:spcAft>
                <a:spcPct val="0"/>
              </a:spcAft>
              <a:defRPr/>
            </a:pPr>
            <a:endParaRPr lang="tr-TR" sz="3600" dirty="0">
              <a:solidFill>
                <a:srgbClr val="D8AE63"/>
              </a:solidFill>
              <a:latin typeface="Calibri" pitchFamily="34" charset="0"/>
              <a:ea typeface="MS PGothic" pitchFamily="34" charset="-128"/>
            </a:endParaRPr>
          </a:p>
        </p:txBody>
      </p:sp>
      <p:pic>
        <p:nvPicPr>
          <p:cNvPr id="16" name="Picture 2">
            <a:extLst>
              <a:ext uri="{FF2B5EF4-FFF2-40B4-BE49-F238E27FC236}">
                <a16:creationId xmlns:a16="http://schemas.microsoft.com/office/drawing/2014/main" id="{FEBF077E-5A1B-4152-BFF5-E3B774F9FC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69" b="3676"/>
          <a:stretch>
            <a:fillRect/>
          </a:stretch>
        </p:blipFill>
        <p:spPr bwMode="auto">
          <a:xfrm>
            <a:off x="11117580" y="10350503"/>
            <a:ext cx="2628900" cy="1584326"/>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816FF875-EFF4-4129-A1FE-78301DCDCC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r="-195" b="7187"/>
          <a:stretch>
            <a:fillRect/>
          </a:stretch>
        </p:blipFill>
        <p:spPr bwMode="auto">
          <a:xfrm>
            <a:off x="11908156" y="11074403"/>
            <a:ext cx="2692400" cy="1558926"/>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A75B55BC-C627-4F4B-97F7-58799163F72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391" b="8124"/>
          <a:stretch>
            <a:fillRect/>
          </a:stretch>
        </p:blipFill>
        <p:spPr bwMode="auto">
          <a:xfrm>
            <a:off x="12520602" y="11292358"/>
            <a:ext cx="2555876" cy="1473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AutoShape 9">
            <a:extLst>
              <a:ext uri="{FF2B5EF4-FFF2-40B4-BE49-F238E27FC236}">
                <a16:creationId xmlns:a16="http://schemas.microsoft.com/office/drawing/2014/main" id="{C3E0D989-AB3A-4449-998E-CEFE822D9E92}"/>
              </a:ext>
            </a:extLst>
          </p:cNvPr>
          <p:cNvSpPr>
            <a:spLocks noChangeArrowheads="1"/>
          </p:cNvSpPr>
          <p:nvPr/>
        </p:nvSpPr>
        <p:spPr bwMode="auto">
          <a:xfrm>
            <a:off x="17277345" y="10730386"/>
            <a:ext cx="765174" cy="762000"/>
          </a:xfrm>
          <a:prstGeom prst="leftArrow">
            <a:avLst>
              <a:gd name="adj1" fmla="val 50000"/>
              <a:gd name="adj2" fmla="val 35000"/>
            </a:avLst>
          </a:prstGeom>
          <a:solidFill>
            <a:srgbClr val="3CC1E0"/>
          </a:solidFill>
          <a:ln w="9525">
            <a:noFill/>
            <a:miter lim="800000"/>
            <a:headEnd/>
            <a:tailEnd/>
          </a:ln>
        </p:spPr>
        <p:txBody>
          <a:bodyPr wrap="none" anchor="ctr"/>
          <a:lstStyle/>
          <a:p>
            <a:pPr defTabSz="1828800" eaLnBrk="0" fontAlgn="base">
              <a:spcBef>
                <a:spcPct val="0"/>
              </a:spcBef>
              <a:spcAft>
                <a:spcPct val="0"/>
              </a:spcAft>
              <a:defRPr/>
            </a:pPr>
            <a:endParaRPr lang="tr-TR" sz="3600" dirty="0">
              <a:solidFill>
                <a:srgbClr val="D8AE63"/>
              </a:solidFill>
              <a:latin typeface="Calibri" pitchFamily="34" charset="0"/>
              <a:ea typeface="MS PGothic" pitchFamily="34" charset="-128"/>
            </a:endParaRPr>
          </a:p>
        </p:txBody>
      </p:sp>
      <p:sp>
        <p:nvSpPr>
          <p:cNvPr id="20" name="AutoShape 8">
            <a:extLst>
              <a:ext uri="{FF2B5EF4-FFF2-40B4-BE49-F238E27FC236}">
                <a16:creationId xmlns:a16="http://schemas.microsoft.com/office/drawing/2014/main" id="{93141D1F-F5B0-44ED-B052-F684CD7C0140}"/>
              </a:ext>
            </a:extLst>
          </p:cNvPr>
          <p:cNvSpPr>
            <a:spLocks noChangeArrowheads="1"/>
          </p:cNvSpPr>
          <p:nvPr/>
        </p:nvSpPr>
        <p:spPr bwMode="auto">
          <a:xfrm>
            <a:off x="6645036" y="3170972"/>
            <a:ext cx="3886200" cy="1730376"/>
          </a:xfrm>
          <a:prstGeom prst="chevron">
            <a:avLst>
              <a:gd name="adj" fmla="val 35872"/>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marL="349250" defTabSz="1828800" eaLnBrk="0">
              <a:defRPr/>
            </a:pPr>
            <a:r>
              <a:rPr lang="tr-TR" sz="2400" dirty="0">
                <a:solidFill>
                  <a:srgbClr val="D8AE63"/>
                </a:solidFill>
              </a:rPr>
              <a:t>Ön İnceleme Çalışması</a:t>
            </a:r>
            <a:endParaRPr lang="en-US" sz="2400" dirty="0">
              <a:solidFill>
                <a:srgbClr val="D8AE63"/>
              </a:solidFill>
            </a:endParaRPr>
          </a:p>
        </p:txBody>
      </p:sp>
      <p:sp>
        <p:nvSpPr>
          <p:cNvPr id="21" name="AutoShape 59">
            <a:extLst>
              <a:ext uri="{FF2B5EF4-FFF2-40B4-BE49-F238E27FC236}">
                <a16:creationId xmlns:a16="http://schemas.microsoft.com/office/drawing/2014/main" id="{81AFD5A3-5C4C-4266-9427-339354DD9415}"/>
              </a:ext>
            </a:extLst>
          </p:cNvPr>
          <p:cNvSpPr>
            <a:spLocks noChangeArrowheads="1"/>
          </p:cNvSpPr>
          <p:nvPr/>
        </p:nvSpPr>
        <p:spPr bwMode="auto">
          <a:xfrm>
            <a:off x="17433181" y="3203750"/>
            <a:ext cx="3668180" cy="1717676"/>
          </a:xfrm>
          <a:prstGeom prst="chevron">
            <a:avLst>
              <a:gd name="adj" fmla="val 33413"/>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144000" tIns="144000" rIns="144000" bIns="144000" anchor="ctr"/>
          <a:lstStyle/>
          <a:p>
            <a:pPr marL="349250" defTabSz="1828800" eaLnBrk="0" fontAlgn="base">
              <a:spcBef>
                <a:spcPct val="0"/>
              </a:spcBef>
              <a:spcAft>
                <a:spcPct val="0"/>
              </a:spcAft>
              <a:defRPr/>
            </a:pPr>
            <a:r>
              <a:rPr lang="tr-TR" sz="2400" dirty="0">
                <a:solidFill>
                  <a:srgbClr val="D8AE63"/>
                </a:solidFill>
              </a:rPr>
              <a:t>Detaylı Analiz: Markalaşma Yol Haritası </a:t>
            </a:r>
          </a:p>
        </p:txBody>
      </p:sp>
      <p:sp>
        <p:nvSpPr>
          <p:cNvPr id="22" name="AutoShape 62">
            <a:extLst>
              <a:ext uri="{FF2B5EF4-FFF2-40B4-BE49-F238E27FC236}">
                <a16:creationId xmlns:a16="http://schemas.microsoft.com/office/drawing/2014/main" id="{9AC24F80-55BE-438C-83DA-4DA0C5575CF6}"/>
              </a:ext>
            </a:extLst>
          </p:cNvPr>
          <p:cNvSpPr>
            <a:spLocks noChangeArrowheads="1"/>
          </p:cNvSpPr>
          <p:nvPr/>
        </p:nvSpPr>
        <p:spPr bwMode="auto">
          <a:xfrm>
            <a:off x="3351446" y="3168366"/>
            <a:ext cx="3886200" cy="1730376"/>
          </a:xfrm>
          <a:prstGeom prst="chevron">
            <a:avLst>
              <a:gd name="adj" fmla="val 33410"/>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144000" tIns="144000" rIns="144000" bIns="144000" anchor="ctr"/>
          <a:lstStyle/>
          <a:p>
            <a:pPr marL="349250" defTabSz="1828800" eaLnBrk="0" fontAlgn="base">
              <a:spcBef>
                <a:spcPct val="0"/>
              </a:spcBef>
              <a:spcAft>
                <a:spcPct val="0"/>
              </a:spcAft>
              <a:defRPr/>
            </a:pPr>
            <a:r>
              <a:rPr lang="tr-TR" sz="2400" dirty="0">
                <a:solidFill>
                  <a:srgbClr val="D8AE63"/>
                </a:solidFill>
              </a:rPr>
              <a:t>Bakanlığa Başvuru </a:t>
            </a:r>
          </a:p>
        </p:txBody>
      </p:sp>
      <p:sp>
        <p:nvSpPr>
          <p:cNvPr id="23" name="AutoShape 40">
            <a:extLst>
              <a:ext uri="{FF2B5EF4-FFF2-40B4-BE49-F238E27FC236}">
                <a16:creationId xmlns:a16="http://schemas.microsoft.com/office/drawing/2014/main" id="{997DDD35-1C40-4B66-BE3E-DD48A1C310C8}"/>
              </a:ext>
            </a:extLst>
          </p:cNvPr>
          <p:cNvSpPr>
            <a:spLocks noChangeArrowheads="1"/>
          </p:cNvSpPr>
          <p:nvPr/>
        </p:nvSpPr>
        <p:spPr bwMode="auto">
          <a:xfrm>
            <a:off x="13176340" y="3203748"/>
            <a:ext cx="4826000" cy="1717676"/>
          </a:xfrm>
          <a:prstGeom prst="chevron">
            <a:avLst>
              <a:gd name="adj" fmla="val 28817"/>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144000" tIns="144000" rIns="144000" bIns="144000" anchor="ctr"/>
          <a:lstStyle/>
          <a:p>
            <a:pPr marL="349250" eaLnBrk="0" fontAlgn="base">
              <a:spcBef>
                <a:spcPct val="0"/>
              </a:spcBef>
              <a:spcAft>
                <a:spcPct val="0"/>
              </a:spcAft>
              <a:defRPr/>
            </a:pPr>
            <a:r>
              <a:rPr lang="tr-TR" sz="2400" dirty="0">
                <a:solidFill>
                  <a:srgbClr val="D8AE63"/>
                </a:solidFill>
              </a:rPr>
              <a:t>Gelişim Yol Haritası</a:t>
            </a:r>
          </a:p>
        </p:txBody>
      </p:sp>
      <p:sp>
        <p:nvSpPr>
          <p:cNvPr id="24" name="AutoShape 8">
            <a:extLst>
              <a:ext uri="{FF2B5EF4-FFF2-40B4-BE49-F238E27FC236}">
                <a16:creationId xmlns:a16="http://schemas.microsoft.com/office/drawing/2014/main" id="{A1C20AEC-AE22-4A87-B3B7-71C4AA378CDF}"/>
              </a:ext>
            </a:extLst>
          </p:cNvPr>
          <p:cNvSpPr>
            <a:spLocks noChangeArrowheads="1"/>
          </p:cNvSpPr>
          <p:nvPr/>
        </p:nvSpPr>
        <p:spPr bwMode="auto">
          <a:xfrm>
            <a:off x="9912340" y="3181010"/>
            <a:ext cx="3886200" cy="1730376"/>
          </a:xfrm>
          <a:prstGeom prst="chevron">
            <a:avLst>
              <a:gd name="adj" fmla="val 35872"/>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marL="349250" defTabSz="1828800" eaLnBrk="0">
              <a:defRPr/>
            </a:pPr>
            <a:r>
              <a:rPr lang="tr-TR" sz="2400" dirty="0">
                <a:solidFill>
                  <a:srgbClr val="D8AE63"/>
                </a:solidFill>
              </a:rPr>
              <a:t>Destek Başlangıcı</a:t>
            </a:r>
            <a:endParaRPr lang="en-US" sz="2400" dirty="0">
              <a:solidFill>
                <a:srgbClr val="D8AE63"/>
              </a:solidFill>
            </a:endParaRPr>
          </a:p>
        </p:txBody>
      </p:sp>
      <p:sp>
        <p:nvSpPr>
          <p:cNvPr id="27" name="AutoShape 9">
            <a:extLst>
              <a:ext uri="{FF2B5EF4-FFF2-40B4-BE49-F238E27FC236}">
                <a16:creationId xmlns:a16="http://schemas.microsoft.com/office/drawing/2014/main" id="{C3E0D989-AB3A-4449-998E-CEFE822D9E92}"/>
              </a:ext>
            </a:extLst>
          </p:cNvPr>
          <p:cNvSpPr>
            <a:spLocks noChangeArrowheads="1"/>
          </p:cNvSpPr>
          <p:nvPr/>
        </p:nvSpPr>
        <p:spPr bwMode="auto">
          <a:xfrm>
            <a:off x="7599683" y="10693402"/>
            <a:ext cx="765174" cy="762000"/>
          </a:xfrm>
          <a:prstGeom prst="leftArrow">
            <a:avLst>
              <a:gd name="adj1" fmla="val 50000"/>
              <a:gd name="adj2" fmla="val 35000"/>
            </a:avLst>
          </a:prstGeom>
          <a:solidFill>
            <a:srgbClr val="3CC1E0"/>
          </a:solidFill>
          <a:ln w="9525">
            <a:noFill/>
            <a:miter lim="800000"/>
            <a:headEnd/>
            <a:tailEnd/>
          </a:ln>
        </p:spPr>
        <p:txBody>
          <a:bodyPr wrap="none" anchor="ctr"/>
          <a:lstStyle/>
          <a:p>
            <a:pPr defTabSz="1828800" eaLnBrk="0" fontAlgn="base">
              <a:spcBef>
                <a:spcPct val="0"/>
              </a:spcBef>
              <a:spcAft>
                <a:spcPct val="0"/>
              </a:spcAft>
              <a:defRPr/>
            </a:pPr>
            <a:endParaRPr lang="tr-TR" sz="3600" dirty="0">
              <a:solidFill>
                <a:srgbClr val="D8AE63"/>
              </a:solidFill>
              <a:latin typeface="Calibri" pitchFamily="34" charset="0"/>
              <a:ea typeface="MS PGothic" pitchFamily="34" charset="-128"/>
            </a:endParaRPr>
          </a:p>
        </p:txBody>
      </p:sp>
      <p:grpSp>
        <p:nvGrpSpPr>
          <p:cNvPr id="25" name="Shape">
            <a:extLst>
              <a:ext uri="{FF2B5EF4-FFF2-40B4-BE49-F238E27FC236}">
                <a16:creationId xmlns:a16="http://schemas.microsoft.com/office/drawing/2014/main" id="{7CD34634-F300-4B46-AA2E-7FC0D7DF3B34}"/>
              </a:ext>
            </a:extLst>
          </p:cNvPr>
          <p:cNvGrpSpPr/>
          <p:nvPr/>
        </p:nvGrpSpPr>
        <p:grpSpPr>
          <a:xfrm>
            <a:off x="260770" y="-47558"/>
            <a:ext cx="2743813" cy="9523468"/>
            <a:chOff x="0" y="0"/>
            <a:chExt cx="2438012" cy="9523467"/>
          </a:xfrm>
        </p:grpSpPr>
        <p:sp>
          <p:nvSpPr>
            <p:cNvPr id="26" name="Shape">
              <a:extLst>
                <a:ext uri="{FF2B5EF4-FFF2-40B4-BE49-F238E27FC236}">
                  <a16:creationId xmlns:a16="http://schemas.microsoft.com/office/drawing/2014/main" id="{D2F0583F-2A72-4036-BD44-6ECB40C9D69F}"/>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a:extLst>
                <a:ext uri="{FF2B5EF4-FFF2-40B4-BE49-F238E27FC236}">
                  <a16:creationId xmlns:a16="http://schemas.microsoft.com/office/drawing/2014/main" id="{AF0D921C-5C7C-49FF-815C-D484FF79B31A}"/>
                </a:ext>
              </a:extLst>
            </p:cNvPr>
            <p:cNvPicPr>
              <a:picLocks/>
            </p:cNvPicPr>
            <p:nvPr/>
          </p:nvPicPr>
          <p:blipFill>
            <a:blip r:embed="rId9">
              <a:alphaModFix amt="38981"/>
            </a:blip>
            <a:stretch>
              <a:fillRect/>
            </a:stretch>
          </p:blipFill>
          <p:spPr>
            <a:xfrm>
              <a:off x="0" y="0"/>
              <a:ext cx="2438013" cy="9523468"/>
            </a:xfrm>
            <a:prstGeom prst="rect">
              <a:avLst/>
            </a:prstGeom>
            <a:effectLst/>
          </p:spPr>
        </p:pic>
      </p:grpSp>
      <p:pic>
        <p:nvPicPr>
          <p:cNvPr id="30" name="Ticaret Bakanlığı Logo Altın Arma TR.png" descr="Ticaret Bakanlığı Logo Altın Arma TR.png">
            <a:extLst>
              <a:ext uri="{FF2B5EF4-FFF2-40B4-BE49-F238E27FC236}">
                <a16:creationId xmlns:a16="http://schemas.microsoft.com/office/drawing/2014/main" id="{45AB9E6B-2403-45C9-8FB4-EF11727E8991}"/>
              </a:ext>
            </a:extLst>
          </p:cNvPr>
          <p:cNvPicPr>
            <a:picLocks noChangeAspect="1"/>
          </p:cNvPicPr>
          <p:nvPr/>
        </p:nvPicPr>
        <p:blipFill>
          <a:blip r:embed="rId10"/>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sp>
        <p:nvSpPr>
          <p:cNvPr id="31" name="YENİ NESİL İHRACAT DESTEKLERİ…">
            <a:extLst>
              <a:ext uri="{FF2B5EF4-FFF2-40B4-BE49-F238E27FC236}">
                <a16:creationId xmlns:a16="http://schemas.microsoft.com/office/drawing/2014/main" id="{E56177FC-65CB-4185-B370-A724AC3BCA28}"/>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32" name="Shape">
            <a:extLst>
              <a:ext uri="{FF2B5EF4-FFF2-40B4-BE49-F238E27FC236}">
                <a16:creationId xmlns:a16="http://schemas.microsoft.com/office/drawing/2014/main" id="{5934CE63-D4C9-4C99-9A3B-70BD3DA476F1}"/>
              </a:ext>
            </a:extLst>
          </p:cNvPr>
          <p:cNvGrpSpPr/>
          <p:nvPr/>
        </p:nvGrpSpPr>
        <p:grpSpPr>
          <a:xfrm>
            <a:off x="21101362" y="-39495"/>
            <a:ext cx="3021866" cy="9523469"/>
            <a:chOff x="0" y="0"/>
            <a:chExt cx="2438012" cy="9523467"/>
          </a:xfrm>
        </p:grpSpPr>
        <p:sp>
          <p:nvSpPr>
            <p:cNvPr id="33" name="Shape">
              <a:extLst>
                <a:ext uri="{FF2B5EF4-FFF2-40B4-BE49-F238E27FC236}">
                  <a16:creationId xmlns:a16="http://schemas.microsoft.com/office/drawing/2014/main" id="{7E13ACC2-FEFB-4E8F-979D-DC94BA0264C3}"/>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4" name="Shape Shape" descr="Shape Shape">
              <a:extLst>
                <a:ext uri="{FF2B5EF4-FFF2-40B4-BE49-F238E27FC236}">
                  <a16:creationId xmlns:a16="http://schemas.microsoft.com/office/drawing/2014/main" id="{7EC41933-8F47-4925-ACFF-817E4FA239E3}"/>
                </a:ext>
              </a:extLst>
            </p:cNvPr>
            <p:cNvPicPr>
              <a:picLocks/>
            </p:cNvPicPr>
            <p:nvPr/>
          </p:nvPicPr>
          <p:blipFill>
            <a:blip r:embed="rId9">
              <a:alphaModFix amt="38981"/>
            </a:blip>
            <a:stretch>
              <a:fillRect/>
            </a:stretch>
          </p:blipFill>
          <p:spPr>
            <a:xfrm>
              <a:off x="0" y="0"/>
              <a:ext cx="2438013" cy="9523468"/>
            </a:xfrm>
            <a:prstGeom prst="rect">
              <a:avLst/>
            </a:prstGeom>
            <a:effectLst/>
          </p:spPr>
        </p:pic>
      </p:grpSp>
      <p:pic>
        <p:nvPicPr>
          <p:cNvPr id="35" name="Ticaret Bakanlığı Logo Altın Arma TR.png" descr="Ticaret Bakanlığı Logo Altın Arma TR.png">
            <a:extLst>
              <a:ext uri="{FF2B5EF4-FFF2-40B4-BE49-F238E27FC236}">
                <a16:creationId xmlns:a16="http://schemas.microsoft.com/office/drawing/2014/main" id="{706776E3-7330-47C8-A50E-7D09053B4E4C}"/>
              </a:ext>
            </a:extLst>
          </p:cNvPr>
          <p:cNvPicPr>
            <a:picLocks noChangeAspect="1"/>
          </p:cNvPicPr>
          <p:nvPr/>
        </p:nvPicPr>
        <p:blipFill>
          <a:blip r:embed="rId10"/>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36" name="YENİ NESİL İHRACAT DESTEKLERİ…">
            <a:extLst>
              <a:ext uri="{FF2B5EF4-FFF2-40B4-BE49-F238E27FC236}">
                <a16:creationId xmlns:a16="http://schemas.microsoft.com/office/drawing/2014/main" id="{82523450-595D-40ED-9BA2-C9AD44144DE3}"/>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2" name="Group">
            <a:extLst>
              <a:ext uri="{FF2B5EF4-FFF2-40B4-BE49-F238E27FC236}">
                <a16:creationId xmlns:a16="http://schemas.microsoft.com/office/drawing/2014/main" id="{AAADD992-4F93-C896-2A69-900554B9AD74}"/>
              </a:ext>
            </a:extLst>
          </p:cNvPr>
          <p:cNvGrpSpPr/>
          <p:nvPr/>
        </p:nvGrpSpPr>
        <p:grpSpPr>
          <a:xfrm>
            <a:off x="4965454" y="953882"/>
            <a:ext cx="15556672" cy="1394492"/>
            <a:chOff x="-12700" y="-12699"/>
            <a:chExt cx="12192954" cy="1394491"/>
          </a:xfrm>
        </p:grpSpPr>
        <p:grpSp>
          <p:nvGrpSpPr>
            <p:cNvPr id="10" name="Rectangle">
              <a:extLst>
                <a:ext uri="{FF2B5EF4-FFF2-40B4-BE49-F238E27FC236}">
                  <a16:creationId xmlns:a16="http://schemas.microsoft.com/office/drawing/2014/main" id="{A6251891-016C-B25A-997E-C673B65733E4}"/>
                </a:ext>
              </a:extLst>
            </p:cNvPr>
            <p:cNvGrpSpPr/>
            <p:nvPr/>
          </p:nvGrpSpPr>
          <p:grpSpPr>
            <a:xfrm>
              <a:off x="-12700" y="-12700"/>
              <a:ext cx="12192955" cy="1394492"/>
              <a:chOff x="0" y="0"/>
              <a:chExt cx="12192954" cy="1394491"/>
            </a:xfrm>
          </p:grpSpPr>
          <p:sp>
            <p:nvSpPr>
              <p:cNvPr id="38" name="Rectangle">
                <a:extLst>
                  <a:ext uri="{FF2B5EF4-FFF2-40B4-BE49-F238E27FC236}">
                    <a16:creationId xmlns:a16="http://schemas.microsoft.com/office/drawing/2014/main" id="{385C9C05-E342-E06B-DBD7-E42CF66BFDDE}"/>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Rectangle Rectangle" descr="Rectangle Rectangle">
                <a:extLst>
                  <a:ext uri="{FF2B5EF4-FFF2-40B4-BE49-F238E27FC236}">
                    <a16:creationId xmlns:a16="http://schemas.microsoft.com/office/drawing/2014/main" id="{4F44D780-2D0E-A50B-45CD-87EF0E6D4E3C}"/>
                  </a:ext>
                </a:extLst>
              </p:cNvPr>
              <p:cNvPicPr>
                <a:picLocks/>
              </p:cNvPicPr>
              <p:nvPr/>
            </p:nvPicPr>
            <p:blipFill>
              <a:blip r:embed="rId11"/>
              <a:stretch>
                <a:fillRect/>
              </a:stretch>
            </p:blipFill>
            <p:spPr>
              <a:xfrm>
                <a:off x="0" y="-1"/>
                <a:ext cx="12192955" cy="1394493"/>
              </a:xfrm>
              <a:prstGeom prst="rect">
                <a:avLst/>
              </a:prstGeom>
              <a:effectLst/>
            </p:spPr>
          </p:pic>
        </p:grpSp>
        <p:sp>
          <p:nvSpPr>
            <p:cNvPr id="37" name="Line">
              <a:extLst>
                <a:ext uri="{FF2B5EF4-FFF2-40B4-BE49-F238E27FC236}">
                  <a16:creationId xmlns:a16="http://schemas.microsoft.com/office/drawing/2014/main" id="{7C1AAD74-E3C1-A2F0-EE9D-BFB61EF214F6}"/>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40" name="Metin kutusu 39">
            <a:extLst>
              <a:ext uri="{FF2B5EF4-FFF2-40B4-BE49-F238E27FC236}">
                <a16:creationId xmlns:a16="http://schemas.microsoft.com/office/drawing/2014/main" id="{10D5B401-4701-E2B8-C7EF-DBF42E2DA358}"/>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3432505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2836559" y="3955601"/>
            <a:ext cx="18987164" cy="1473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4400" dirty="0">
                <a:ln w="0"/>
                <a:solidFill>
                  <a:srgbClr val="1B2C57"/>
                </a:solidFill>
                <a:effectLst>
                  <a:outerShdw blurRad="38100" dist="38100" dir="2700000" algn="tl">
                    <a:srgbClr val="000000">
                      <a:alpha val="43137"/>
                    </a:srgbClr>
                  </a:outerShdw>
                </a:effectLst>
                <a:latin typeface="Myriad Pro Cond"/>
              </a:rPr>
              <a:t>Koç, Sabancı, Bilkent ve İstanbul Üniversitelerinin Desteğiyle </a:t>
            </a:r>
          </a:p>
          <a:p>
            <a:pPr algn="ctr"/>
            <a:r>
              <a:rPr lang="tr-TR" sz="4800" b="1" dirty="0">
                <a:ln w="0"/>
                <a:solidFill>
                  <a:srgbClr val="1B2C57"/>
                </a:solidFill>
                <a:effectLst>
                  <a:outerShdw blurRad="38100" dist="38100" dir="2700000" algn="tl">
                    <a:srgbClr val="000000">
                      <a:alpha val="43137"/>
                    </a:srgbClr>
                  </a:outerShdw>
                </a:effectLst>
                <a:latin typeface="Myriad Pro Cond"/>
              </a:rPr>
              <a:t>Yönetici Geliştirme Programı</a:t>
            </a:r>
          </a:p>
        </p:txBody>
      </p:sp>
      <p:sp>
        <p:nvSpPr>
          <p:cNvPr id="5" name="Yuvarlatılmış Dikdörtgen 4"/>
          <p:cNvSpPr/>
          <p:nvPr/>
        </p:nvSpPr>
        <p:spPr>
          <a:xfrm>
            <a:off x="2836559" y="10709963"/>
            <a:ext cx="18987164" cy="17575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tr-TR" sz="4400" dirty="0">
              <a:ln w="0"/>
              <a:solidFill>
                <a:srgbClr val="1B2C57"/>
              </a:solidFill>
              <a:effectLst>
                <a:outerShdw blurRad="38100" dist="38100" dir="2700000" algn="tl">
                  <a:srgbClr val="000000">
                    <a:alpha val="43137"/>
                  </a:srgbClr>
                </a:outerShdw>
              </a:effectLst>
            </a:endParaRPr>
          </a:p>
          <a:p>
            <a:pPr algn="just"/>
            <a:endParaRPr lang="tr-TR" sz="3600" dirty="0">
              <a:ln w="0"/>
              <a:solidFill>
                <a:srgbClr val="1B2C57"/>
              </a:solidFill>
              <a:effectLst>
                <a:outerShdw blurRad="38100" dist="38100" dir="2700000" algn="tl">
                  <a:srgbClr val="000000">
                    <a:alpha val="43137"/>
                  </a:srgbClr>
                </a:outerShdw>
              </a:effectLst>
            </a:endParaRPr>
          </a:p>
          <a:p>
            <a:r>
              <a:rPr lang="tr-TR" sz="4000" dirty="0">
                <a:ln w="0"/>
                <a:solidFill>
                  <a:srgbClr val="1B2C57"/>
                </a:solidFill>
                <a:effectLst>
                  <a:outerShdw blurRad="38100" dist="38100" dir="2700000" algn="tl">
                    <a:srgbClr val="000000">
                      <a:alpha val="43137"/>
                    </a:srgbClr>
                  </a:outerShdw>
                </a:effectLst>
                <a:latin typeface="Myriad Pro Cond"/>
              </a:rPr>
              <a:t>2022 yılında tamamlanan 19. dönem Yönetici Geliştirme Programı ile birlikte geçmişten günümüze toplam 2.200’den fazla yönetici eğitim verildi.</a:t>
            </a:r>
          </a:p>
          <a:p>
            <a:pPr algn="just"/>
            <a:endParaRPr lang="tr-TR" sz="4400" dirty="0">
              <a:ln w="0"/>
              <a:solidFill>
                <a:srgbClr val="1B2C57"/>
              </a:solidFill>
              <a:effectLst>
                <a:outerShdw blurRad="38100" dist="38100" dir="2700000" algn="tl">
                  <a:srgbClr val="000000">
                    <a:alpha val="43137"/>
                  </a:srgbClr>
                </a:outerShdw>
              </a:effectLst>
              <a:latin typeface="Myriad Pro Cond"/>
            </a:endParaRPr>
          </a:p>
          <a:p>
            <a:pPr algn="just"/>
            <a:endParaRPr lang="tr-TR" sz="4400" dirty="0">
              <a:ln w="0"/>
              <a:solidFill>
                <a:srgbClr val="1B2C57"/>
              </a:solidFill>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a:stretch>
            <a:fillRect/>
          </a:stretch>
        </p:blipFill>
        <p:spPr>
          <a:xfrm>
            <a:off x="2836559" y="7318810"/>
            <a:ext cx="5178380" cy="153329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16445" y="7332462"/>
            <a:ext cx="2755047" cy="1533290"/>
          </a:xfrm>
          <a:prstGeom prst="rect">
            <a:avLst/>
          </a:prstGeom>
        </p:spPr>
      </p:pic>
      <p:pic>
        <p:nvPicPr>
          <p:cNvPr id="8" name="Picture 4"/>
          <p:cNvPicPr>
            <a:picLocks noChangeAspect="1" noChangeArrowheads="1"/>
          </p:cNvPicPr>
          <p:nvPr/>
        </p:nvPicPr>
        <p:blipFill>
          <a:blip r:embed="rId4" cstate="print"/>
          <a:srcRect/>
          <a:stretch>
            <a:fillRect/>
          </a:stretch>
        </p:blipFill>
        <p:spPr bwMode="auto">
          <a:xfrm>
            <a:off x="17915207" y="7357845"/>
            <a:ext cx="3908516" cy="1557559"/>
          </a:xfrm>
          <a:prstGeom prst="rect">
            <a:avLst/>
          </a:prstGeom>
          <a:noFill/>
        </p:spPr>
      </p:pic>
      <p:pic>
        <p:nvPicPr>
          <p:cNvPr id="1026" name="Picture 2" descr="File:Koç University logo.svg - Wikipedia"/>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2572999" y="7384469"/>
            <a:ext cx="4439957" cy="1467631"/>
          </a:xfrm>
          <a:prstGeom prst="rect">
            <a:avLst/>
          </a:prstGeom>
          <a:solidFill>
            <a:schemeClr val="bg1"/>
          </a:solidFill>
        </p:spPr>
      </p:pic>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6"/>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2562747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3"/>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EACFA432-61D8-4B45-9E71-189DB49ADD86}"/>
              </a:ext>
            </a:extLst>
          </p:cNvPr>
          <p:cNvPicPr>
            <a:picLocks noChangeAspect="1"/>
          </p:cNvPicPr>
          <p:nvPr/>
        </p:nvPicPr>
        <p:blipFill>
          <a:blip r:embed="rId4"/>
          <a:stretch>
            <a:fillRect/>
          </a:stretch>
        </p:blipFill>
        <p:spPr>
          <a:xfrm>
            <a:off x="0" y="2427071"/>
            <a:ext cx="24384000" cy="11288930"/>
          </a:xfrm>
          <a:prstGeom prst="rect">
            <a:avLst/>
          </a:prstGeom>
        </p:spPr>
      </p:pic>
      <p:sp>
        <p:nvSpPr>
          <p:cNvPr id="18" name="Oval 17">
            <a:extLst>
              <a:ext uri="{FF2B5EF4-FFF2-40B4-BE49-F238E27FC236}">
                <a16:creationId xmlns:a16="http://schemas.microsoft.com/office/drawing/2014/main" id="{0ED2D4E2-7787-42C6-956A-121CBBB9BEE9}"/>
              </a:ext>
            </a:extLst>
          </p:cNvPr>
          <p:cNvSpPr/>
          <p:nvPr/>
        </p:nvSpPr>
        <p:spPr>
          <a:xfrm>
            <a:off x="17314358" y="9093387"/>
            <a:ext cx="2686050" cy="1662141"/>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12665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Rectangle"/>
          <p:cNvGrpSpPr/>
          <p:nvPr/>
        </p:nvGrpSpPr>
        <p:grpSpPr>
          <a:xfrm>
            <a:off x="4318127" y="2830482"/>
            <a:ext cx="9389327" cy="7080064"/>
            <a:chOff x="0" y="0"/>
            <a:chExt cx="11052295" cy="1969638"/>
          </a:xfrm>
        </p:grpSpPr>
        <p:sp>
          <p:nvSpPr>
            <p:cNvPr id="52" name="Rectangle"/>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53" name="Rectangle Rectangle" descr="Rectangle Rectangle"/>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4"/>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BİRİM KİRA DESTEĞİ</a:t>
            </a:r>
          </a:p>
        </p:txBody>
      </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9" name="Dikdörtgen 8">
            <a:extLst>
              <a:ext uri="{FF2B5EF4-FFF2-40B4-BE49-F238E27FC236}">
                <a16:creationId xmlns:a16="http://schemas.microsoft.com/office/drawing/2014/main" id="{F4E09D94-5DE4-4F00-83E2-FA99A54B659C}"/>
              </a:ext>
            </a:extLst>
          </p:cNvPr>
          <p:cNvSpPr/>
          <p:nvPr/>
        </p:nvSpPr>
        <p:spPr>
          <a:xfrm>
            <a:off x="4434598" y="3016911"/>
            <a:ext cx="12192000" cy="5459700"/>
          </a:xfrm>
          <a:prstGeom prst="rect">
            <a:avLst/>
          </a:prstGeom>
        </p:spPr>
        <p:txBody>
          <a:bodyPr wrap="square">
            <a:spAutoFit/>
          </a:bodyPr>
          <a:lstStyle/>
          <a:p>
            <a:pPr algn="l"/>
            <a:r>
              <a:rPr lang="tr-TR" sz="3200" b="1" i="1" dirty="0">
                <a:solidFill>
                  <a:srgbClr val="D8AD65"/>
                </a:solidFill>
                <a:latin typeface="Myriad Pro Cond"/>
                <a:sym typeface="Myriad Pro Condensed"/>
              </a:rPr>
              <a:t>Desteklenen Birimler:</a:t>
            </a:r>
          </a:p>
          <a:p>
            <a:pPr algn="l"/>
            <a:endParaRPr lang="tr-TR" sz="2800" b="1" i="1" dirty="0">
              <a:solidFill>
                <a:srgbClr val="D8AD65"/>
              </a:solidFill>
              <a:latin typeface="Myriad Pro Cond"/>
              <a:sym typeface="Myriad Pro Condensed"/>
            </a:endParaRPr>
          </a:p>
          <a:p>
            <a:pPr algn="l">
              <a:lnSpc>
                <a:spcPct val="150000"/>
              </a:lnSpc>
            </a:pPr>
            <a:r>
              <a:rPr lang="tr-TR" sz="2800" b="1" i="1" dirty="0">
                <a:solidFill>
                  <a:schemeClr val="bg1"/>
                </a:solidFill>
                <a:latin typeface="Myriad Pro Cond"/>
                <a:sym typeface="Myriad Pro Condensed"/>
              </a:rPr>
              <a:t>MAĞAZA</a:t>
            </a:r>
          </a:p>
          <a:p>
            <a:pPr algn="l">
              <a:lnSpc>
                <a:spcPct val="150000"/>
              </a:lnSpc>
            </a:pPr>
            <a:r>
              <a:rPr lang="tr-TR" sz="2800" b="1" i="1" dirty="0">
                <a:solidFill>
                  <a:schemeClr val="bg1"/>
                </a:solidFill>
                <a:latin typeface="Myriad Pro Cond"/>
                <a:sym typeface="Myriad Pro Condensed"/>
              </a:rPr>
              <a:t>DEPO</a:t>
            </a:r>
          </a:p>
          <a:p>
            <a:pPr algn="l">
              <a:lnSpc>
                <a:spcPct val="150000"/>
              </a:lnSpc>
            </a:pPr>
            <a:r>
              <a:rPr lang="tr-TR" sz="2800" b="1" i="1" dirty="0">
                <a:solidFill>
                  <a:schemeClr val="bg1"/>
                </a:solidFill>
                <a:latin typeface="Myriad Pro Cond"/>
                <a:sym typeface="Myriad Pro Condensed"/>
              </a:rPr>
              <a:t>OFİS/PAYLAŞIMLI OFİS</a:t>
            </a:r>
          </a:p>
          <a:p>
            <a:pPr algn="l">
              <a:lnSpc>
                <a:spcPct val="150000"/>
              </a:lnSpc>
            </a:pPr>
            <a:r>
              <a:rPr lang="tr-TR" sz="2800" b="1" i="1" dirty="0">
                <a:solidFill>
                  <a:schemeClr val="bg1"/>
                </a:solidFill>
                <a:latin typeface="Myriad Pro Cond"/>
                <a:sym typeface="Myriad Pro Condensed"/>
              </a:rPr>
              <a:t>SERGİ/TEŞHİR SALONU</a:t>
            </a:r>
          </a:p>
          <a:p>
            <a:pPr algn="l">
              <a:lnSpc>
                <a:spcPct val="150000"/>
              </a:lnSpc>
            </a:pPr>
            <a:r>
              <a:rPr lang="tr-TR" sz="2800" b="1" i="1" dirty="0">
                <a:solidFill>
                  <a:schemeClr val="bg1"/>
                </a:solidFill>
                <a:latin typeface="Myriad Pro Cond"/>
                <a:sym typeface="Myriad Pro Condensed"/>
              </a:rPr>
              <a:t>ÜRÜN TEŞHİR SERASI/TARLASI </a:t>
            </a:r>
          </a:p>
          <a:p>
            <a:pPr algn="l">
              <a:lnSpc>
                <a:spcPct val="150000"/>
              </a:lnSpc>
            </a:pPr>
            <a:r>
              <a:rPr lang="tr-TR" sz="2800" b="1" i="1" dirty="0">
                <a:solidFill>
                  <a:schemeClr val="bg1"/>
                </a:solidFill>
                <a:latin typeface="Myriad Pro Cond"/>
                <a:sym typeface="Myriad Pro Condensed"/>
              </a:rPr>
              <a:t>REYON/RAF/DEKORASYONLU KÖŞE/KİOSK/STANT</a:t>
            </a:r>
          </a:p>
          <a:p>
            <a:pPr algn="l">
              <a:lnSpc>
                <a:spcPct val="150000"/>
              </a:lnSpc>
            </a:pPr>
            <a:r>
              <a:rPr lang="tr-TR" sz="2800" b="1" i="1" dirty="0">
                <a:solidFill>
                  <a:schemeClr val="bg1"/>
                </a:solidFill>
                <a:latin typeface="Myriad Pro Cond"/>
                <a:sym typeface="Myriad Pro Condensed"/>
              </a:rPr>
              <a:t>ÜZERİNE BİNA YAPILMAK ÜZERE KİRALANAN ARSAYI</a:t>
            </a:r>
          </a:p>
        </p:txBody>
      </p:sp>
      <p:sp>
        <p:nvSpPr>
          <p:cNvPr id="11" name="Dikdörtgen 10">
            <a:extLst>
              <a:ext uri="{FF2B5EF4-FFF2-40B4-BE49-F238E27FC236}">
                <a16:creationId xmlns:a16="http://schemas.microsoft.com/office/drawing/2014/main" id="{1F6B4029-E020-4B21-896B-B0B0A79D698B}"/>
              </a:ext>
            </a:extLst>
          </p:cNvPr>
          <p:cNvSpPr/>
          <p:nvPr/>
        </p:nvSpPr>
        <p:spPr>
          <a:xfrm>
            <a:off x="13757047" y="4713722"/>
            <a:ext cx="8212795" cy="3108543"/>
          </a:xfrm>
          <a:prstGeom prst="rect">
            <a:avLst/>
          </a:prstGeom>
        </p:spPr>
        <p:txBody>
          <a:bodyPr wrap="square">
            <a:spAutoFit/>
          </a:bodyPr>
          <a:lstStyle/>
          <a:p>
            <a:pPr algn="l"/>
            <a:r>
              <a:rPr lang="tr-TR" sz="3200" b="1" i="1" dirty="0">
                <a:solidFill>
                  <a:srgbClr val="D8AD65"/>
                </a:solidFill>
                <a:latin typeface="Myriad Pro Cond"/>
              </a:rPr>
              <a:t>Destek Miktarı: </a:t>
            </a:r>
            <a:r>
              <a:rPr lang="tr-TR" sz="3200" b="1" i="1" dirty="0">
                <a:solidFill>
                  <a:schemeClr val="bg1"/>
                </a:solidFill>
                <a:latin typeface="Myriad Pro Cond"/>
              </a:rPr>
              <a:t>Birim başına yıllık 3.619.000 ₺</a:t>
            </a:r>
          </a:p>
          <a:p>
            <a:pPr algn="l"/>
            <a:r>
              <a:rPr lang="tr-TR" sz="3200" b="1" i="1" dirty="0">
                <a:solidFill>
                  <a:srgbClr val="D8AD65"/>
                </a:solidFill>
                <a:latin typeface="Myriad Pro Cond"/>
              </a:rPr>
              <a:t>Destek Oranı : </a:t>
            </a:r>
            <a:r>
              <a:rPr lang="tr-TR" sz="3200" b="1" i="1" dirty="0">
                <a:solidFill>
                  <a:schemeClr val="bg1"/>
                </a:solidFill>
                <a:latin typeface="Myriad Pro Cond"/>
              </a:rPr>
              <a:t>%50 - %75</a:t>
            </a:r>
          </a:p>
          <a:p>
            <a:pPr algn="l"/>
            <a:r>
              <a:rPr lang="tr-TR" sz="3200" b="1" i="1" dirty="0">
                <a:solidFill>
                  <a:srgbClr val="D8AD65"/>
                </a:solidFill>
                <a:latin typeface="Myriad Pro Cond"/>
              </a:rPr>
              <a:t>Destek Süresi : </a:t>
            </a:r>
            <a:r>
              <a:rPr lang="tr-TR" sz="3200" b="1" i="1" dirty="0">
                <a:solidFill>
                  <a:schemeClr val="bg1"/>
                </a:solidFill>
                <a:latin typeface="Myriad Pro Cond"/>
              </a:rPr>
              <a:t>Ülke</a:t>
            </a:r>
            <a:r>
              <a:rPr lang="tr-TR" sz="3600" b="1" i="1" dirty="0">
                <a:solidFill>
                  <a:schemeClr val="bg1"/>
                </a:solidFill>
                <a:latin typeface="Myriad Pro Cond"/>
              </a:rPr>
              <a:t> başına </a:t>
            </a:r>
            <a:r>
              <a:rPr lang="tr-TR" sz="3200" b="1" i="1" dirty="0">
                <a:solidFill>
                  <a:schemeClr val="bg1"/>
                </a:solidFill>
                <a:latin typeface="Myriad Pro Cond"/>
              </a:rPr>
              <a:t>4 Yıl /25 birim</a:t>
            </a:r>
          </a:p>
          <a:p>
            <a:pPr algn="l"/>
            <a:r>
              <a:rPr lang="tr-TR" sz="3200" b="1" i="1" dirty="0">
                <a:solidFill>
                  <a:srgbClr val="D8AD65"/>
                </a:solidFill>
                <a:latin typeface="Myriad Pro Cond"/>
              </a:rPr>
              <a:t>Faydalanıcı:</a:t>
            </a:r>
            <a:r>
              <a:rPr lang="tr-TR" sz="3200" b="1" i="1" dirty="0">
                <a:solidFill>
                  <a:schemeClr val="bg1"/>
                </a:solidFill>
                <a:latin typeface="Myriad Pro Cond"/>
              </a:rPr>
              <a:t> Şirketler</a:t>
            </a:r>
          </a:p>
        </p:txBody>
      </p:sp>
      <p:sp>
        <p:nvSpPr>
          <p:cNvPr id="2" name="Metin kutusu 1">
            <a:extLst>
              <a:ext uri="{FF2B5EF4-FFF2-40B4-BE49-F238E27FC236}">
                <a16:creationId xmlns:a16="http://schemas.microsoft.com/office/drawing/2014/main" id="{C756ED6F-2A83-4006-A23F-4CC8DD587CD9}"/>
              </a:ext>
            </a:extLst>
          </p:cNvPr>
          <p:cNvSpPr txBox="1"/>
          <p:nvPr/>
        </p:nvSpPr>
        <p:spPr>
          <a:xfrm>
            <a:off x="4318126" y="10040090"/>
            <a:ext cx="16783235" cy="35180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l"/>
            <a:r>
              <a:rPr lang="tr-TR" sz="4000" b="1" i="1" dirty="0">
                <a:solidFill>
                  <a:srgbClr val="D8AD65"/>
                </a:solidFill>
                <a:latin typeface="Myriad Pro Cond"/>
              </a:rPr>
              <a:t>Temel Şartlar:</a:t>
            </a:r>
          </a:p>
          <a:p>
            <a:pPr algn="l"/>
            <a:endParaRPr lang="tr-TR" sz="4000" b="1" i="1" dirty="0">
              <a:solidFill>
                <a:srgbClr val="D8AD65"/>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En az 1 yıldır faal şirket olmak</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Türkiye menşeli ürünlerin pazarlanması</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Destek talep edilen ülkeye yönelik ihracat olması (ihracatın yarısı kadar destek alınabilir</a:t>
            </a:r>
            <a:r>
              <a:rPr lang="tr-TR" sz="2800" b="1" i="1" dirty="0">
                <a:solidFill>
                  <a:schemeClr val="bg1"/>
                </a:solidFill>
                <a:latin typeface="Myriad Pro Cond"/>
              </a:rPr>
              <a:t>)</a:t>
            </a:r>
          </a:p>
        </p:txBody>
      </p:sp>
    </p:spTree>
    <p:extLst>
      <p:ext uri="{BB962C8B-B14F-4D97-AF65-F5344CB8AC3E}">
        <p14:creationId xmlns:p14="http://schemas.microsoft.com/office/powerpoint/2010/main" val="263188244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3" name="Resim 2">
            <a:extLst>
              <a:ext uri="{FF2B5EF4-FFF2-40B4-BE49-F238E27FC236}">
                <a16:creationId xmlns:a16="http://schemas.microsoft.com/office/drawing/2014/main" id="{AFE4EC40-A6FD-44ED-8781-9F8034B50A7D}"/>
              </a:ext>
            </a:extLst>
          </p:cNvPr>
          <p:cNvPicPr>
            <a:picLocks noChangeAspect="1"/>
          </p:cNvPicPr>
          <p:nvPr/>
        </p:nvPicPr>
        <p:blipFill>
          <a:blip r:embed="rId3"/>
          <a:stretch>
            <a:fillRect/>
          </a:stretch>
        </p:blipFill>
        <p:spPr>
          <a:xfrm>
            <a:off x="0" y="2427070"/>
            <a:ext cx="24384000" cy="11288930"/>
          </a:xfrm>
          <a:prstGeom prst="rect">
            <a:avLst/>
          </a:prstGeom>
        </p:spPr>
      </p:pic>
      <p:sp>
        <p:nvSpPr>
          <p:cNvPr id="14" name="Oval 13">
            <a:extLst>
              <a:ext uri="{FF2B5EF4-FFF2-40B4-BE49-F238E27FC236}">
                <a16:creationId xmlns:a16="http://schemas.microsoft.com/office/drawing/2014/main" id="{CFC801F0-EAAC-402F-9084-45D4367EE94B}"/>
              </a:ext>
            </a:extLst>
          </p:cNvPr>
          <p:cNvSpPr/>
          <p:nvPr/>
        </p:nvSpPr>
        <p:spPr>
          <a:xfrm>
            <a:off x="3998748" y="5539631"/>
            <a:ext cx="4535652" cy="3356719"/>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15444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84C48871-F47C-4058-84EE-26401959C2F1}"/>
              </a:ext>
            </a:extLst>
          </p:cNvPr>
          <p:cNvPicPr>
            <a:picLocks noChangeAspect="1"/>
          </p:cNvPicPr>
          <p:nvPr/>
        </p:nvPicPr>
        <p:blipFill>
          <a:blip r:embed="rId3"/>
          <a:stretch>
            <a:fillRect/>
          </a:stretch>
        </p:blipFill>
        <p:spPr>
          <a:xfrm>
            <a:off x="0" y="2427070"/>
            <a:ext cx="24384000" cy="11288929"/>
          </a:xfrm>
          <a:prstGeom prst="rect">
            <a:avLst/>
          </a:prstGeom>
        </p:spPr>
      </p:pic>
      <p:sp>
        <p:nvSpPr>
          <p:cNvPr id="14" name="Oval 13">
            <a:extLst>
              <a:ext uri="{FF2B5EF4-FFF2-40B4-BE49-F238E27FC236}">
                <a16:creationId xmlns:a16="http://schemas.microsoft.com/office/drawing/2014/main" id="{77525D06-FE6B-424E-8150-EEC194C45DED}"/>
              </a:ext>
            </a:extLst>
          </p:cNvPr>
          <p:cNvSpPr/>
          <p:nvPr/>
        </p:nvSpPr>
        <p:spPr>
          <a:xfrm>
            <a:off x="7829550" y="8509967"/>
            <a:ext cx="5086350" cy="1243634"/>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984273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84C48871-F47C-4058-84EE-26401959C2F1}"/>
              </a:ext>
            </a:extLst>
          </p:cNvPr>
          <p:cNvPicPr>
            <a:picLocks noChangeAspect="1"/>
          </p:cNvPicPr>
          <p:nvPr/>
        </p:nvPicPr>
        <p:blipFill>
          <a:blip r:embed="rId3"/>
          <a:stretch>
            <a:fillRect/>
          </a:stretch>
        </p:blipFill>
        <p:spPr>
          <a:xfrm>
            <a:off x="0" y="2427070"/>
            <a:ext cx="24384000" cy="11288929"/>
          </a:xfrm>
          <a:prstGeom prst="rect">
            <a:avLst/>
          </a:prstGeom>
        </p:spPr>
      </p:pic>
      <p:sp>
        <p:nvSpPr>
          <p:cNvPr id="14" name="Oval 13">
            <a:extLst>
              <a:ext uri="{FF2B5EF4-FFF2-40B4-BE49-F238E27FC236}">
                <a16:creationId xmlns:a16="http://schemas.microsoft.com/office/drawing/2014/main" id="{E64DC594-C9D9-4259-BFAD-01CB93D2DA8D}"/>
              </a:ext>
            </a:extLst>
          </p:cNvPr>
          <p:cNvSpPr/>
          <p:nvPr/>
        </p:nvSpPr>
        <p:spPr>
          <a:xfrm>
            <a:off x="8172450" y="9131784"/>
            <a:ext cx="6076950" cy="1243634"/>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79258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3"/>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2023 HEDEF ÜLKELERİ</a:t>
            </a:r>
          </a:p>
        </p:txBody>
      </p:sp>
      <p:graphicFrame>
        <p:nvGraphicFramePr>
          <p:cNvPr id="14" name="Nesne 13">
            <a:extLst>
              <a:ext uri="{FF2B5EF4-FFF2-40B4-BE49-F238E27FC236}">
                <a16:creationId xmlns:a16="http://schemas.microsoft.com/office/drawing/2014/main" id="{BAF41126-0B4C-40E7-8792-093DFF4F9BEC}"/>
              </a:ext>
            </a:extLst>
          </p:cNvPr>
          <p:cNvGraphicFramePr>
            <a:graphicFrameLocks noChangeAspect="1"/>
          </p:cNvGraphicFramePr>
          <p:nvPr>
            <p:extLst>
              <p:ext uri="{D42A27DB-BD31-4B8C-83A1-F6EECF244321}">
                <p14:modId xmlns:p14="http://schemas.microsoft.com/office/powerpoint/2010/main" val="1549097015"/>
              </p:ext>
            </p:extLst>
          </p:nvPr>
        </p:nvGraphicFramePr>
        <p:xfrm>
          <a:off x="4965454" y="3209731"/>
          <a:ext cx="15540470" cy="10058400"/>
        </p:xfrm>
        <a:graphic>
          <a:graphicData uri="http://schemas.openxmlformats.org/presentationml/2006/ole">
            <mc:AlternateContent xmlns:mc="http://schemas.openxmlformats.org/markup-compatibility/2006">
              <mc:Choice xmlns:v="urn:schemas-microsoft-com:vml" Requires="v">
                <p:oleObj spid="_x0000_s1057" name="Worksheet" r:id="rId4" imgW="5257713" imgH="3457614" progId="Excel.Sheet.12">
                  <p:embed/>
                </p:oleObj>
              </mc:Choice>
              <mc:Fallback>
                <p:oleObj name="Worksheet" r:id="rId4" imgW="5257713" imgH="3457614" progId="Excel.Sheet.12">
                  <p:embed/>
                  <p:pic>
                    <p:nvPicPr>
                      <p:cNvPr id="0" name=""/>
                      <p:cNvPicPr/>
                      <p:nvPr/>
                    </p:nvPicPr>
                    <p:blipFill>
                      <a:blip r:embed="rId5"/>
                      <a:stretch>
                        <a:fillRect/>
                      </a:stretch>
                    </p:blipFill>
                    <p:spPr>
                      <a:xfrm>
                        <a:off x="4965454" y="3209731"/>
                        <a:ext cx="15540470" cy="10058400"/>
                      </a:xfrm>
                      <a:prstGeom prst="rect">
                        <a:avLst/>
                      </a:prstGeom>
                      <a:solidFill>
                        <a:schemeClr val="accent4">
                          <a:lumMod val="20000"/>
                          <a:lumOff val="80000"/>
                        </a:schemeClr>
                      </a:solidFill>
                    </p:spPr>
                  </p:pic>
                </p:oleObj>
              </mc:Fallback>
            </mc:AlternateContent>
          </a:graphicData>
        </a:graphic>
      </p:graphicFrame>
    </p:spTree>
    <p:extLst>
      <p:ext uri="{BB962C8B-B14F-4D97-AF65-F5344CB8AC3E}">
        <p14:creationId xmlns:p14="http://schemas.microsoft.com/office/powerpoint/2010/main" val="30441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HEDEF SEKTÖRLER</a:t>
            </a:r>
          </a:p>
        </p:txBody>
      </p:sp>
      <p:sp>
        <p:nvSpPr>
          <p:cNvPr id="3" name="Metin kutusu 2">
            <a:extLst>
              <a:ext uri="{FF2B5EF4-FFF2-40B4-BE49-F238E27FC236}">
                <a16:creationId xmlns:a16="http://schemas.microsoft.com/office/drawing/2014/main" id="{623BFC70-C4D7-402E-ABC9-865E4BACEF8D}"/>
              </a:ext>
            </a:extLst>
          </p:cNvPr>
          <p:cNvSpPr txBox="1"/>
          <p:nvPr/>
        </p:nvSpPr>
        <p:spPr>
          <a:xfrm>
            <a:off x="4965454" y="4347051"/>
            <a:ext cx="15540470" cy="61649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GIDA</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KİMYA</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MAKİNE</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OTOMOTİV</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ELEKTRİK - ELEKTRONİK</a:t>
            </a:r>
          </a:p>
        </p:txBody>
      </p:sp>
    </p:spTree>
    <p:extLst>
      <p:ext uri="{BB962C8B-B14F-4D97-AF65-F5344CB8AC3E}">
        <p14:creationId xmlns:p14="http://schemas.microsoft.com/office/powerpoint/2010/main" val="832854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FAYDALI BİLGİLER</a:t>
            </a:r>
          </a:p>
        </p:txBody>
      </p:sp>
      <p:sp>
        <p:nvSpPr>
          <p:cNvPr id="3" name="Metin kutusu 2">
            <a:extLst>
              <a:ext uri="{FF2B5EF4-FFF2-40B4-BE49-F238E27FC236}">
                <a16:creationId xmlns:a16="http://schemas.microsoft.com/office/drawing/2014/main" id="{623BFC70-C4D7-402E-ABC9-865E4BACEF8D}"/>
              </a:ext>
            </a:extLst>
          </p:cNvPr>
          <p:cNvSpPr txBox="1"/>
          <p:nvPr/>
        </p:nvSpPr>
        <p:spPr>
          <a:xfrm>
            <a:off x="4965454" y="1838677"/>
            <a:ext cx="15540470" cy="111816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endParaRPr lang="tr-TR" sz="5400" b="1" dirty="0">
              <a:solidFill>
                <a:srgbClr val="D8AD65"/>
              </a:solidFill>
              <a:effectLst>
                <a:outerShdw blurRad="38100" dist="38100" dir="2700000" algn="tl">
                  <a:srgbClr val="000000">
                    <a:alpha val="43137"/>
                  </a:srgbClr>
                </a:outerShdw>
              </a:effectLst>
              <a:latin typeface="Myriad Pro Cond"/>
              <a:hlinkClick r:id="rId3">
                <a:extLst>
                  <a:ext uri="{A12FA001-AC4F-418D-AE19-62706E023703}">
                    <ahyp:hlinkClr xmlns:ahyp="http://schemas.microsoft.com/office/drawing/2018/hyperlinkcolor" val="tx"/>
                  </a:ext>
                </a:extLst>
              </a:hlinkClick>
            </a:endParaRPr>
          </a:p>
          <a:p>
            <a:endParaRPr lang="tr-TR" sz="4800" b="1" dirty="0">
              <a:solidFill>
                <a:srgbClr val="D8AD65"/>
              </a:solidFill>
              <a:effectLst>
                <a:outerShdw blurRad="38100" dist="38100" dir="2700000" algn="tl">
                  <a:srgbClr val="000000">
                    <a:alpha val="43137"/>
                  </a:srgbClr>
                </a:outerShdw>
              </a:effectLst>
              <a:latin typeface="Myriad Pro Cond"/>
              <a:hlinkClick r:id="rId3">
                <a:extLst>
                  <a:ext uri="{A12FA001-AC4F-418D-AE19-62706E023703}">
                    <ahyp:hlinkClr xmlns:ahyp="http://schemas.microsoft.com/office/drawing/2018/hyperlinkcolor" val="tx"/>
                  </a:ext>
                </a:extLst>
              </a:hlinkClick>
            </a:endParaRPr>
          </a:p>
          <a:p>
            <a:r>
              <a:rPr lang="tr-TR" sz="4800" b="1" dirty="0">
                <a:solidFill>
                  <a:srgbClr val="D8AD65"/>
                </a:solidFill>
                <a:effectLst>
                  <a:outerShdw blurRad="38100" dist="38100" dir="2700000" algn="tl">
                    <a:srgbClr val="000000">
                      <a:alpha val="43137"/>
                    </a:srgbClr>
                  </a:outerShdw>
                </a:effectLst>
                <a:latin typeface="Myriad Pro Cond"/>
                <a:hlinkClick r:id="rId3">
                  <a:extLst>
                    <a:ext uri="{A12FA001-AC4F-418D-AE19-62706E023703}">
                      <ahyp:hlinkClr xmlns:ahyp="http://schemas.microsoft.com/office/drawing/2018/hyperlinkcolor" val="tx"/>
                    </a:ext>
                  </a:extLst>
                </a:hlinkClick>
              </a:rPr>
              <a:t>https://www.turquality.com/</a:t>
            </a:r>
            <a:endParaRPr lang="tr-TR" sz="4800" b="1" dirty="0">
              <a:solidFill>
                <a:srgbClr val="D8AD65"/>
              </a:solidFill>
              <a:effectLst>
                <a:outerShdw blurRad="38100" dist="38100" dir="2700000" algn="tl">
                  <a:srgbClr val="000000">
                    <a:alpha val="43137"/>
                  </a:srgbClr>
                </a:outerShdw>
              </a:effectLst>
              <a:latin typeface="Myriad Pro Cond"/>
            </a:endParaRPr>
          </a:p>
          <a:p>
            <a:endParaRPr lang="tr-TR" sz="4800" b="1" dirty="0">
              <a:solidFill>
                <a:srgbClr val="D8AD65"/>
              </a:solidFill>
              <a:effectLst>
                <a:outerShdw blurRad="38100" dist="38100" dir="2700000" algn="tl">
                  <a:srgbClr val="000000">
                    <a:alpha val="43137"/>
                  </a:srgbClr>
                </a:outerShdw>
              </a:effectLst>
              <a:latin typeface="Myriad Pro Cond"/>
            </a:endParaRPr>
          </a:p>
          <a:p>
            <a:r>
              <a:rPr lang="tr-TR" sz="4800" b="1" dirty="0">
                <a:solidFill>
                  <a:srgbClr val="D8AD65"/>
                </a:solidFill>
                <a:effectLst>
                  <a:outerShdw blurRad="38100" dist="38100" dir="2700000" algn="tl">
                    <a:srgbClr val="000000">
                      <a:alpha val="43137"/>
                    </a:srgbClr>
                  </a:outerShdw>
                </a:effectLst>
                <a:latin typeface="Myriad Pro Cond"/>
                <a:hlinkClick r:id="rId4">
                  <a:extLst>
                    <a:ext uri="{A12FA001-AC4F-418D-AE19-62706E023703}">
                      <ahyp:hlinkClr xmlns:ahyp="http://schemas.microsoft.com/office/drawing/2018/hyperlinkcolor" val="tx"/>
                    </a:ext>
                  </a:extLst>
                </a:hlinkClick>
              </a:rPr>
              <a:t>https://kolaydestek.gov.tr/</a:t>
            </a:r>
            <a:r>
              <a:rPr lang="tr-TR" sz="4800" b="1" dirty="0">
                <a:solidFill>
                  <a:srgbClr val="D8AD65"/>
                </a:solidFill>
                <a:effectLst>
                  <a:outerShdw blurRad="38100" dist="38100" dir="2700000" algn="tl">
                    <a:srgbClr val="000000">
                      <a:alpha val="43137"/>
                    </a:srgbClr>
                  </a:outerShdw>
                </a:effectLst>
                <a:latin typeface="Myriad Pro Cond"/>
              </a:rPr>
              <a:t> </a:t>
            </a:r>
            <a:r>
              <a:rPr lang="tr-TR" sz="4800" b="1" dirty="0">
                <a:solidFill>
                  <a:srgbClr val="FF0000"/>
                </a:solidFill>
                <a:effectLst>
                  <a:outerShdw blurRad="38100" dist="38100" dir="2700000" algn="tl">
                    <a:srgbClr val="000000">
                      <a:alpha val="43137"/>
                    </a:srgbClr>
                  </a:outerShdw>
                </a:effectLst>
                <a:latin typeface="Myriad Pro Cond"/>
              </a:rPr>
              <a:t>(yapım aşamasında)</a:t>
            </a:r>
          </a:p>
          <a:p>
            <a:endParaRPr lang="tr-TR" sz="4800" b="1" dirty="0">
              <a:solidFill>
                <a:srgbClr val="D8AD65"/>
              </a:solidFill>
              <a:effectLst>
                <a:outerShdw blurRad="38100" dist="38100" dir="2700000" algn="tl">
                  <a:srgbClr val="000000">
                    <a:alpha val="43137"/>
                  </a:srgbClr>
                </a:outerShdw>
              </a:effectLst>
              <a:latin typeface="Myriad Pro Cond"/>
            </a:endParaRPr>
          </a:p>
          <a:p>
            <a:r>
              <a:rPr lang="tr-TR" sz="4800" b="1" dirty="0">
                <a:solidFill>
                  <a:srgbClr val="D8AD65"/>
                </a:solidFill>
                <a:effectLst>
                  <a:outerShdw blurRad="38100" dist="38100" dir="2700000" algn="tl">
                    <a:srgbClr val="000000">
                      <a:alpha val="43137"/>
                    </a:srgbClr>
                  </a:outerShdw>
                </a:effectLst>
                <a:latin typeface="Myriad Pro Cond"/>
                <a:hlinkClick r:id="rId5">
                  <a:extLst>
                    <a:ext uri="{A12FA001-AC4F-418D-AE19-62706E023703}">
                      <ahyp:hlinkClr xmlns:ahyp="http://schemas.microsoft.com/office/drawing/2018/hyperlinkcolor" val="tx"/>
                    </a:ext>
                  </a:extLst>
                </a:hlinkClick>
              </a:rPr>
              <a:t>https://ticaret.gov.tr/dis-iliskiler/yurt-disi-teskilatimiz</a:t>
            </a:r>
            <a:endParaRPr lang="tr-TR" sz="4800" b="1" dirty="0">
              <a:solidFill>
                <a:srgbClr val="D8AD65"/>
              </a:solidFill>
              <a:effectLst>
                <a:outerShdw blurRad="38100" dist="38100" dir="2700000" algn="tl">
                  <a:srgbClr val="000000">
                    <a:alpha val="43137"/>
                  </a:srgbClr>
                </a:outerShdw>
              </a:effectLst>
              <a:latin typeface="Myriad Pro Cond"/>
            </a:endParaRPr>
          </a:p>
          <a:p>
            <a:endParaRPr lang="tr-TR" sz="4800" b="1" dirty="0">
              <a:solidFill>
                <a:srgbClr val="D8AD65"/>
              </a:solidFill>
              <a:effectLst>
                <a:outerShdw blurRad="38100" dist="38100" dir="2700000" algn="tl">
                  <a:srgbClr val="000000">
                    <a:alpha val="43137"/>
                  </a:srgbClr>
                </a:outerShdw>
              </a:effectLst>
              <a:latin typeface="Myriad Pro Cond"/>
            </a:endParaRPr>
          </a:p>
          <a:p>
            <a:r>
              <a:rPr lang="tr-TR" sz="4800" b="1" dirty="0">
                <a:solidFill>
                  <a:srgbClr val="D8AD65"/>
                </a:solidFill>
                <a:effectLst>
                  <a:outerShdw blurRad="38100" dist="38100" dir="2700000" algn="tl">
                    <a:srgbClr val="000000">
                      <a:alpha val="43137"/>
                    </a:srgbClr>
                  </a:outerShdw>
                </a:effectLst>
                <a:latin typeface="Myriad Pro Cond"/>
                <a:hlinkClick r:id="rId6">
                  <a:extLst>
                    <a:ext uri="{A12FA001-AC4F-418D-AE19-62706E023703}">
                      <ahyp:hlinkClr xmlns:ahyp="http://schemas.microsoft.com/office/drawing/2018/hyperlinkcolor" val="tx"/>
                    </a:ext>
                  </a:extLst>
                </a:hlinkClick>
              </a:rPr>
              <a:t>https://www.kolayihracat.gov.tr/</a:t>
            </a:r>
            <a:endParaRPr lang="tr-TR" sz="4800" b="1" dirty="0">
              <a:solidFill>
                <a:srgbClr val="D8AD65"/>
              </a:solidFill>
              <a:effectLst>
                <a:outerShdw blurRad="38100" dist="38100" dir="2700000" algn="tl">
                  <a:srgbClr val="000000">
                    <a:alpha val="43137"/>
                  </a:srgbClr>
                </a:outerShdw>
              </a:effectLst>
              <a:latin typeface="Myriad Pro Cond"/>
            </a:endParaRPr>
          </a:p>
          <a:p>
            <a:endParaRPr lang="tr-TR" sz="4800" b="1" dirty="0">
              <a:solidFill>
                <a:srgbClr val="D8AD65"/>
              </a:solidFill>
              <a:effectLst>
                <a:outerShdw blurRad="38100" dist="38100" dir="2700000" algn="tl">
                  <a:srgbClr val="000000">
                    <a:alpha val="43137"/>
                  </a:srgbClr>
                </a:outerShdw>
              </a:effectLst>
              <a:latin typeface="Myriad Pro Cond"/>
            </a:endParaRPr>
          </a:p>
          <a:p>
            <a:r>
              <a:rPr lang="tr-TR" sz="4800" b="1" dirty="0">
                <a:solidFill>
                  <a:srgbClr val="D8AD65"/>
                </a:solidFill>
                <a:effectLst>
                  <a:outerShdw blurRad="38100" dist="38100" dir="2700000" algn="tl">
                    <a:srgbClr val="000000">
                      <a:alpha val="43137"/>
                    </a:srgbClr>
                  </a:outerShdw>
                </a:effectLst>
                <a:latin typeface="Myriad Pro Cond"/>
                <a:hlinkClick r:id="rId7">
                  <a:extLst>
                    <a:ext uri="{A12FA001-AC4F-418D-AE19-62706E023703}">
                      <ahyp:hlinkClr xmlns:ahyp="http://schemas.microsoft.com/office/drawing/2018/hyperlinkcolor" val="tx"/>
                    </a:ext>
                  </a:extLst>
                </a:hlinkClick>
              </a:rPr>
              <a:t>http://www.eximbank.gov.tr</a:t>
            </a:r>
            <a:endParaRPr lang="tr-TR" sz="4800" b="1" dirty="0">
              <a:solidFill>
                <a:srgbClr val="D8AD65"/>
              </a:solidFill>
              <a:effectLst>
                <a:outerShdw blurRad="38100" dist="38100" dir="2700000" algn="tl">
                  <a:srgbClr val="000000">
                    <a:alpha val="43137"/>
                  </a:srgbClr>
                </a:outerShdw>
              </a:effectLst>
              <a:latin typeface="Myriad Pro Cond"/>
            </a:endParaRPr>
          </a:p>
          <a:p>
            <a:endParaRPr lang="tr-TR" sz="4800" b="1" dirty="0">
              <a:solidFill>
                <a:srgbClr val="D8AD65"/>
              </a:solidFill>
              <a:effectLst>
                <a:outerShdw blurRad="38100" dist="38100" dir="2700000" algn="tl">
                  <a:srgbClr val="000000">
                    <a:alpha val="43137"/>
                  </a:srgbClr>
                </a:outerShdw>
              </a:effectLst>
              <a:latin typeface="Myriad Pro Cond"/>
            </a:endParaRPr>
          </a:p>
          <a:p>
            <a:r>
              <a:rPr lang="tr-TR" sz="4800" b="1" dirty="0">
                <a:solidFill>
                  <a:srgbClr val="D8AD65"/>
                </a:solidFill>
                <a:effectLst>
                  <a:outerShdw blurRad="38100" dist="38100" dir="2700000" algn="tl">
                    <a:srgbClr val="000000">
                      <a:alpha val="43137"/>
                    </a:srgbClr>
                  </a:outerShdw>
                </a:effectLst>
                <a:latin typeface="Myriad Pro Cond"/>
                <a:hlinkClick r:id="rId8">
                  <a:extLst>
                    <a:ext uri="{A12FA001-AC4F-418D-AE19-62706E023703}">
                      <ahyp:hlinkClr xmlns:ahyp="http://schemas.microsoft.com/office/drawing/2018/hyperlinkcolor" val="tx"/>
                    </a:ext>
                  </a:extLst>
                </a:hlinkClick>
              </a:rPr>
              <a:t>https://www.kosgeb.gov.tr/site</a:t>
            </a:r>
            <a:endParaRPr lang="tr-TR" sz="4800" b="1" dirty="0">
              <a:solidFill>
                <a:srgbClr val="D8AD65"/>
              </a:solidFill>
              <a:effectLst>
                <a:outerShdw blurRad="38100" dist="38100" dir="2700000" algn="tl">
                  <a:srgbClr val="000000">
                    <a:alpha val="43137"/>
                  </a:srgbClr>
                </a:outerShdw>
              </a:effectLst>
              <a:latin typeface="Myriad Pro Cond"/>
            </a:endParaRPr>
          </a:p>
          <a:p>
            <a:endParaRPr lang="tr-TR" sz="4400" b="1" dirty="0">
              <a:solidFill>
                <a:srgbClr val="D8AE63"/>
              </a:solidFill>
              <a:effectLst>
                <a:outerShdw blurRad="38100" dist="38100" dir="2700000" algn="tl">
                  <a:srgbClr val="000000">
                    <a:alpha val="43137"/>
                  </a:srgbClr>
                </a:outerShdw>
              </a:effectLst>
              <a:latin typeface="Myriad Pro Cond"/>
            </a:endParaRPr>
          </a:p>
        </p:txBody>
      </p:sp>
    </p:spTree>
    <p:extLst>
      <p:ext uri="{BB962C8B-B14F-4D97-AF65-F5344CB8AC3E}">
        <p14:creationId xmlns:p14="http://schemas.microsoft.com/office/powerpoint/2010/main" val="2227190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18" name="TextBox 6">
            <a:extLst>
              <a:ext uri="{FF2B5EF4-FFF2-40B4-BE49-F238E27FC236}">
                <a16:creationId xmlns:a16="http://schemas.microsoft.com/office/drawing/2014/main" id="{400A69CA-A047-4BAD-BB31-F7E581EB99A9}"/>
              </a:ext>
            </a:extLst>
          </p:cNvPr>
          <p:cNvSpPr txBox="1"/>
          <p:nvPr/>
        </p:nvSpPr>
        <p:spPr>
          <a:xfrm>
            <a:off x="3106762" y="3257189"/>
            <a:ext cx="17892421" cy="9633406"/>
          </a:xfrm>
          <a:prstGeom prst="rect">
            <a:avLst/>
          </a:prstGeom>
          <a:noFill/>
          <a:effectLst>
            <a:glow rad="127000">
              <a:srgbClr val="D2A966"/>
            </a:glow>
          </a:effectLst>
        </p:spPr>
        <p:txBody>
          <a:bodyPr wrap="square" rtlCol="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4400" b="1" i="0" u="none" strike="noStrike" kern="0" cap="none" spc="0" normalizeH="0" baseline="0" noProof="0" dirty="0">
                <a:ln>
                  <a:noFill/>
                </a:ln>
                <a:solidFill>
                  <a:srgbClr val="D8AE63"/>
                </a:solidFill>
                <a:effectLst/>
                <a:uLnTx/>
                <a:uFillTx/>
                <a:latin typeface="Myriad Pro Cond"/>
                <a:sym typeface="Helvetica Neue"/>
              </a:rPr>
              <a:t>   </a:t>
            </a:r>
            <a:r>
              <a:rPr kumimoji="0" lang="tr-TR" sz="4800" b="1" i="0" u="none" strike="noStrike" kern="0" cap="none" spc="0" normalizeH="0" baseline="0" noProof="0" dirty="0">
                <a:ln>
                  <a:noFill/>
                </a:ln>
                <a:solidFill>
                  <a:srgbClr val="D8AE63"/>
                </a:solidFill>
                <a:effectLst/>
                <a:uLnTx/>
                <a:uFillTx/>
                <a:latin typeface="Myriad Pro Cond"/>
                <a:sym typeface="Helvetica Neue"/>
              </a:rPr>
              <a:t>TEŞEKKÜR EDERİM.</a:t>
            </a: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800" b="1" i="0" u="none" strike="noStrike" kern="0" cap="none" spc="0" normalizeH="0" baseline="0" noProof="0" dirty="0">
              <a:ln>
                <a:noFill/>
              </a:ln>
              <a:solidFill>
                <a:srgbClr val="D8AE63"/>
              </a:solidFill>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800" b="1" i="0" u="none" strike="noStrike" kern="0" cap="none" spc="0" normalizeH="0" baseline="0" noProof="0" dirty="0">
              <a:ln>
                <a:noFill/>
              </a:ln>
              <a:solidFill>
                <a:srgbClr val="D8AE63"/>
              </a:solidFill>
              <a:effectLst/>
              <a:uLnTx/>
              <a:uFillTx/>
              <a:latin typeface="Myriad Pro Cond"/>
              <a:sym typeface="Helvetica Neue"/>
            </a:endParaRPr>
          </a:p>
          <a:p>
            <a:pPr lvl="0">
              <a:defRPr/>
            </a:pPr>
            <a:r>
              <a:rPr lang="tr-TR" sz="4400" b="1" dirty="0">
                <a:solidFill>
                  <a:srgbClr val="D8AE63"/>
                </a:solidFill>
                <a:effectLst>
                  <a:outerShdw blurRad="38100" dist="38100" dir="2700000" algn="tl">
                    <a:srgbClr val="000000">
                      <a:alpha val="43137"/>
                    </a:srgbClr>
                  </a:outerShdw>
                </a:effectLst>
                <a:latin typeface="Myriad Pro Cond"/>
              </a:rPr>
              <a:t>E-Posta: markalasma@ticaret.gov.tr</a:t>
            </a: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endParaRPr>
          </a:p>
          <a:p>
            <a:pPr eaLnBrk="1">
              <a:defRPr/>
            </a:pPr>
            <a:r>
              <a:rPr lang="tr-TR" sz="4400" b="1" dirty="0">
                <a:solidFill>
                  <a:srgbClr val="D8AE63"/>
                </a:solidFill>
                <a:effectLst>
                  <a:outerShdw blurRad="38100" dist="38100" dir="2700000" algn="tl">
                    <a:srgbClr val="000000">
                      <a:alpha val="43137"/>
                    </a:srgbClr>
                  </a:outerShdw>
                </a:effectLst>
                <a:latin typeface="Myriad Pro Cond"/>
              </a:rPr>
              <a:t>T.C. TİCARET BAKANLIĞI</a:t>
            </a:r>
          </a:p>
          <a:p>
            <a:pPr eaLnBrk="1">
              <a:defRPr/>
            </a:pPr>
            <a:r>
              <a:rPr lang="tr-TR" sz="4400" b="1" dirty="0">
                <a:solidFill>
                  <a:srgbClr val="D8AE63"/>
                </a:solidFill>
                <a:effectLst>
                  <a:outerShdw blurRad="38100" dist="38100" dir="2700000" algn="tl">
                    <a:srgbClr val="000000">
                      <a:alpha val="43137"/>
                    </a:srgbClr>
                  </a:outerShdw>
                </a:effectLst>
                <a:latin typeface="Myriad Pro Cond"/>
              </a:rPr>
              <a:t>İHRACAT GENEL MÜDÜRLÜĞÜ</a:t>
            </a:r>
          </a:p>
          <a:p>
            <a:pPr lvl="0">
              <a:defRPr/>
            </a:pPr>
            <a:r>
              <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rPr>
              <a:t>    </a:t>
            </a:r>
            <a:r>
              <a:rPr lang="tr-TR" sz="4400" b="1" dirty="0">
                <a:solidFill>
                  <a:srgbClr val="D8AE63"/>
                </a:solidFill>
                <a:effectLst>
                  <a:outerShdw blurRad="38100" dist="38100" dir="2700000" algn="tl">
                    <a:srgbClr val="000000">
                      <a:alpha val="43137"/>
                    </a:srgbClr>
                  </a:outerShdw>
                </a:effectLst>
                <a:latin typeface="Myriad Pro Cond"/>
              </a:rPr>
              <a:t>MARKALAŞMA VE TASARIM DESTEKLERİ DAİRE BAŞKANLIĞI</a:t>
            </a:r>
          </a:p>
          <a:p>
            <a:pPr lvl="0">
              <a:defRPr/>
            </a:pPr>
            <a:endParaRPr lang="tr-TR" sz="4400" b="1" dirty="0">
              <a:solidFill>
                <a:srgbClr val="D8AE63"/>
              </a:solidFill>
              <a:effectLst>
                <a:outerShdw blurRad="38100" dist="38100" dir="2700000" algn="tl">
                  <a:srgbClr val="000000">
                    <a:alpha val="43137"/>
                  </a:srgbClr>
                </a:outerShdw>
              </a:effectLst>
              <a:latin typeface="Myriad Pro Cond"/>
            </a:endParaRPr>
          </a:p>
          <a:p>
            <a:pPr lvl="0">
              <a:defRPr/>
            </a:pPr>
            <a:endParaRPr lang="tr-TR" sz="4400" b="1" dirty="0">
              <a:solidFill>
                <a:srgbClr val="D8AE63"/>
              </a:solidFill>
              <a:effectLst>
                <a:outerShdw blurRad="38100" dist="38100" dir="2700000" algn="tl">
                  <a:srgbClr val="000000">
                    <a:alpha val="43137"/>
                  </a:srgbClr>
                </a:outerShdw>
              </a:effectLst>
              <a:latin typeface="Myriad Pro Cond"/>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lang="tr-TR" sz="2000" dirty="0">
              <a:solidFill>
                <a:srgbClr val="D8AE63"/>
              </a:solidFill>
              <a:latin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p:txBody>
      </p:sp>
    </p:spTree>
    <p:extLst>
      <p:ext uri="{BB962C8B-B14F-4D97-AF65-F5344CB8AC3E}">
        <p14:creationId xmlns:p14="http://schemas.microsoft.com/office/powerpoint/2010/main" val="8493718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a:defRPr sz="4400" b="1">
                <a:solidFill>
                  <a:srgbClr val="D8AD65"/>
                </a:solidFill>
                <a:latin typeface="Myriad Pro Cond"/>
                <a:ea typeface="Myriad Pro Cond"/>
                <a:cs typeface="Myriad Pro Cond"/>
                <a:sym typeface="Myriad Pro Condensed"/>
              </a:defRPr>
            </a:pPr>
            <a:r>
              <a:rPr lang="tr-TR" sz="5400" dirty="0"/>
              <a:t>TANITIM DESTEĞİ</a:t>
            </a:r>
          </a:p>
          <a:p>
            <a:pPr>
              <a:defRPr sz="4400" b="1">
                <a:solidFill>
                  <a:srgbClr val="D8AD65"/>
                </a:solidFill>
                <a:latin typeface="Myriad Pro Cond"/>
                <a:ea typeface="Myriad Pro Cond"/>
                <a:cs typeface="Myriad Pro Cond"/>
                <a:sym typeface="Myriad Pro Condensed"/>
              </a:defRPr>
            </a:pPr>
            <a:endParaRPr lang="tr-TR" dirty="0"/>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26407530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25" name="Metin kutusu 24">
            <a:extLst>
              <a:ext uri="{FF2B5EF4-FFF2-40B4-BE49-F238E27FC236}">
                <a16:creationId xmlns:a16="http://schemas.microsoft.com/office/drawing/2014/main" id="{A11A6598-2079-4895-A354-F194F6C501DA}"/>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DESTEKLENEN TANITIM FAALİYETLERİ</a:t>
            </a:r>
          </a:p>
        </p:txBody>
      </p:sp>
      <p:graphicFrame>
        <p:nvGraphicFramePr>
          <p:cNvPr id="47" name="Tablo 46">
            <a:extLst>
              <a:ext uri="{FF2B5EF4-FFF2-40B4-BE49-F238E27FC236}">
                <a16:creationId xmlns:a16="http://schemas.microsoft.com/office/drawing/2014/main" id="{1F7AB005-2E1E-4060-9E5F-5EEBD0A5B8B4}"/>
              </a:ext>
            </a:extLst>
          </p:cNvPr>
          <p:cNvGraphicFramePr>
            <a:graphicFrameLocks noGrp="1"/>
          </p:cNvGraphicFramePr>
          <p:nvPr>
            <p:extLst>
              <p:ext uri="{D42A27DB-BD31-4B8C-83A1-F6EECF244321}">
                <p14:modId xmlns:p14="http://schemas.microsoft.com/office/powerpoint/2010/main" val="437120869"/>
              </p:ext>
            </p:extLst>
          </p:nvPr>
        </p:nvGraphicFramePr>
        <p:xfrm>
          <a:off x="597159" y="2919281"/>
          <a:ext cx="23121257" cy="10609377"/>
        </p:xfrm>
        <a:graphic>
          <a:graphicData uri="http://schemas.openxmlformats.org/drawingml/2006/table">
            <a:tbl>
              <a:tblPr>
                <a:tableStyleId>{5940675A-B579-460E-94D1-54222C63F5DA}</a:tableStyleId>
              </a:tblPr>
              <a:tblGrid>
                <a:gridCol w="11506743">
                  <a:extLst>
                    <a:ext uri="{9D8B030D-6E8A-4147-A177-3AD203B41FA5}">
                      <a16:colId xmlns:a16="http://schemas.microsoft.com/office/drawing/2014/main" val="2258793075"/>
                    </a:ext>
                  </a:extLst>
                </a:gridCol>
                <a:gridCol w="11614514">
                  <a:extLst>
                    <a:ext uri="{9D8B030D-6E8A-4147-A177-3AD203B41FA5}">
                      <a16:colId xmlns:a16="http://schemas.microsoft.com/office/drawing/2014/main" val="2487882398"/>
                    </a:ext>
                  </a:extLst>
                </a:gridCol>
              </a:tblGrid>
              <a:tr h="797862">
                <a:tc>
                  <a:txBody>
                    <a:bodyPr/>
                    <a:lstStyle/>
                    <a:p>
                      <a:pPr algn="ctr" fontAlgn="ctr"/>
                      <a:r>
                        <a:rPr lang="tr-TR" sz="3200" b="1" u="none" strike="noStrike" dirty="0">
                          <a:solidFill>
                            <a:srgbClr val="D8AD65"/>
                          </a:solidFill>
                          <a:effectLst/>
                        </a:rPr>
                        <a:t>TV VE RADYO </a:t>
                      </a:r>
                      <a:endParaRPr lang="tr-TR" sz="3200" b="1" i="0" u="none" strike="noStrike" dirty="0">
                        <a:solidFill>
                          <a:srgbClr val="D8AD65"/>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rgbClr val="D8AD65"/>
                          </a:solidFill>
                          <a:effectLst/>
                        </a:rPr>
                        <a:t>BASILI TANITIM</a:t>
                      </a:r>
                      <a:endParaRPr lang="tr-TR" sz="3200" b="1" i="0" u="none" strike="noStrike" dirty="0">
                        <a:solidFill>
                          <a:srgbClr val="D8AD65"/>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3363440304"/>
                  </a:ext>
                </a:extLst>
              </a:tr>
              <a:tr h="797862">
                <a:tc>
                  <a:txBody>
                    <a:bodyPr/>
                    <a:lstStyle/>
                    <a:p>
                      <a:pPr algn="ctr" fontAlgn="ctr"/>
                      <a:r>
                        <a:rPr lang="tr-TR" sz="3200" u="none" strike="noStrike">
                          <a:solidFill>
                            <a:schemeClr val="bg1"/>
                          </a:solidFill>
                          <a:effectLst/>
                        </a:rPr>
                        <a:t>TV/Radyo reklamları</a:t>
                      </a:r>
                      <a:endParaRPr lang="tr-TR" sz="3200" b="0" i="0" u="none" strike="noStrike">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u="none" strike="noStrike">
                          <a:solidFill>
                            <a:schemeClr val="bg1"/>
                          </a:solidFill>
                          <a:effectLst/>
                        </a:rPr>
                        <a:t>Afiş/broşür/el ilanı</a:t>
                      </a:r>
                      <a:endParaRPr lang="tr-TR" sz="3200" b="0" i="0" u="none" strike="noStrike">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3729637290"/>
                  </a:ext>
                </a:extLst>
              </a:tr>
              <a:tr h="797862">
                <a:tc>
                  <a:txBody>
                    <a:bodyPr/>
                    <a:lstStyle/>
                    <a:p>
                      <a:pPr algn="ctr" fontAlgn="ctr"/>
                      <a:r>
                        <a:rPr lang="tr-TR" sz="3200" u="none" strike="noStrike">
                          <a:solidFill>
                            <a:schemeClr val="bg1"/>
                          </a:solidFill>
                          <a:effectLst/>
                        </a:rPr>
                        <a:t>TV/Radyo programlarına sponsorluk</a:t>
                      </a:r>
                      <a:endParaRPr lang="tr-TR" sz="3200" b="0" i="0" u="none" strike="noStrike">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u="none" strike="noStrike">
                          <a:solidFill>
                            <a:schemeClr val="bg1"/>
                          </a:solidFill>
                          <a:effectLst/>
                        </a:rPr>
                        <a:t>Gazete/dergi reklamları</a:t>
                      </a:r>
                      <a:endParaRPr lang="tr-TR" sz="3200" b="0" i="0" u="none" strike="noStrike">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1550405489"/>
                  </a:ext>
                </a:extLst>
              </a:tr>
              <a:tr h="797862">
                <a:tc>
                  <a:txBody>
                    <a:bodyPr/>
                    <a:lstStyle/>
                    <a:p>
                      <a:pPr algn="ctr" fontAlgn="ctr"/>
                      <a:r>
                        <a:rPr lang="tr-TR" sz="3200" b="1" u="none" strike="noStrike" dirty="0">
                          <a:solidFill>
                            <a:srgbClr val="D8AD65"/>
                          </a:solidFill>
                          <a:effectLst/>
                        </a:rPr>
                        <a:t>İNTERNET</a:t>
                      </a:r>
                      <a:endParaRPr lang="tr-TR" sz="3200" b="1" i="0" u="none" strike="noStrike" dirty="0">
                        <a:solidFill>
                          <a:srgbClr val="D8AD65"/>
                        </a:solidFill>
                        <a:effectLst/>
                        <a:latin typeface="Times New Roman" panose="02020603050405020304" pitchFamily="18" charset="0"/>
                      </a:endParaRPr>
                    </a:p>
                  </a:txBody>
                  <a:tcPr marL="4953" marR="4953" marT="4953" marB="0" anchor="ctr"/>
                </a:tc>
                <a:tc>
                  <a:txBody>
                    <a:bodyPr/>
                    <a:lstStyle/>
                    <a:p>
                      <a:pPr algn="ctr" fontAlgn="ctr"/>
                      <a:r>
                        <a:rPr lang="tr-TR" sz="3200" u="none" strike="noStrike">
                          <a:solidFill>
                            <a:schemeClr val="bg1"/>
                          </a:solidFill>
                          <a:effectLst/>
                        </a:rPr>
                        <a:t>Periyodik mağaza dergilerinde/kataloglarında yer alma/reklam verme</a:t>
                      </a:r>
                      <a:endParaRPr lang="tr-TR" sz="3200" b="0" i="0" u="none" strike="noStrike">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3926222572"/>
                  </a:ext>
                </a:extLst>
              </a:tr>
              <a:tr h="797862">
                <a:tc>
                  <a:txBody>
                    <a:bodyPr/>
                    <a:lstStyle/>
                    <a:p>
                      <a:pPr algn="ctr" fontAlgn="ctr"/>
                      <a:r>
                        <a:rPr lang="tr-TR" sz="3200" u="none" strike="noStrike">
                          <a:solidFill>
                            <a:schemeClr val="bg1"/>
                          </a:solidFill>
                          <a:effectLst/>
                        </a:rPr>
                        <a:t>İnternet ortamında verilen reklamlar</a:t>
                      </a:r>
                      <a:endParaRPr lang="tr-TR" sz="3200" b="0" i="0" u="none" strike="noStrike">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u="none" strike="noStrike">
                          <a:solidFill>
                            <a:schemeClr val="bg1"/>
                          </a:solidFill>
                          <a:effectLst/>
                        </a:rPr>
                        <a:t>Katalog/kartela</a:t>
                      </a:r>
                      <a:endParaRPr lang="tr-TR" sz="3200" b="0" i="0" u="none" strike="noStrike">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3038423398"/>
                  </a:ext>
                </a:extLst>
              </a:tr>
              <a:tr h="1329772">
                <a:tc>
                  <a:txBody>
                    <a:bodyPr/>
                    <a:lstStyle/>
                    <a:p>
                      <a:pPr algn="ctr" fontAlgn="ctr"/>
                      <a:r>
                        <a:rPr lang="tr-TR" sz="3200" u="none" strike="noStrike" dirty="0">
                          <a:solidFill>
                            <a:schemeClr val="bg1"/>
                          </a:solidFill>
                          <a:effectLst/>
                        </a:rPr>
                        <a:t>Destek kapsamına alınan yurt dışı birimlerin ya da yurt dışında tescilli/tescil başvurusu bulunan markaların internet sitesi /çevrim içi satış sitesi tasarımı</a:t>
                      </a:r>
                      <a:endParaRPr lang="tr-TR" sz="3200" b="0" i="0" u="none" strike="noStrike" dirty="0">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b="1" u="none" strike="noStrike" dirty="0">
                          <a:solidFill>
                            <a:srgbClr val="D8AD65"/>
                          </a:solidFill>
                          <a:effectLst/>
                        </a:rPr>
                        <a:t>İÇ VE DIŞ MEKANLARDA GERÇEKLEŞTİRİLEN TANITIM </a:t>
                      </a:r>
                      <a:endParaRPr lang="tr-TR" sz="3200" b="1" i="0" u="none" strike="noStrike" dirty="0">
                        <a:solidFill>
                          <a:srgbClr val="D8AD65"/>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2388165076"/>
                  </a:ext>
                </a:extLst>
              </a:tr>
              <a:tr h="797862">
                <a:tc>
                  <a:txBody>
                    <a:bodyPr/>
                    <a:lstStyle/>
                    <a:p>
                      <a:pPr algn="ctr" fontAlgn="ctr"/>
                      <a:r>
                        <a:rPr lang="tr-TR" sz="3200" u="none" strike="noStrike">
                          <a:solidFill>
                            <a:schemeClr val="bg1"/>
                          </a:solidFill>
                          <a:effectLst/>
                        </a:rPr>
                        <a:t>Sosyal medya tasarımı</a:t>
                      </a:r>
                      <a:endParaRPr lang="tr-TR" sz="3200" b="0" i="0" u="none" strike="noStrike">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u="none" strike="noStrike">
                          <a:solidFill>
                            <a:schemeClr val="bg1"/>
                          </a:solidFill>
                          <a:effectLst/>
                        </a:rPr>
                        <a:t>Elektronik ekranlar</a:t>
                      </a:r>
                      <a:endParaRPr lang="tr-TR" sz="3200" b="0" i="0" u="none" strike="noStrike">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454412294"/>
                  </a:ext>
                </a:extLst>
              </a:tr>
              <a:tr h="797862">
                <a:tc>
                  <a:txBody>
                    <a:bodyPr/>
                    <a:lstStyle/>
                    <a:p>
                      <a:pPr algn="ctr" fontAlgn="ctr"/>
                      <a:r>
                        <a:rPr lang="tr-TR" sz="3200" u="none" strike="noStrike">
                          <a:solidFill>
                            <a:schemeClr val="bg1"/>
                          </a:solidFill>
                          <a:effectLst/>
                        </a:rPr>
                        <a:t>Sosyal medyada verilen reklamlar</a:t>
                      </a:r>
                      <a:endParaRPr lang="tr-TR" sz="3200" b="0" i="0" u="none" strike="noStrike">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u="none" strike="noStrike">
                          <a:solidFill>
                            <a:schemeClr val="bg1"/>
                          </a:solidFill>
                          <a:effectLst/>
                        </a:rPr>
                        <a:t>Billboard/pano/tabela</a:t>
                      </a:r>
                      <a:endParaRPr lang="tr-TR" sz="3200" b="0" i="0" u="none" strike="noStrike">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898101681"/>
                  </a:ext>
                </a:extLst>
              </a:tr>
              <a:tr h="797862">
                <a:tc>
                  <a:txBody>
                    <a:bodyPr/>
                    <a:lstStyle/>
                    <a:p>
                      <a:pPr algn="ctr" fontAlgn="ctr"/>
                      <a:r>
                        <a:rPr lang="tr-TR" sz="3200" u="none" strike="noStrike">
                          <a:solidFill>
                            <a:schemeClr val="bg1"/>
                          </a:solidFill>
                          <a:effectLst/>
                        </a:rPr>
                        <a:t>Akıllı cihazlara yönelik uygulama giderleri</a:t>
                      </a:r>
                      <a:endParaRPr lang="tr-TR" sz="3200" b="0" i="0" u="none" strike="noStrike">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u="none" strike="noStrike">
                          <a:solidFill>
                            <a:schemeClr val="bg1"/>
                          </a:solidFill>
                          <a:effectLst/>
                        </a:rPr>
                        <a:t>Bina/cephe/duvar/çatı reklamı</a:t>
                      </a:r>
                      <a:endParaRPr lang="tr-TR" sz="3200" b="0" i="0" u="none" strike="noStrike">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2776490495"/>
                  </a:ext>
                </a:extLst>
              </a:tr>
              <a:tr h="797862">
                <a:tc>
                  <a:txBody>
                    <a:bodyPr/>
                    <a:lstStyle/>
                    <a:p>
                      <a:pPr algn="ctr" fontAlgn="ctr"/>
                      <a:r>
                        <a:rPr lang="tr-TR" sz="3200" u="none" strike="noStrike">
                          <a:solidFill>
                            <a:schemeClr val="bg1"/>
                          </a:solidFill>
                          <a:effectLst/>
                        </a:rPr>
                        <a:t>Arama motoru ve dijital platformlarda firma/ürün/ marka tanıtımı</a:t>
                      </a:r>
                      <a:endParaRPr lang="tr-TR" sz="3200" b="0" i="0" u="none" strike="noStrike">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u="none" strike="noStrike">
                          <a:solidFill>
                            <a:schemeClr val="bg1"/>
                          </a:solidFill>
                          <a:effectLst/>
                        </a:rPr>
                        <a:t>Durak/taşıtlarda yer alan reklam/giydirme</a:t>
                      </a:r>
                      <a:endParaRPr lang="tr-TR" sz="3200" b="0" i="0" u="none" strike="noStrike">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4017893410"/>
                  </a:ext>
                </a:extLst>
              </a:tr>
              <a:tr h="797862">
                <a:tc>
                  <a:txBody>
                    <a:bodyPr/>
                    <a:lstStyle/>
                    <a:p>
                      <a:pPr algn="ctr" fontAlgn="ctr"/>
                      <a:r>
                        <a:rPr lang="tr-TR" sz="3200" u="none" strike="noStrike">
                          <a:solidFill>
                            <a:schemeClr val="bg1"/>
                          </a:solidFill>
                          <a:effectLst/>
                        </a:rPr>
                        <a:t>Yabancı dilde hazırlanmış dijital kataloglara ilişkin giderler</a:t>
                      </a:r>
                      <a:endParaRPr lang="tr-TR" sz="3200" b="0" i="0" u="none" strike="noStrike">
                        <a:solidFill>
                          <a:schemeClr val="bg1"/>
                        </a:solidFill>
                        <a:effectLst/>
                        <a:latin typeface="Times New Roman" panose="02020603050405020304" pitchFamily="18" charset="0"/>
                      </a:endParaRPr>
                    </a:p>
                  </a:txBody>
                  <a:tcPr marL="4953" marR="4953" marT="4953" marB="0" anchor="ctr"/>
                </a:tc>
                <a:tc>
                  <a:txBody>
                    <a:bodyPr/>
                    <a:lstStyle/>
                    <a:p>
                      <a:pPr algn="ctr" fontAlgn="ctr"/>
                      <a:r>
                        <a:rPr lang="tr-TR" sz="3200" u="none" strike="noStrike">
                          <a:solidFill>
                            <a:schemeClr val="bg1"/>
                          </a:solidFill>
                          <a:effectLst/>
                        </a:rPr>
                        <a:t>Totem Reklamı</a:t>
                      </a:r>
                      <a:endParaRPr lang="tr-TR" sz="3200" b="0" i="0" u="none" strike="noStrike">
                        <a:solidFill>
                          <a:schemeClr val="bg1"/>
                        </a:solidFill>
                        <a:effectLst/>
                        <a:latin typeface="Times New Roman" panose="02020603050405020304" pitchFamily="18" charset="0"/>
                      </a:endParaRPr>
                    </a:p>
                  </a:txBody>
                  <a:tcPr marL="4953" marR="4953" marT="4953" marB="0" anchor="ctr"/>
                </a:tc>
                <a:extLst>
                  <a:ext uri="{0D108BD9-81ED-4DB2-BD59-A6C34878D82A}">
                    <a16:rowId xmlns:a16="http://schemas.microsoft.com/office/drawing/2014/main" val="1002259375"/>
                  </a:ext>
                </a:extLst>
              </a:tr>
              <a:tr h="797862">
                <a:tc>
                  <a:txBody>
                    <a:bodyPr/>
                    <a:lstStyle/>
                    <a:p>
                      <a:pPr algn="ctr" fontAlgn="ctr"/>
                      <a:r>
                        <a:rPr lang="tr-TR" sz="3200" u="none" strike="noStrike">
                          <a:solidFill>
                            <a:schemeClr val="bg1"/>
                          </a:solidFill>
                          <a:effectLst/>
                        </a:rPr>
                        <a:t>Web 3 mağaza tasarımı, kurulumu, aylık hosting giderleri ve bu mağazaların tanıtımı</a:t>
                      </a:r>
                      <a:endParaRPr lang="tr-TR" sz="3200" b="0" i="0" u="none" strike="noStrike">
                        <a:solidFill>
                          <a:schemeClr val="bg1"/>
                        </a:solidFill>
                        <a:effectLst/>
                        <a:latin typeface="Times New Roman" panose="02020603050405020304" pitchFamily="18" charset="0"/>
                      </a:endParaRPr>
                    </a:p>
                  </a:txBody>
                  <a:tcPr marL="4953" marR="4953" marT="4953" marB="0" anchor="ctr"/>
                </a:tc>
                <a:tc>
                  <a:txBody>
                    <a:bodyPr/>
                    <a:lstStyle/>
                    <a:p>
                      <a:pPr algn="ctr" fontAlgn="b"/>
                      <a:endParaRPr lang="tr-TR" sz="3600" b="0" i="0" u="none" strike="noStrike" dirty="0">
                        <a:solidFill>
                          <a:schemeClr val="bg1"/>
                        </a:solidFill>
                        <a:effectLst/>
                        <a:latin typeface="Calibri" panose="020F0502020204030204" pitchFamily="34" charset="0"/>
                      </a:endParaRPr>
                    </a:p>
                  </a:txBody>
                  <a:tcPr marL="4953" marR="4953" marT="4953" marB="0" anchor="b"/>
                </a:tc>
                <a:extLst>
                  <a:ext uri="{0D108BD9-81ED-4DB2-BD59-A6C34878D82A}">
                    <a16:rowId xmlns:a16="http://schemas.microsoft.com/office/drawing/2014/main" val="1162063724"/>
                  </a:ext>
                </a:extLst>
              </a:tr>
            </a:tbl>
          </a:graphicData>
        </a:graphic>
      </p:graphicFrame>
    </p:spTree>
    <p:extLst>
      <p:ext uri="{BB962C8B-B14F-4D97-AF65-F5344CB8AC3E}">
        <p14:creationId xmlns:p14="http://schemas.microsoft.com/office/powerpoint/2010/main" val="7410122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25" name="Metin kutusu 24">
            <a:extLst>
              <a:ext uri="{FF2B5EF4-FFF2-40B4-BE49-F238E27FC236}">
                <a16:creationId xmlns:a16="http://schemas.microsoft.com/office/drawing/2014/main" id="{A11A6598-2079-4895-A354-F194F6C501DA}"/>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DESTEKLENEN TANITIM FAALİYETLERİ</a:t>
            </a:r>
          </a:p>
        </p:txBody>
      </p:sp>
      <p:graphicFrame>
        <p:nvGraphicFramePr>
          <p:cNvPr id="2" name="Tablo 1">
            <a:extLst>
              <a:ext uri="{FF2B5EF4-FFF2-40B4-BE49-F238E27FC236}">
                <a16:creationId xmlns:a16="http://schemas.microsoft.com/office/drawing/2014/main" id="{50312F1E-4273-42FC-8060-A5D09452CE1E}"/>
              </a:ext>
            </a:extLst>
          </p:cNvPr>
          <p:cNvGraphicFramePr>
            <a:graphicFrameLocks noGrp="1"/>
          </p:cNvGraphicFramePr>
          <p:nvPr>
            <p:extLst>
              <p:ext uri="{D42A27DB-BD31-4B8C-83A1-F6EECF244321}">
                <p14:modId xmlns:p14="http://schemas.microsoft.com/office/powerpoint/2010/main" val="3969739219"/>
              </p:ext>
            </p:extLst>
          </p:nvPr>
        </p:nvGraphicFramePr>
        <p:xfrm>
          <a:off x="895739" y="2892489"/>
          <a:ext cx="22617404" cy="10769182"/>
        </p:xfrm>
        <a:graphic>
          <a:graphicData uri="http://schemas.openxmlformats.org/drawingml/2006/table">
            <a:tbl>
              <a:tblPr>
                <a:tableStyleId>{5940675A-B579-460E-94D1-54222C63F5DA}</a:tableStyleId>
              </a:tblPr>
              <a:tblGrid>
                <a:gridCol w="11914525">
                  <a:extLst>
                    <a:ext uri="{9D8B030D-6E8A-4147-A177-3AD203B41FA5}">
                      <a16:colId xmlns:a16="http://schemas.microsoft.com/office/drawing/2014/main" val="3108007819"/>
                    </a:ext>
                  </a:extLst>
                </a:gridCol>
                <a:gridCol w="10702879">
                  <a:extLst>
                    <a:ext uri="{9D8B030D-6E8A-4147-A177-3AD203B41FA5}">
                      <a16:colId xmlns:a16="http://schemas.microsoft.com/office/drawing/2014/main" val="2014160617"/>
                    </a:ext>
                  </a:extLst>
                </a:gridCol>
              </a:tblGrid>
              <a:tr h="905771">
                <a:tc>
                  <a:txBody>
                    <a:bodyPr/>
                    <a:lstStyle/>
                    <a:p>
                      <a:pPr algn="ctr" fontAlgn="ctr"/>
                      <a:r>
                        <a:rPr lang="tr-TR" sz="3200" b="1" u="none" strike="noStrike">
                          <a:solidFill>
                            <a:srgbClr val="D8AD65"/>
                          </a:solidFill>
                          <a:effectLst/>
                        </a:rPr>
                        <a:t>ÖZEL TANITIM GİDERLERİ</a:t>
                      </a:r>
                      <a:endParaRPr lang="tr-TR" sz="3200" b="1" i="0" u="none" strike="noStrike">
                        <a:solidFill>
                          <a:srgbClr val="D8AD65"/>
                        </a:solidFill>
                        <a:effectLst/>
                        <a:latin typeface="Times New Roman" panose="02020603050405020304" pitchFamily="18" charset="0"/>
                      </a:endParaRPr>
                    </a:p>
                  </a:txBody>
                  <a:tcPr marL="5882" marR="5882" marT="5882" marB="0" anchor="ctr"/>
                </a:tc>
                <a:tc>
                  <a:txBody>
                    <a:bodyPr/>
                    <a:lstStyle/>
                    <a:p>
                      <a:pPr algn="ctr" fontAlgn="ctr"/>
                      <a:r>
                        <a:rPr lang="tr-TR" sz="3200" b="1" u="none" strike="noStrike" dirty="0">
                          <a:solidFill>
                            <a:srgbClr val="D8AD65"/>
                          </a:solidFill>
                          <a:effectLst/>
                        </a:rPr>
                        <a:t>DİĞER TANITIM HARCAMALARI</a:t>
                      </a:r>
                      <a:endParaRPr lang="tr-TR" sz="3200" b="1" i="0" u="none" strike="noStrike" dirty="0">
                        <a:solidFill>
                          <a:srgbClr val="D8AD65"/>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1848004495"/>
                  </a:ext>
                </a:extLst>
              </a:tr>
              <a:tr h="1509621">
                <a:tc>
                  <a:txBody>
                    <a:bodyPr/>
                    <a:lstStyle/>
                    <a:p>
                      <a:pPr algn="ctr" fontAlgn="ctr"/>
                      <a:r>
                        <a:rPr lang="tr-TR" sz="3200" u="none" strike="noStrike">
                          <a:solidFill>
                            <a:schemeClr val="bg1"/>
                          </a:solidFill>
                          <a:effectLst/>
                        </a:rPr>
                        <a:t>Çevrim içi olanlar da dahil olmak üzere zincir marketlerin raflarına girmek için bir defalığına mahsus yapılan ödemeler (Listeleme bedeli)</a:t>
                      </a:r>
                      <a:endParaRPr lang="tr-TR" sz="3200" b="0" i="0" u="none" strike="noStrike">
                        <a:solidFill>
                          <a:schemeClr val="bg1"/>
                        </a:solidFill>
                        <a:effectLst/>
                        <a:latin typeface="Times New Roman" panose="02020603050405020304" pitchFamily="18" charset="0"/>
                      </a:endParaRPr>
                    </a:p>
                  </a:txBody>
                  <a:tcPr marL="5882" marR="5882" marT="5882" marB="0" anchor="ctr"/>
                </a:tc>
                <a:tc>
                  <a:txBody>
                    <a:bodyPr/>
                    <a:lstStyle/>
                    <a:p>
                      <a:pPr algn="ctr" fontAlgn="ctr"/>
                      <a:r>
                        <a:rPr lang="tr-TR" sz="3200" u="none" strike="noStrike">
                          <a:solidFill>
                            <a:schemeClr val="bg1"/>
                          </a:solidFill>
                          <a:effectLst/>
                        </a:rPr>
                        <a:t>Toplu e-posta/SMS/MMS</a:t>
                      </a:r>
                      <a:endParaRPr lang="tr-TR" sz="3200" b="0" i="0" u="none" strike="noStrike">
                        <a:solidFill>
                          <a:schemeClr val="bg1"/>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3787685668"/>
                  </a:ext>
                </a:extLst>
              </a:tr>
              <a:tr h="905771">
                <a:tc>
                  <a:txBody>
                    <a:bodyPr/>
                    <a:lstStyle/>
                    <a:p>
                      <a:pPr algn="ctr" fontAlgn="ctr"/>
                      <a:r>
                        <a:rPr lang="tr-TR" sz="3200" u="none" strike="noStrike">
                          <a:solidFill>
                            <a:schemeClr val="bg1"/>
                          </a:solidFill>
                          <a:effectLst/>
                        </a:rPr>
                        <a:t>Satışa konu olmayan ve üzerinde markanın yer aldığı tanıtım malzemeleri</a:t>
                      </a:r>
                      <a:endParaRPr lang="tr-TR" sz="3200" b="0" i="0" u="none" strike="noStrike">
                        <a:solidFill>
                          <a:schemeClr val="bg1"/>
                        </a:solidFill>
                        <a:effectLst/>
                        <a:latin typeface="Times New Roman" panose="02020603050405020304" pitchFamily="18" charset="0"/>
                      </a:endParaRPr>
                    </a:p>
                  </a:txBody>
                  <a:tcPr marL="5882" marR="5882" marT="5882" marB="0" anchor="ctr"/>
                </a:tc>
                <a:tc>
                  <a:txBody>
                    <a:bodyPr/>
                    <a:lstStyle/>
                    <a:p>
                      <a:pPr algn="ctr" fontAlgn="ctr"/>
                      <a:r>
                        <a:rPr lang="tr-TR" sz="3200" u="none" strike="noStrike">
                          <a:solidFill>
                            <a:schemeClr val="bg1"/>
                          </a:solidFill>
                          <a:effectLst/>
                        </a:rPr>
                        <a:t>Tanıtım filmi yapımı</a:t>
                      </a:r>
                      <a:endParaRPr lang="tr-TR" sz="3200" b="0" i="0" u="none" strike="noStrike">
                        <a:solidFill>
                          <a:schemeClr val="bg1"/>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1550632875"/>
                  </a:ext>
                </a:extLst>
              </a:tr>
              <a:tr h="1384111">
                <a:tc>
                  <a:txBody>
                    <a:bodyPr/>
                    <a:lstStyle/>
                    <a:p>
                      <a:pPr algn="ctr" fontAlgn="ctr"/>
                      <a:r>
                        <a:rPr lang="tr-TR" sz="3200" u="none" strike="noStrike">
                          <a:solidFill>
                            <a:schemeClr val="bg1"/>
                          </a:solidFill>
                          <a:effectLst/>
                        </a:rPr>
                        <a:t>Ürünlerin satışa sunulduğu (üzerinde markanın iletişimi yapılan) standlar/soğutucular</a:t>
                      </a:r>
                      <a:endParaRPr lang="tr-TR" sz="3200" b="0" i="0" u="none" strike="noStrike">
                        <a:solidFill>
                          <a:schemeClr val="bg1"/>
                        </a:solidFill>
                        <a:effectLst/>
                        <a:latin typeface="Times New Roman" panose="02020603050405020304" pitchFamily="18" charset="0"/>
                      </a:endParaRPr>
                    </a:p>
                  </a:txBody>
                  <a:tcPr marL="5882" marR="5882" marT="5882" marB="0" anchor="ctr"/>
                </a:tc>
                <a:tc>
                  <a:txBody>
                    <a:bodyPr/>
                    <a:lstStyle/>
                    <a:p>
                      <a:pPr algn="ctr" fontAlgn="ctr"/>
                      <a:r>
                        <a:rPr lang="tr-TR" sz="3200" u="none" strike="noStrike">
                          <a:solidFill>
                            <a:schemeClr val="bg1"/>
                          </a:solidFill>
                          <a:effectLst/>
                        </a:rPr>
                        <a:t>Sponsorluk</a:t>
                      </a:r>
                      <a:endParaRPr lang="tr-TR" sz="3200" b="0" i="0" u="none" strike="noStrike">
                        <a:solidFill>
                          <a:schemeClr val="bg1"/>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3421904219"/>
                  </a:ext>
                </a:extLst>
              </a:tr>
              <a:tr h="1384111">
                <a:tc>
                  <a:txBody>
                    <a:bodyPr/>
                    <a:lstStyle/>
                    <a:p>
                      <a:pPr algn="ctr" fontAlgn="ctr"/>
                      <a:r>
                        <a:rPr lang="tr-TR" sz="3200" u="none" strike="noStrike">
                          <a:solidFill>
                            <a:schemeClr val="bg1"/>
                          </a:solidFill>
                          <a:effectLst/>
                        </a:rPr>
                        <a:t>Tadım aktiviteleri</a:t>
                      </a:r>
                      <a:endParaRPr lang="tr-TR" sz="3200" b="0" i="0" u="none" strike="noStrike">
                        <a:solidFill>
                          <a:schemeClr val="bg1"/>
                        </a:solidFill>
                        <a:effectLst/>
                        <a:latin typeface="Times New Roman" panose="02020603050405020304" pitchFamily="18" charset="0"/>
                      </a:endParaRPr>
                    </a:p>
                  </a:txBody>
                  <a:tcPr marL="5882" marR="5882" marT="5882" marB="0" anchor="ctr"/>
                </a:tc>
                <a:tc>
                  <a:txBody>
                    <a:bodyPr/>
                    <a:lstStyle/>
                    <a:p>
                      <a:pPr algn="ctr" fontAlgn="ctr"/>
                      <a:r>
                        <a:rPr lang="tr-TR" sz="3200" u="none" strike="noStrike">
                          <a:solidFill>
                            <a:schemeClr val="bg1"/>
                          </a:solidFill>
                          <a:effectLst/>
                        </a:rPr>
                        <a:t>Yapı bilgi modeli (BIM) objelerinin* uluslararası platformda sergilenme aidatı</a:t>
                      </a:r>
                      <a:endParaRPr lang="tr-TR" sz="3200" b="0" i="0" u="none" strike="noStrike">
                        <a:solidFill>
                          <a:schemeClr val="bg1"/>
                        </a:solidFill>
                        <a:effectLst/>
                        <a:latin typeface="Times New Roman" panose="02020603050405020304" pitchFamily="18" charset="0"/>
                      </a:endParaRPr>
                    </a:p>
                  </a:txBody>
                  <a:tcPr marL="5882" marR="5882" marT="5882" marB="0" anchor="ctr"/>
                </a:tc>
                <a:extLst>
                  <a:ext uri="{0D108BD9-81ED-4DB2-BD59-A6C34878D82A}">
                    <a16:rowId xmlns:a16="http://schemas.microsoft.com/office/drawing/2014/main" val="3239371830"/>
                  </a:ext>
                </a:extLst>
              </a:tr>
              <a:tr h="905771">
                <a:tc>
                  <a:txBody>
                    <a:bodyPr/>
                    <a:lstStyle/>
                    <a:p>
                      <a:pPr algn="ctr" fontAlgn="ctr"/>
                      <a:r>
                        <a:rPr lang="tr-TR" sz="3200" u="none" strike="noStrike">
                          <a:solidFill>
                            <a:schemeClr val="bg1"/>
                          </a:solidFill>
                          <a:effectLst/>
                        </a:rPr>
                        <a:t>Defile/gösteri/seminer/konferans düzenleme gideri</a:t>
                      </a:r>
                      <a:endParaRPr lang="tr-TR" sz="3200" b="0" i="0" u="none" strike="noStrike">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0" i="0" u="none" strike="noStrike">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2474280806"/>
                  </a:ext>
                </a:extLst>
              </a:tr>
              <a:tr h="905771">
                <a:tc>
                  <a:txBody>
                    <a:bodyPr/>
                    <a:lstStyle/>
                    <a:p>
                      <a:pPr algn="ctr" fontAlgn="ctr"/>
                      <a:r>
                        <a:rPr lang="tr-TR" sz="3200" u="none" strike="noStrike" dirty="0">
                          <a:solidFill>
                            <a:schemeClr val="bg1"/>
                          </a:solidFill>
                          <a:effectLst/>
                        </a:rPr>
                        <a:t>3 aya kadar geçici (pop-</a:t>
                      </a:r>
                      <a:r>
                        <a:rPr lang="tr-TR" sz="3200" u="none" strike="noStrike" dirty="0" err="1">
                          <a:solidFill>
                            <a:schemeClr val="bg1"/>
                          </a:solidFill>
                          <a:effectLst/>
                        </a:rPr>
                        <a:t>up</a:t>
                      </a:r>
                      <a:r>
                        <a:rPr lang="tr-TR" sz="3200" u="none" strike="noStrike" dirty="0">
                          <a:solidFill>
                            <a:schemeClr val="bg1"/>
                          </a:solidFill>
                          <a:effectLst/>
                        </a:rPr>
                        <a:t>) mağazacılık gideri</a:t>
                      </a:r>
                      <a:endParaRPr lang="tr-TR" sz="3200" b="0" i="0" u="none" strike="noStrike" dirty="0">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0" i="0" u="none" strike="noStrike">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625019982"/>
                  </a:ext>
                </a:extLst>
              </a:tr>
              <a:tr h="905771">
                <a:tc>
                  <a:txBody>
                    <a:bodyPr/>
                    <a:lstStyle/>
                    <a:p>
                      <a:pPr algn="ctr" fontAlgn="ctr"/>
                      <a:r>
                        <a:rPr lang="tr-TR" sz="3200" u="none" strike="noStrike">
                          <a:solidFill>
                            <a:schemeClr val="bg1"/>
                          </a:solidFill>
                          <a:effectLst/>
                        </a:rPr>
                        <a:t>Halkla ilişkiler (PR) ajansı ücretleri/komisyonları</a:t>
                      </a:r>
                      <a:endParaRPr lang="tr-TR" sz="3200" b="0" i="0" u="none" strike="noStrike">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0" i="0" u="none" strike="noStrike">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2230780420"/>
                  </a:ext>
                </a:extLst>
              </a:tr>
              <a:tr h="905771">
                <a:tc>
                  <a:txBody>
                    <a:bodyPr/>
                    <a:lstStyle/>
                    <a:p>
                      <a:pPr algn="ctr" fontAlgn="ctr"/>
                      <a:r>
                        <a:rPr lang="tr-TR" sz="3200" u="none" strike="noStrike">
                          <a:solidFill>
                            <a:schemeClr val="bg1"/>
                          </a:solidFill>
                          <a:effectLst/>
                        </a:rPr>
                        <a:t>Film/dizi/belgesel/dijital oyunlarda ürün yerleştirme</a:t>
                      </a:r>
                      <a:endParaRPr lang="tr-TR" sz="3200" b="0" i="0" u="none" strike="noStrike">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0" i="0" u="none" strike="noStrike">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141091089"/>
                  </a:ext>
                </a:extLst>
              </a:tr>
              <a:tr h="905771">
                <a:tc>
                  <a:txBody>
                    <a:bodyPr/>
                    <a:lstStyle/>
                    <a:p>
                      <a:pPr algn="ctr" fontAlgn="ctr"/>
                      <a:r>
                        <a:rPr lang="tr-TR" sz="3200" u="none" strike="noStrike">
                          <a:solidFill>
                            <a:schemeClr val="bg1"/>
                          </a:solidFill>
                          <a:effectLst/>
                        </a:rPr>
                        <a:t>Sosyal medya etkileyicisi (influencer) aracılığıyla yapılan tanıtımlar</a:t>
                      </a:r>
                      <a:endParaRPr lang="tr-TR" sz="3200" b="0" i="0" u="none" strike="noStrike">
                        <a:solidFill>
                          <a:schemeClr val="bg1"/>
                        </a:solidFill>
                        <a:effectLst/>
                        <a:latin typeface="Times New Roman" panose="02020603050405020304" pitchFamily="18" charset="0"/>
                      </a:endParaRPr>
                    </a:p>
                  </a:txBody>
                  <a:tcPr marL="5882" marR="5882" marT="5882" marB="0" anchor="ctr"/>
                </a:tc>
                <a:tc>
                  <a:txBody>
                    <a:bodyPr/>
                    <a:lstStyle/>
                    <a:p>
                      <a:pPr algn="ctr" fontAlgn="b"/>
                      <a:endParaRPr lang="tr-TR" sz="3600" b="0" i="0" u="none" strike="noStrike" dirty="0">
                        <a:solidFill>
                          <a:schemeClr val="bg1"/>
                        </a:solidFill>
                        <a:effectLst/>
                        <a:latin typeface="Calibri" panose="020F0502020204030204" pitchFamily="34" charset="0"/>
                      </a:endParaRPr>
                    </a:p>
                  </a:txBody>
                  <a:tcPr marL="5882" marR="5882" marT="5882" marB="0" anchor="b"/>
                </a:tc>
                <a:extLst>
                  <a:ext uri="{0D108BD9-81ED-4DB2-BD59-A6C34878D82A}">
                    <a16:rowId xmlns:a16="http://schemas.microsoft.com/office/drawing/2014/main" val="3303109903"/>
                  </a:ext>
                </a:extLst>
              </a:tr>
            </a:tbl>
          </a:graphicData>
        </a:graphic>
      </p:graphicFrame>
    </p:spTree>
    <p:extLst>
      <p:ext uri="{BB962C8B-B14F-4D97-AF65-F5344CB8AC3E}">
        <p14:creationId xmlns:p14="http://schemas.microsoft.com/office/powerpoint/2010/main" val="6257561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Rectangle">
            <a:extLst>
              <a:ext uri="{FF2B5EF4-FFF2-40B4-BE49-F238E27FC236}">
                <a16:creationId xmlns:a16="http://schemas.microsoft.com/office/drawing/2014/main" id="{5FFFA1D7-911D-4B79-B8B0-D61E56252ACF}"/>
              </a:ext>
            </a:extLst>
          </p:cNvPr>
          <p:cNvGrpSpPr/>
          <p:nvPr/>
        </p:nvGrpSpPr>
        <p:grpSpPr>
          <a:xfrm>
            <a:off x="13509444" y="2430551"/>
            <a:ext cx="7470497" cy="6086279"/>
            <a:chOff x="0" y="0"/>
            <a:chExt cx="11052295" cy="1969638"/>
          </a:xfrm>
        </p:grpSpPr>
        <p:sp>
          <p:nvSpPr>
            <p:cNvPr id="47" name="Rectangle">
              <a:extLst>
                <a:ext uri="{FF2B5EF4-FFF2-40B4-BE49-F238E27FC236}">
                  <a16:creationId xmlns:a16="http://schemas.microsoft.com/office/drawing/2014/main" id="{FDC0FABC-4CAB-4D62-B1E0-22EC62923BF9}"/>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49" name="Rectangle Rectangle" descr="Rectangle Rectangle">
              <a:extLst>
                <a:ext uri="{FF2B5EF4-FFF2-40B4-BE49-F238E27FC236}">
                  <a16:creationId xmlns:a16="http://schemas.microsoft.com/office/drawing/2014/main" id="{2AF7C49B-66AC-41EC-846C-BA97384BA69E}"/>
                </a:ext>
              </a:extLst>
            </p:cNvPr>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4"/>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TANITIM DESTEĞİ</a:t>
            </a:r>
          </a:p>
        </p:txBody>
      </p:sp>
      <p:sp>
        <p:nvSpPr>
          <p:cNvPr id="11" name="Dikdörtgen 10">
            <a:extLst>
              <a:ext uri="{FF2B5EF4-FFF2-40B4-BE49-F238E27FC236}">
                <a16:creationId xmlns:a16="http://schemas.microsoft.com/office/drawing/2014/main" id="{1F6B4029-E020-4B21-896B-B0B0A79D698B}"/>
              </a:ext>
            </a:extLst>
          </p:cNvPr>
          <p:cNvSpPr/>
          <p:nvPr/>
        </p:nvSpPr>
        <p:spPr>
          <a:xfrm>
            <a:off x="13784764" y="2708657"/>
            <a:ext cx="7366146" cy="3693319"/>
          </a:xfrm>
          <a:prstGeom prst="rect">
            <a:avLst/>
          </a:prstGeom>
        </p:spPr>
        <p:txBody>
          <a:bodyPr wrap="square">
            <a:spAutoFit/>
          </a:bodyPr>
          <a:lstStyle/>
          <a:p>
            <a:pPr algn="l"/>
            <a:r>
              <a:rPr lang="tr-TR" sz="2600" b="1" i="1" dirty="0">
                <a:solidFill>
                  <a:srgbClr val="D8AD65"/>
                </a:solidFill>
                <a:latin typeface="Myriad Pro Cond"/>
              </a:rPr>
              <a:t>Birime Bağlı Tanıtım Desteği</a:t>
            </a:r>
          </a:p>
          <a:p>
            <a:pPr algn="l"/>
            <a:endParaRPr lang="tr-TR" sz="2600" b="1" i="1" dirty="0">
              <a:solidFill>
                <a:srgbClr val="D8AD65"/>
              </a:solidFill>
              <a:latin typeface="Myriad Pro Cond"/>
            </a:endParaRPr>
          </a:p>
          <a:p>
            <a:pPr algn="l"/>
            <a:r>
              <a:rPr lang="tr-TR" sz="2600" b="1" i="1" dirty="0">
                <a:solidFill>
                  <a:srgbClr val="D8AD65"/>
                </a:solidFill>
                <a:latin typeface="Myriad Pro Cond"/>
              </a:rPr>
              <a:t>Destek Miktarı </a:t>
            </a:r>
            <a:r>
              <a:rPr lang="tr-TR" sz="2600" b="1" i="1" dirty="0">
                <a:solidFill>
                  <a:schemeClr val="bg1"/>
                </a:solidFill>
                <a:latin typeface="Myriad Pro Cond"/>
              </a:rPr>
              <a:t>4</a:t>
            </a:r>
            <a:r>
              <a:rPr lang="tr-TR" altLang="tr-TR" sz="2600" b="1" i="1" dirty="0">
                <a:solidFill>
                  <a:schemeClr val="bg1"/>
                </a:solidFill>
                <a:latin typeface="Myriad Pro Cond"/>
              </a:rPr>
              <a:t>.524.000 </a:t>
            </a:r>
            <a:r>
              <a:rPr lang="tr-TR" sz="2600" b="1" i="1" dirty="0">
                <a:solidFill>
                  <a:schemeClr val="bg1"/>
                </a:solidFill>
                <a:latin typeface="Myriad Pro Cond"/>
              </a:rPr>
              <a:t>₺ </a:t>
            </a:r>
            <a:r>
              <a:rPr lang="tr-TR" altLang="tr-TR" sz="2600" b="1" i="1" dirty="0">
                <a:solidFill>
                  <a:schemeClr val="bg1"/>
                </a:solidFill>
                <a:latin typeface="Myriad Pro Cond"/>
              </a:rPr>
              <a:t>/Yıl/Her Bir Ülke</a:t>
            </a:r>
          </a:p>
          <a:p>
            <a:pPr algn="l"/>
            <a:r>
              <a:rPr lang="tr-TR" sz="2600" b="1" i="1" dirty="0">
                <a:solidFill>
                  <a:srgbClr val="D8AD65"/>
                </a:solidFill>
                <a:latin typeface="Myriad Pro Cond"/>
              </a:rPr>
              <a:t>Destek Oranı : </a:t>
            </a:r>
            <a:r>
              <a:rPr lang="tr-TR" sz="2600" b="1" i="1" dirty="0">
                <a:solidFill>
                  <a:schemeClr val="bg1"/>
                </a:solidFill>
                <a:latin typeface="Myriad Pro Cond"/>
              </a:rPr>
              <a:t>% 50 - % 75</a:t>
            </a:r>
            <a:endParaRPr lang="tr-TR" sz="2600" b="1" i="1" dirty="0">
              <a:solidFill>
                <a:srgbClr val="FF0000"/>
              </a:solidFill>
              <a:latin typeface="Myriad Pro Cond"/>
            </a:endParaRPr>
          </a:p>
          <a:p>
            <a:pPr algn="l"/>
            <a:r>
              <a:rPr lang="tr-TR" sz="2600" b="1" i="1" dirty="0">
                <a:solidFill>
                  <a:srgbClr val="D8AD65"/>
                </a:solidFill>
                <a:latin typeface="Myriad Pro Cond"/>
              </a:rPr>
              <a:t>Destek Süresi: </a:t>
            </a:r>
            <a:r>
              <a:rPr lang="tr-TR" sz="2600" b="1" i="1" dirty="0">
                <a:solidFill>
                  <a:schemeClr val="bg1"/>
                </a:solidFill>
                <a:latin typeface="Myriad Pro Cond"/>
              </a:rPr>
              <a:t>4 Yıl</a:t>
            </a:r>
          </a:p>
          <a:p>
            <a:pPr algn="l"/>
            <a:r>
              <a:rPr lang="tr-TR" sz="2600" b="1" i="1" dirty="0">
                <a:solidFill>
                  <a:srgbClr val="D8AD65"/>
                </a:solidFill>
                <a:latin typeface="Myriad Pro Cond"/>
              </a:rPr>
              <a:t>Faydalanıcı: </a:t>
            </a:r>
            <a:r>
              <a:rPr lang="tr-TR" sz="2600" b="1" i="1" dirty="0">
                <a:solidFill>
                  <a:schemeClr val="bg1"/>
                </a:solidFill>
                <a:latin typeface="Myriad Pro Cond"/>
              </a:rPr>
              <a:t>Şirketler</a:t>
            </a:r>
          </a:p>
          <a:p>
            <a:endParaRPr lang="tr-TR" sz="2600" b="1" i="1" dirty="0">
              <a:solidFill>
                <a:schemeClr val="bg1"/>
              </a:solidFill>
              <a:latin typeface="Myriad Pro Cond"/>
            </a:endParaRPr>
          </a:p>
          <a:p>
            <a:endParaRPr lang="tr-TR" sz="2600" b="1" i="1" dirty="0">
              <a:solidFill>
                <a:schemeClr val="bg1"/>
              </a:solidFill>
              <a:latin typeface="Myriad Pro Cond"/>
            </a:endParaRPr>
          </a:p>
          <a:p>
            <a:endParaRPr lang="tr-TR" sz="2600" b="1" i="1" dirty="0">
              <a:solidFill>
                <a:schemeClr val="bg1"/>
              </a:solidFill>
              <a:latin typeface="Myriad Pro Cond"/>
            </a:endParaRPr>
          </a:p>
        </p:txBody>
      </p:sp>
      <p:sp>
        <p:nvSpPr>
          <p:cNvPr id="3" name="Dikdörtgen 2">
            <a:extLst>
              <a:ext uri="{FF2B5EF4-FFF2-40B4-BE49-F238E27FC236}">
                <a16:creationId xmlns:a16="http://schemas.microsoft.com/office/drawing/2014/main" id="{814898DA-B160-4FAE-96DE-78EBE03A4DD4}"/>
              </a:ext>
            </a:extLst>
          </p:cNvPr>
          <p:cNvSpPr/>
          <p:nvPr/>
        </p:nvSpPr>
        <p:spPr>
          <a:xfrm>
            <a:off x="13784764" y="5674015"/>
            <a:ext cx="12192000" cy="2893100"/>
          </a:xfrm>
          <a:prstGeom prst="rect">
            <a:avLst/>
          </a:prstGeom>
        </p:spPr>
        <p:txBody>
          <a:bodyPr>
            <a:spAutoFit/>
          </a:bodyPr>
          <a:lstStyle/>
          <a:p>
            <a:pPr algn="l"/>
            <a:r>
              <a:rPr lang="tr-TR" sz="2600" b="1" i="1" dirty="0">
                <a:solidFill>
                  <a:srgbClr val="D8AD65"/>
                </a:solidFill>
                <a:latin typeface="Myriad Pro Cond"/>
              </a:rPr>
              <a:t>Marka Tesciline Bağlı Tanıtım Desteği</a:t>
            </a:r>
          </a:p>
          <a:p>
            <a:pPr algn="l"/>
            <a:endParaRPr lang="tr-TR" sz="2600" b="1" i="1" dirty="0">
              <a:solidFill>
                <a:srgbClr val="D8AD65"/>
              </a:solidFill>
              <a:latin typeface="Myriad Pro Cond"/>
            </a:endParaRPr>
          </a:p>
          <a:p>
            <a:pPr algn="l"/>
            <a:r>
              <a:rPr lang="tr-TR" sz="2600" b="1" i="1" dirty="0">
                <a:solidFill>
                  <a:srgbClr val="D8AD65"/>
                </a:solidFill>
                <a:latin typeface="Myriad Pro Cond"/>
              </a:rPr>
              <a:t>Destek Miktarı </a:t>
            </a:r>
            <a:r>
              <a:rPr lang="tr-TR" sz="2600" b="1" i="1" dirty="0">
                <a:solidFill>
                  <a:schemeClr val="bg1"/>
                </a:solidFill>
                <a:latin typeface="Myriad Pro Cond"/>
              </a:rPr>
              <a:t>7.239</a:t>
            </a:r>
            <a:r>
              <a:rPr lang="tr-TR" altLang="tr-TR" sz="2600" b="1" i="1" dirty="0">
                <a:solidFill>
                  <a:schemeClr val="bg1"/>
                </a:solidFill>
                <a:latin typeface="Myriad Pro Cond"/>
              </a:rPr>
              <a:t>.000 </a:t>
            </a:r>
            <a:r>
              <a:rPr lang="tr-TR" sz="2600" b="1" i="1" dirty="0">
                <a:solidFill>
                  <a:schemeClr val="bg1"/>
                </a:solidFill>
                <a:latin typeface="Myriad Pro Cond"/>
              </a:rPr>
              <a:t>₺ /Yıl</a:t>
            </a:r>
            <a:endParaRPr lang="tr-TR" altLang="tr-TR" sz="2600" b="1" i="1" dirty="0">
              <a:solidFill>
                <a:schemeClr val="bg1"/>
              </a:solidFill>
              <a:latin typeface="Myriad Pro Cond"/>
            </a:endParaRPr>
          </a:p>
          <a:p>
            <a:pPr algn="l"/>
            <a:r>
              <a:rPr lang="tr-TR" sz="2600" b="1" i="1" dirty="0">
                <a:solidFill>
                  <a:srgbClr val="D8AD65"/>
                </a:solidFill>
                <a:latin typeface="Myriad Pro Cond"/>
              </a:rPr>
              <a:t>Destek Oranı : </a:t>
            </a:r>
            <a:r>
              <a:rPr lang="tr-TR" sz="2600" b="1" i="1" dirty="0">
                <a:solidFill>
                  <a:schemeClr val="bg1"/>
                </a:solidFill>
                <a:latin typeface="Myriad Pro Cond"/>
              </a:rPr>
              <a:t>% 50 - % 75</a:t>
            </a:r>
            <a:endParaRPr lang="tr-TR" sz="2600" b="1" i="1" dirty="0">
              <a:solidFill>
                <a:srgbClr val="FF0000"/>
              </a:solidFill>
              <a:latin typeface="Myriad Pro Cond"/>
            </a:endParaRPr>
          </a:p>
          <a:p>
            <a:pPr algn="l"/>
            <a:r>
              <a:rPr lang="tr-TR" sz="2600" b="1" i="1" dirty="0">
                <a:solidFill>
                  <a:srgbClr val="D8AD65"/>
                </a:solidFill>
                <a:latin typeface="Myriad Pro Cond"/>
              </a:rPr>
              <a:t>Destek Süresi: </a:t>
            </a:r>
            <a:r>
              <a:rPr lang="tr-TR" sz="2600" b="1" i="1" dirty="0">
                <a:solidFill>
                  <a:schemeClr val="bg1"/>
                </a:solidFill>
                <a:latin typeface="Myriad Pro Cond"/>
              </a:rPr>
              <a:t>4 Yıl</a:t>
            </a:r>
          </a:p>
          <a:p>
            <a:pPr algn="l"/>
            <a:r>
              <a:rPr lang="tr-TR" sz="2600" b="1" i="1" dirty="0" err="1">
                <a:solidFill>
                  <a:srgbClr val="D8AD65"/>
                </a:solidFill>
                <a:latin typeface="Myriad Pro Cond"/>
              </a:rPr>
              <a:t>Faydalınıcı</a:t>
            </a:r>
            <a:r>
              <a:rPr lang="tr-TR" sz="2600" b="1" i="1" dirty="0">
                <a:solidFill>
                  <a:srgbClr val="D8AD65"/>
                </a:solidFill>
                <a:latin typeface="Myriad Pro Cond"/>
              </a:rPr>
              <a:t>: </a:t>
            </a:r>
            <a:r>
              <a:rPr lang="tr-TR" sz="2600" b="1" i="1" dirty="0">
                <a:solidFill>
                  <a:schemeClr val="bg1"/>
                </a:solidFill>
                <a:latin typeface="Myriad Pro Cond"/>
              </a:rPr>
              <a:t>Şirketler</a:t>
            </a:r>
          </a:p>
          <a:p>
            <a:endParaRPr lang="tr-TR" sz="2600" dirty="0">
              <a:solidFill>
                <a:schemeClr val="tx1"/>
              </a:solidFill>
            </a:endParaRPr>
          </a:p>
        </p:txBody>
      </p:sp>
      <p:cxnSp>
        <p:nvCxnSpPr>
          <p:cNvPr id="6" name="Düz Bağlayıcı 5">
            <a:extLst>
              <a:ext uri="{FF2B5EF4-FFF2-40B4-BE49-F238E27FC236}">
                <a16:creationId xmlns:a16="http://schemas.microsoft.com/office/drawing/2014/main" id="{98357716-A48F-4413-B6D1-6860FC23BAB3}"/>
              </a:ext>
            </a:extLst>
          </p:cNvPr>
          <p:cNvCxnSpPr>
            <a:cxnSpLocks/>
          </p:cNvCxnSpPr>
          <p:nvPr/>
        </p:nvCxnSpPr>
        <p:spPr>
          <a:xfrm flipV="1">
            <a:off x="13769022" y="5373057"/>
            <a:ext cx="6863209" cy="1"/>
          </a:xfrm>
          <a:prstGeom prst="line">
            <a:avLst/>
          </a:prstGeom>
          <a:noFill/>
          <a:ln w="12700" cap="flat">
            <a:solidFill>
              <a:srgbClr val="C0A166"/>
            </a:solidFill>
            <a:prstDash val="solid"/>
            <a:miter lim="400000"/>
          </a:ln>
          <a:effectLst/>
          <a:sp3d/>
        </p:spPr>
        <p:style>
          <a:lnRef idx="0">
            <a:scrgbClr r="0" g="0" b="0"/>
          </a:lnRef>
          <a:fillRef idx="0">
            <a:scrgbClr r="0" g="0" b="0"/>
          </a:fillRef>
          <a:effectRef idx="0">
            <a:scrgbClr r="0" g="0" b="0"/>
          </a:effectRef>
          <a:fontRef idx="none"/>
        </p:style>
      </p:cxnSp>
      <p:sp>
        <p:nvSpPr>
          <p:cNvPr id="45" name="Metin kutusu 44">
            <a:extLst>
              <a:ext uri="{FF2B5EF4-FFF2-40B4-BE49-F238E27FC236}">
                <a16:creationId xmlns:a16="http://schemas.microsoft.com/office/drawing/2014/main" id="{40783137-B6CE-443D-867C-87AEACBF7A7C}"/>
              </a:ext>
            </a:extLst>
          </p:cNvPr>
          <p:cNvSpPr txBox="1"/>
          <p:nvPr/>
        </p:nvSpPr>
        <p:spPr>
          <a:xfrm>
            <a:off x="3583819" y="2890258"/>
            <a:ext cx="9355555" cy="727289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l"/>
            <a:r>
              <a:rPr lang="tr-TR" sz="4000" b="1" i="1" dirty="0">
                <a:solidFill>
                  <a:srgbClr val="D8AD65"/>
                </a:solidFill>
                <a:latin typeface="Myriad Pro Cond"/>
              </a:rPr>
              <a:t>Temel Şartlar:</a:t>
            </a:r>
          </a:p>
          <a:p>
            <a:pPr algn="l"/>
            <a:endParaRPr lang="tr-TR" sz="4000" b="1" i="1" dirty="0">
              <a:solidFill>
                <a:srgbClr val="D8AD65"/>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En az 1 yıldır faal şirket olmak</a:t>
            </a:r>
          </a:p>
          <a:p>
            <a:pPr marR="0" algn="l" defTabSz="2438338" rtl="0" fontAlgn="auto" latinLnBrk="0" hangingPunct="0">
              <a:lnSpc>
                <a:spcPct val="100000"/>
              </a:lnSpc>
              <a:spcBef>
                <a:spcPts val="0"/>
              </a:spcBef>
              <a:spcAft>
                <a:spcPts val="0"/>
              </a:spcAft>
              <a:buClrTx/>
              <a:buSzTx/>
              <a:tabLst/>
            </a:pPr>
            <a:endParaRPr lang="tr-TR" sz="3600" b="1" i="1" dirty="0">
              <a:solidFill>
                <a:schemeClr val="bg1"/>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Türkiye menşeli ürünlerin tanıtımının yapılması</a:t>
            </a:r>
          </a:p>
          <a:p>
            <a:pPr marR="0" algn="l" defTabSz="2438338" rtl="0" fontAlgn="auto" latinLnBrk="0" hangingPunct="0">
              <a:lnSpc>
                <a:spcPct val="100000"/>
              </a:lnSpc>
              <a:spcBef>
                <a:spcPts val="0"/>
              </a:spcBef>
              <a:spcAft>
                <a:spcPts val="0"/>
              </a:spcAft>
              <a:buClrTx/>
              <a:buSzTx/>
              <a:tabLst/>
            </a:pPr>
            <a:endParaRPr lang="tr-TR" sz="3600" b="1" i="1" dirty="0">
              <a:solidFill>
                <a:schemeClr val="bg1"/>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İhracat olması (ihracatın yarısı kadar destek alınabilir</a:t>
            </a:r>
            <a:r>
              <a:rPr lang="tr-TR" sz="2800" b="1" i="1" dirty="0">
                <a:solidFill>
                  <a:schemeClr val="bg1"/>
                </a:solidFill>
                <a:latin typeface="Myriad Pro Cond"/>
              </a:rPr>
              <a:t>)</a:t>
            </a:r>
          </a:p>
          <a:p>
            <a:pPr marR="0" algn="l" defTabSz="2438338" rtl="0" fontAlgn="auto" latinLnBrk="0" hangingPunct="0">
              <a:lnSpc>
                <a:spcPct val="100000"/>
              </a:lnSpc>
              <a:spcBef>
                <a:spcPts val="0"/>
              </a:spcBef>
              <a:spcAft>
                <a:spcPts val="0"/>
              </a:spcAft>
              <a:buClrTx/>
              <a:buSzTx/>
              <a:tabLst/>
            </a:pPr>
            <a:endParaRPr lang="tr-TR" sz="2800" b="1" i="1" dirty="0">
              <a:solidFill>
                <a:schemeClr val="bg1"/>
              </a:solidFill>
              <a:latin typeface="Myriad Pro Cond"/>
            </a:endParaRPr>
          </a:p>
          <a:p>
            <a:pPr marL="342900" indent="-342900" algn="l">
              <a:buFont typeface="Arial" panose="020B0604020202020204" pitchFamily="34" charset="0"/>
              <a:buChar char="•"/>
            </a:pPr>
            <a:r>
              <a:rPr lang="tr-TR" sz="3600" b="1" i="1" dirty="0">
                <a:solidFill>
                  <a:schemeClr val="bg1"/>
                </a:solidFill>
                <a:latin typeface="Myriad Pro Cond"/>
              </a:rPr>
              <a:t>Desteklenen birimi olmayan ülkelerde yapılan tanıtımlarda marka tescil şartı (başvurusu yeterli)</a:t>
            </a:r>
          </a:p>
        </p:txBody>
      </p:sp>
    </p:spTree>
    <p:extLst>
      <p:ext uri="{BB962C8B-B14F-4D97-AF65-F5344CB8AC3E}">
        <p14:creationId xmlns:p14="http://schemas.microsoft.com/office/powerpoint/2010/main" val="19125480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a:defRPr sz="4400" b="1">
                <a:solidFill>
                  <a:srgbClr val="D8AD65"/>
                </a:solidFill>
                <a:latin typeface="Myriad Pro Cond"/>
                <a:ea typeface="Myriad Pro Cond"/>
                <a:cs typeface="Myriad Pro Cond"/>
                <a:sym typeface="Myriad Pro Condensed"/>
              </a:defRPr>
            </a:pPr>
            <a:r>
              <a:rPr lang="tr-TR" dirty="0"/>
              <a:t>ÇOK KANALLI ZİNCİR MAĞAZA DESTEĞİ</a:t>
            </a:r>
          </a:p>
          <a:p>
            <a:pPr>
              <a:defRPr sz="4400" b="1">
                <a:solidFill>
                  <a:srgbClr val="D8AD65"/>
                </a:solidFill>
                <a:latin typeface="Myriad Pro Cond"/>
                <a:ea typeface="Myriad Pro Cond"/>
                <a:cs typeface="Myriad Pro Cond"/>
                <a:sym typeface="Myriad Pro Condensed"/>
              </a:defRPr>
            </a:pPr>
            <a:endParaRPr lang="tr-TR" dirty="0"/>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28280036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8" name="Group"/>
          <p:cNvGrpSpPr/>
          <p:nvPr/>
        </p:nvGrpSpPr>
        <p:grpSpPr>
          <a:xfrm>
            <a:off x="4965453" y="953881"/>
            <a:ext cx="15556672" cy="1394492"/>
            <a:chOff x="-12700" y="-12699"/>
            <a:chExt cx="12192954" cy="1394491"/>
          </a:xfrm>
        </p:grpSpPr>
        <p:grpSp>
          <p:nvGrpSpPr>
            <p:cNvPr id="19" name="Rectangle"/>
            <p:cNvGrpSpPr/>
            <p:nvPr/>
          </p:nvGrpSpPr>
          <p:grpSpPr>
            <a:xfrm>
              <a:off x="-12700" y="-12700"/>
              <a:ext cx="12192955" cy="1394492"/>
              <a:chOff x="0" y="0"/>
              <a:chExt cx="12192954" cy="1394491"/>
            </a:xfrm>
          </p:grpSpPr>
          <p:sp>
            <p:nvSpPr>
              <p:cNvPr id="21"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2" name="Rectangle Rectangle" descr="Rectangle Rectangle"/>
              <p:cNvPicPr>
                <a:picLocks/>
              </p:cNvPicPr>
              <p:nvPr/>
            </p:nvPicPr>
            <p:blipFill>
              <a:blip r:embed="rId5"/>
              <a:stretch>
                <a:fillRect/>
              </a:stretch>
            </p:blipFill>
            <p:spPr>
              <a:xfrm>
                <a:off x="0" y="-1"/>
                <a:ext cx="12192955" cy="1394493"/>
              </a:xfrm>
              <a:prstGeom prst="rect">
                <a:avLst/>
              </a:prstGeom>
              <a:effectLst/>
            </p:spPr>
          </p:pic>
        </p:grpSp>
        <p:sp>
          <p:nvSpPr>
            <p:cNvPr id="20"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23" name="YENİ NESİL İHRACAT DESTEKLERİ"/>
          <p:cNvSpPr txBox="1"/>
          <p:nvPr/>
        </p:nvSpPr>
        <p:spPr>
          <a:xfrm>
            <a:off x="5479720" y="1040754"/>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ÇOK KANALLI ZİNCİR MAĞAZA DESTEĞİ</a:t>
            </a:r>
          </a:p>
        </p:txBody>
      </p:sp>
      <p:grpSp>
        <p:nvGrpSpPr>
          <p:cNvPr id="40" name="Group">
            <a:extLst>
              <a:ext uri="{FF2B5EF4-FFF2-40B4-BE49-F238E27FC236}">
                <a16:creationId xmlns:a16="http://schemas.microsoft.com/office/drawing/2014/main" id="{72005E3C-B932-48EA-9DBD-19E59E3E8BA3}"/>
              </a:ext>
            </a:extLst>
          </p:cNvPr>
          <p:cNvGrpSpPr/>
          <p:nvPr/>
        </p:nvGrpSpPr>
        <p:grpSpPr>
          <a:xfrm>
            <a:off x="3121055" y="3114081"/>
            <a:ext cx="17810818" cy="6629404"/>
            <a:chOff x="-216223" y="-385742"/>
            <a:chExt cx="11065078" cy="2738570"/>
          </a:xfrm>
        </p:grpSpPr>
        <p:grpSp>
          <p:nvGrpSpPr>
            <p:cNvPr id="41" name="Rectangle">
              <a:extLst>
                <a:ext uri="{FF2B5EF4-FFF2-40B4-BE49-F238E27FC236}">
                  <a16:creationId xmlns:a16="http://schemas.microsoft.com/office/drawing/2014/main" id="{FA98555E-DC57-420D-AB78-F6B719578D86}"/>
                </a:ext>
              </a:extLst>
            </p:cNvPr>
            <p:cNvGrpSpPr/>
            <p:nvPr/>
          </p:nvGrpSpPr>
          <p:grpSpPr>
            <a:xfrm>
              <a:off x="-216223" y="74116"/>
              <a:ext cx="11065078" cy="1970704"/>
              <a:chOff x="-203522" y="-310349"/>
              <a:chExt cx="11065076" cy="1970703"/>
            </a:xfrm>
          </p:grpSpPr>
          <p:sp>
            <p:nvSpPr>
              <p:cNvPr id="44" name="Rectangle">
                <a:extLst>
                  <a:ext uri="{FF2B5EF4-FFF2-40B4-BE49-F238E27FC236}">
                    <a16:creationId xmlns:a16="http://schemas.microsoft.com/office/drawing/2014/main" id="{33E6B277-BCBB-40C9-8F45-5AAA48DD874E}"/>
                  </a:ext>
                </a:extLst>
              </p:cNvPr>
              <p:cNvSpPr/>
              <p:nvPr/>
            </p:nvSpPr>
            <p:spPr>
              <a:xfrm>
                <a:off x="-203522" y="-31034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45" name="Rectangle Rectangle" descr="Rectangle Rectangle">
                <a:extLst>
                  <a:ext uri="{FF2B5EF4-FFF2-40B4-BE49-F238E27FC236}">
                    <a16:creationId xmlns:a16="http://schemas.microsoft.com/office/drawing/2014/main" id="{05670079-F890-469E-BA96-D1776B3DF8DC}"/>
                  </a:ext>
                </a:extLst>
              </p:cNvPr>
              <p:cNvPicPr>
                <a:picLocks/>
              </p:cNvPicPr>
              <p:nvPr/>
            </p:nvPicPr>
            <p:blipFill>
              <a:blip r:embed="rId6"/>
              <a:stretch>
                <a:fillRect/>
              </a:stretch>
            </p:blipFill>
            <p:spPr>
              <a:xfrm>
                <a:off x="-190742" y="-309286"/>
                <a:ext cx="11052296" cy="1969640"/>
              </a:xfrm>
              <a:prstGeom prst="rect">
                <a:avLst/>
              </a:prstGeom>
              <a:effectLst/>
            </p:spPr>
          </p:pic>
        </p:grpSp>
        <p:sp>
          <p:nvSpPr>
            <p:cNvPr id="42" name="İhracata yönelik mevcut ve yeni destek programları bütüncül olarak tek çatı altında">
              <a:extLst>
                <a:ext uri="{FF2B5EF4-FFF2-40B4-BE49-F238E27FC236}">
                  <a16:creationId xmlns:a16="http://schemas.microsoft.com/office/drawing/2014/main" id="{64B2CD3A-396B-4BE6-9A92-3B2957554149}"/>
                </a:ext>
              </a:extLst>
            </p:cNvPr>
            <p:cNvSpPr txBox="1"/>
            <p:nvPr/>
          </p:nvSpPr>
          <p:spPr>
            <a:xfrm>
              <a:off x="27637" y="-385742"/>
              <a:ext cx="10503693" cy="273857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noAutofit/>
            </a:bodyPr>
            <a:lstStyle>
              <a:lvl1pPr>
                <a:defRPr sz="4000" b="1" i="1">
                  <a:solidFill>
                    <a:srgbClr val="D8AD65"/>
                  </a:solidFill>
                  <a:latin typeface="Myriad Pro Cond"/>
                  <a:ea typeface="Myriad Pro Cond"/>
                  <a:cs typeface="Myriad Pro Cond"/>
                  <a:sym typeface="Myriad Pro Condensed"/>
                </a:defRPr>
              </a:lvl1pPr>
            </a:lstStyle>
            <a:p>
              <a:pPr algn="just"/>
              <a:r>
                <a:rPr lang="tr-TR" sz="3600" dirty="0"/>
                <a:t>Çok kanallı zincir mağaza,</a:t>
              </a:r>
            </a:p>
            <a:p>
              <a:pPr algn="just"/>
              <a:endParaRPr lang="tr-TR" sz="3600" dirty="0"/>
            </a:p>
            <a:p>
              <a:pPr algn="just"/>
              <a:r>
                <a:rPr lang="tr-TR" sz="3600" dirty="0" err="1">
                  <a:solidFill>
                    <a:schemeClr val="bg1"/>
                  </a:solidFill>
                </a:rPr>
                <a:t>Müşteri-marka-perakende</a:t>
              </a:r>
              <a:r>
                <a:rPr lang="tr-TR" sz="3600" dirty="0">
                  <a:solidFill>
                    <a:schemeClr val="bg1"/>
                  </a:solidFill>
                </a:rPr>
                <a:t> kanalı etkileşimini sağlamak üzere, fiziksel perakende mağazası, dijital ağ, cihaz, platformlar ile birden fazla temas noktası üzerinden müşteriye ulaşan, gıda dışı sektörlerde faaliyet gösteren, aynı tüzel kişi sahipliğinde bir merkeze bağlı olarak faaliyet gösteren; yurt içinde en az 100 fiziksel perakende mağazası bulunan perakende satış noktalarını ifade eder.</a:t>
              </a:r>
            </a:p>
          </p:txBody>
        </p:sp>
      </p:grpSp>
      <p:sp>
        <p:nvSpPr>
          <p:cNvPr id="26" name="Dikdörtgen 25">
            <a:extLst>
              <a:ext uri="{FF2B5EF4-FFF2-40B4-BE49-F238E27FC236}">
                <a16:creationId xmlns:a16="http://schemas.microsoft.com/office/drawing/2014/main" id="{C05AA4A1-2209-4FA9-A051-1DDE828BFA3A}"/>
              </a:ext>
            </a:extLst>
          </p:cNvPr>
          <p:cNvSpPr/>
          <p:nvPr/>
        </p:nvSpPr>
        <p:spPr>
          <a:xfrm>
            <a:off x="3004584" y="10735424"/>
            <a:ext cx="18154733" cy="2308324"/>
          </a:xfrm>
          <a:prstGeom prst="rect">
            <a:avLst/>
          </a:prstGeom>
        </p:spPr>
        <p:txBody>
          <a:bodyPr wrap="square">
            <a:spAutoFit/>
          </a:bodyPr>
          <a:lstStyle/>
          <a:p>
            <a:pPr algn="just"/>
            <a:r>
              <a:rPr lang="tr-TR" sz="3600" b="1" i="1" dirty="0">
                <a:solidFill>
                  <a:srgbClr val="FF0000"/>
                </a:solidFill>
                <a:latin typeface="Myriad Pro Cond"/>
              </a:rPr>
              <a:t>AMAÇ:</a:t>
            </a:r>
            <a:r>
              <a:rPr lang="tr-TR" sz="3600" dirty="0">
                <a:solidFill>
                  <a:srgbClr val="FF0000"/>
                </a:solidFill>
              </a:rPr>
              <a:t> </a:t>
            </a:r>
            <a:r>
              <a:rPr lang="tr-TR" sz="3600" b="1" i="1" dirty="0">
                <a:solidFill>
                  <a:schemeClr val="bg1"/>
                </a:solidFill>
                <a:latin typeface="Myriad Pro Cond"/>
                <a:sym typeface="Myriad Pro Condensed"/>
              </a:rPr>
              <a:t>Çok</a:t>
            </a:r>
            <a:r>
              <a:rPr lang="tr-TR" sz="3600" dirty="0">
                <a:solidFill>
                  <a:schemeClr val="bg1"/>
                </a:solidFill>
              </a:rPr>
              <a:t> </a:t>
            </a:r>
            <a:r>
              <a:rPr lang="tr-TR" sz="3600" b="1" i="1" dirty="0">
                <a:solidFill>
                  <a:schemeClr val="bg1"/>
                </a:solidFill>
                <a:latin typeface="Myriad Pro Cond"/>
              </a:rPr>
              <a:t>Kanallı Zincir Mağaza Desteği ile perakende sektöründe faaliyet gösteren ve mal ticareti yapan çok kanallı zincir mağaza markası sahibi şirketlerin; yurt dışı pazarlarda daha hızlı büyümelerini ve ihracatlarını artırabilmelerini sağlamak</a:t>
            </a:r>
          </a:p>
        </p:txBody>
      </p:sp>
    </p:spTree>
    <p:extLst>
      <p:ext uri="{BB962C8B-B14F-4D97-AF65-F5344CB8AC3E}">
        <p14:creationId xmlns:p14="http://schemas.microsoft.com/office/powerpoint/2010/main" val="1308492833"/>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etekCro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2105</TotalTime>
  <Words>1809</Words>
  <Application>Microsoft Office PowerPoint</Application>
  <PresentationFormat>Özel</PresentationFormat>
  <Paragraphs>463</Paragraphs>
  <Slides>36</Slides>
  <Notes>24</Notes>
  <HiddenSlides>0</HiddenSlides>
  <MMClips>0</MMClips>
  <ScaleCrop>false</ScaleCrop>
  <HeadingPairs>
    <vt:vector size="8" baseType="variant">
      <vt:variant>
        <vt:lpstr>Kullanılan Yazı Tipleri</vt:lpstr>
      </vt:variant>
      <vt:variant>
        <vt:i4>10</vt:i4>
      </vt:variant>
      <vt:variant>
        <vt:lpstr>Tema</vt:lpstr>
      </vt:variant>
      <vt:variant>
        <vt:i4>2</vt:i4>
      </vt:variant>
      <vt:variant>
        <vt:lpstr>Eklenmiş OLE Hizmet Programları</vt:lpstr>
      </vt:variant>
      <vt:variant>
        <vt:i4>1</vt:i4>
      </vt:variant>
      <vt:variant>
        <vt:lpstr>Slayt Başlıkları</vt:lpstr>
      </vt:variant>
      <vt:variant>
        <vt:i4>36</vt:i4>
      </vt:variant>
    </vt:vector>
  </HeadingPairs>
  <TitlesOfParts>
    <vt:vector size="49" baseType="lpstr">
      <vt:lpstr>MS PGothic</vt:lpstr>
      <vt:lpstr>Arial</vt:lpstr>
      <vt:lpstr>Calibri</vt:lpstr>
      <vt:lpstr>Helvetica Neue</vt:lpstr>
      <vt:lpstr>Helvetica Neue Medium</vt:lpstr>
      <vt:lpstr>Myriad Pro Cond</vt:lpstr>
      <vt:lpstr>Myriad Pro Condensed</vt:lpstr>
      <vt:lpstr>Times New Roman</vt:lpstr>
      <vt:lpstr>Verdana</vt:lpstr>
      <vt:lpstr>Wingdings</vt:lpstr>
      <vt:lpstr>21_BasicWhite</vt:lpstr>
      <vt:lpstr>PetekCross</vt:lpstr>
      <vt:lpstr>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İclal Sincer Şit</dc:creator>
  <cp:lastModifiedBy>Ebru Gülsoy Rojas Atencio</cp:lastModifiedBy>
  <cp:revision>286</cp:revision>
  <cp:lastPrinted>2022-10-21T15:50:49Z</cp:lastPrinted>
  <dcterms:modified xsi:type="dcterms:W3CDTF">2023-02-09T08:46:19Z</dcterms:modified>
</cp:coreProperties>
</file>