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6"/>
  </p:notesMasterIdLst>
  <p:handoutMasterIdLst>
    <p:handoutMasterId r:id="rId37"/>
  </p:handoutMasterIdLst>
  <p:sldIdLst>
    <p:sldId id="1409" r:id="rId2"/>
    <p:sldId id="1474" r:id="rId3"/>
    <p:sldId id="1442" r:id="rId4"/>
    <p:sldId id="1427" r:id="rId5"/>
    <p:sldId id="1428" r:id="rId6"/>
    <p:sldId id="1468" r:id="rId7"/>
    <p:sldId id="1444" r:id="rId8"/>
    <p:sldId id="1430" r:id="rId9"/>
    <p:sldId id="1469" r:id="rId10"/>
    <p:sldId id="1446" r:id="rId11"/>
    <p:sldId id="1432" r:id="rId12"/>
    <p:sldId id="1470" r:id="rId13"/>
    <p:sldId id="1448" r:id="rId14"/>
    <p:sldId id="1434" r:id="rId15"/>
    <p:sldId id="1453" r:id="rId16"/>
    <p:sldId id="1488" r:id="rId17"/>
    <p:sldId id="1471" r:id="rId18"/>
    <p:sldId id="1458" r:id="rId19"/>
    <p:sldId id="1457" r:id="rId20"/>
    <p:sldId id="1477" r:id="rId21"/>
    <p:sldId id="1484" r:id="rId22"/>
    <p:sldId id="1485" r:id="rId23"/>
    <p:sldId id="1472" r:id="rId24"/>
    <p:sldId id="1461" r:id="rId25"/>
    <p:sldId id="1463" r:id="rId26"/>
    <p:sldId id="1464" r:id="rId27"/>
    <p:sldId id="1473" r:id="rId28"/>
    <p:sldId id="1476" r:id="rId29"/>
    <p:sldId id="1478" r:id="rId30"/>
    <p:sldId id="1480" r:id="rId31"/>
    <p:sldId id="1483" r:id="rId32"/>
    <p:sldId id="1481" r:id="rId33"/>
    <p:sldId id="1482" r:id="rId34"/>
    <p:sldId id="1242" r:id="rId35"/>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6699"/>
    <a:srgbClr val="B0102B"/>
    <a:srgbClr val="A03078"/>
    <a:srgbClr val="FF3399"/>
    <a:srgbClr val="00FFFF"/>
    <a:srgbClr val="16EE59"/>
    <a:srgbClr val="1506D8"/>
    <a:srgbClr val="FF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86441" autoAdjust="0"/>
  </p:normalViewPr>
  <p:slideViewPr>
    <p:cSldViewPr snapToGrid="0" snapToObjects="1">
      <p:cViewPr varScale="1">
        <p:scale>
          <a:sx n="73" d="100"/>
          <a:sy n="73"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44"/>
    </p:cViewPr>
  </p:sorterViewPr>
  <p:notesViewPr>
    <p:cSldViewPr snapToGrid="0" snapToObjects="1">
      <p:cViewPr varScale="1">
        <p:scale>
          <a:sx n="42" d="100"/>
          <a:sy n="42" d="100"/>
        </p:scale>
        <p:origin x="-3008"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06DEB-651B-4356-B825-C2AB96DF89E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B2D7971C-F265-42E8-8121-839DC8611A1F}">
      <dgm:prSet phldrT="[Metin]" custT="1"/>
      <dgm:spPr/>
      <dgm:t>
        <a:bodyPr/>
        <a:lstStyle/>
        <a:p>
          <a:r>
            <a:rPr lang="tr-TR" sz="3200" dirty="0" smtClean="0"/>
            <a:t>UR-GE Desteği</a:t>
          </a:r>
          <a:endParaRPr lang="tr-TR" sz="3200" dirty="0"/>
        </a:p>
      </dgm:t>
    </dgm:pt>
    <dgm:pt modelId="{A38F83D6-30A2-4AEF-BEC6-BD87C45960D9}" type="parTrans" cxnId="{5FCD178D-6241-4369-895B-8B07DD7B5DA6}">
      <dgm:prSet/>
      <dgm:spPr/>
      <dgm:t>
        <a:bodyPr/>
        <a:lstStyle/>
        <a:p>
          <a:endParaRPr lang="tr-TR"/>
        </a:p>
      </dgm:t>
    </dgm:pt>
    <dgm:pt modelId="{02CA88DA-DF24-422C-867C-C33823470742}" type="sibTrans" cxnId="{5FCD178D-6241-4369-895B-8B07DD7B5DA6}">
      <dgm:prSet/>
      <dgm:spPr/>
      <dgm:t>
        <a:bodyPr/>
        <a:lstStyle/>
        <a:p>
          <a:endParaRPr lang="tr-TR"/>
        </a:p>
      </dgm:t>
    </dgm:pt>
    <dgm:pt modelId="{C8525F42-D91C-4724-A867-3D86908339E9}">
      <dgm:prSet phldrT="[Metin]" custT="1"/>
      <dgm:spPr/>
      <dgm:t>
        <a:bodyPr/>
        <a:lstStyle/>
        <a:p>
          <a:r>
            <a:rPr lang="tr-TR" sz="3200" dirty="0" smtClean="0"/>
            <a:t>Pazara Giriş Belgelerinin Desteklenmesi</a:t>
          </a:r>
          <a:endParaRPr lang="tr-TR" sz="3200" dirty="0"/>
        </a:p>
      </dgm:t>
    </dgm:pt>
    <dgm:pt modelId="{A921998E-6514-4D99-9DE1-19663AB9D91B}" type="parTrans" cxnId="{4D86A4F0-FAF0-4CFB-B5FB-14F25DD9C3BC}">
      <dgm:prSet/>
      <dgm:spPr/>
      <dgm:t>
        <a:bodyPr/>
        <a:lstStyle/>
        <a:p>
          <a:endParaRPr lang="tr-TR"/>
        </a:p>
      </dgm:t>
    </dgm:pt>
    <dgm:pt modelId="{C560DC0C-16B0-40B8-9050-E22A2569DE24}" type="sibTrans" cxnId="{4D86A4F0-FAF0-4CFB-B5FB-14F25DD9C3BC}">
      <dgm:prSet/>
      <dgm:spPr/>
      <dgm:t>
        <a:bodyPr/>
        <a:lstStyle/>
        <a:p>
          <a:endParaRPr lang="tr-TR"/>
        </a:p>
      </dgm:t>
    </dgm:pt>
    <dgm:pt modelId="{EB8CFC54-2F5F-42DE-93D2-6BA2C846914D}">
      <dgm:prSet phldrT="[Metin]" custT="1"/>
      <dgm:spPr/>
      <dgm:t>
        <a:bodyPr/>
        <a:lstStyle/>
        <a:p>
          <a:r>
            <a:rPr lang="tr-TR" sz="3200" dirty="0" smtClean="0"/>
            <a:t>Pazar Araştırma ve Pazara Giriş Desteği</a:t>
          </a:r>
          <a:endParaRPr lang="tr-TR" sz="3200" dirty="0"/>
        </a:p>
      </dgm:t>
    </dgm:pt>
    <dgm:pt modelId="{BBC9D48B-FE05-424E-B67D-72EA6049D7D9}" type="parTrans" cxnId="{D6E3DFDB-B111-4FF0-AF03-B39454C2CB90}">
      <dgm:prSet/>
      <dgm:spPr/>
      <dgm:t>
        <a:bodyPr/>
        <a:lstStyle/>
        <a:p>
          <a:endParaRPr lang="tr-TR"/>
        </a:p>
      </dgm:t>
    </dgm:pt>
    <dgm:pt modelId="{81A89D19-FBA6-4EA2-AFA3-12DCFAD1F1F5}" type="sibTrans" cxnId="{D6E3DFDB-B111-4FF0-AF03-B39454C2CB90}">
      <dgm:prSet/>
      <dgm:spPr/>
      <dgm:t>
        <a:bodyPr/>
        <a:lstStyle/>
        <a:p>
          <a:endParaRPr lang="tr-TR"/>
        </a:p>
      </dgm:t>
    </dgm:pt>
    <dgm:pt modelId="{E402C66A-ECD5-42EC-BE5A-BF28E782735C}">
      <dgm:prSet phldrT="[Metin]" custT="1"/>
      <dgm:spPr/>
      <dgm:t>
        <a:bodyPr/>
        <a:lstStyle/>
        <a:p>
          <a:r>
            <a:rPr lang="tr-TR" sz="3200" dirty="0" smtClean="0"/>
            <a:t>Marka ve Turquality Desteği</a:t>
          </a:r>
          <a:endParaRPr lang="tr-TR" sz="3200" dirty="0"/>
        </a:p>
      </dgm:t>
    </dgm:pt>
    <dgm:pt modelId="{4BA8E5F3-D199-4B38-985B-ADFD677E8237}" type="parTrans" cxnId="{85257933-1705-4178-BCA3-DD6F7C4D1A2D}">
      <dgm:prSet/>
      <dgm:spPr/>
      <dgm:t>
        <a:bodyPr/>
        <a:lstStyle/>
        <a:p>
          <a:endParaRPr lang="tr-TR"/>
        </a:p>
      </dgm:t>
    </dgm:pt>
    <dgm:pt modelId="{A1751B9F-6201-45FA-BAED-958DECC9A6B0}" type="sibTrans" cxnId="{85257933-1705-4178-BCA3-DD6F7C4D1A2D}">
      <dgm:prSet/>
      <dgm:spPr/>
      <dgm:t>
        <a:bodyPr/>
        <a:lstStyle/>
        <a:p>
          <a:endParaRPr lang="tr-TR"/>
        </a:p>
      </dgm:t>
    </dgm:pt>
    <dgm:pt modelId="{389F4B7B-D795-4423-B42D-EF7117219FA1}">
      <dgm:prSet phldrT="[Metin]" custT="1"/>
      <dgm:spPr/>
      <dgm:t>
        <a:bodyPr/>
        <a:lstStyle/>
        <a:p>
          <a:r>
            <a:rPr lang="tr-TR" sz="3200" dirty="0" smtClean="0"/>
            <a:t>Fuar Desteği</a:t>
          </a:r>
          <a:endParaRPr lang="tr-TR" sz="3200" dirty="0"/>
        </a:p>
      </dgm:t>
    </dgm:pt>
    <dgm:pt modelId="{D3619DE7-8DC6-48AA-A68C-B1E921F3598B}" type="parTrans" cxnId="{AAEE2761-477F-41DE-9090-454507E728C6}">
      <dgm:prSet/>
      <dgm:spPr/>
      <dgm:t>
        <a:bodyPr/>
        <a:lstStyle/>
        <a:p>
          <a:endParaRPr lang="tr-TR"/>
        </a:p>
      </dgm:t>
    </dgm:pt>
    <dgm:pt modelId="{6F892E02-3064-4D35-B35B-8CF90C7CD15A}" type="sibTrans" cxnId="{AAEE2761-477F-41DE-9090-454507E728C6}">
      <dgm:prSet/>
      <dgm:spPr/>
      <dgm:t>
        <a:bodyPr/>
        <a:lstStyle/>
        <a:p>
          <a:endParaRPr lang="tr-TR"/>
        </a:p>
      </dgm:t>
    </dgm:pt>
    <dgm:pt modelId="{688E2143-1633-459D-AC1C-0128308214F8}">
      <dgm:prSet phldrT="[Metin]" custT="1"/>
      <dgm:spPr/>
      <dgm:t>
        <a:bodyPr/>
        <a:lstStyle/>
        <a:p>
          <a:r>
            <a:rPr lang="tr-TR" sz="3200" dirty="0" smtClean="0"/>
            <a:t>Yurtdışı Birim, Marka ve Tanıtım Desteği</a:t>
          </a:r>
          <a:endParaRPr lang="tr-TR" sz="3200" dirty="0"/>
        </a:p>
      </dgm:t>
    </dgm:pt>
    <dgm:pt modelId="{2C36174A-23AD-4665-ADA5-DEF0D2A7439E}" type="parTrans" cxnId="{F3C1C506-42C5-406C-9EFF-194C57B3B620}">
      <dgm:prSet/>
      <dgm:spPr/>
      <dgm:t>
        <a:bodyPr/>
        <a:lstStyle/>
        <a:p>
          <a:endParaRPr lang="tr-TR"/>
        </a:p>
      </dgm:t>
    </dgm:pt>
    <dgm:pt modelId="{0E548098-989E-4663-84C4-ACE329897E83}" type="sibTrans" cxnId="{F3C1C506-42C5-406C-9EFF-194C57B3B620}">
      <dgm:prSet/>
      <dgm:spPr/>
      <dgm:t>
        <a:bodyPr/>
        <a:lstStyle/>
        <a:p>
          <a:endParaRPr lang="tr-TR"/>
        </a:p>
      </dgm:t>
    </dgm:pt>
    <dgm:pt modelId="{AED54C5C-16BF-4C7A-9019-8D85BF9BA605}">
      <dgm:prSet phldrT="[Metin]" custT="1"/>
      <dgm:spPr/>
      <dgm:t>
        <a:bodyPr/>
        <a:lstStyle/>
        <a:p>
          <a:r>
            <a:rPr lang="tr-TR" sz="3200" dirty="0" smtClean="0"/>
            <a:t>Tasarım Desteği</a:t>
          </a:r>
          <a:endParaRPr lang="tr-TR" sz="3200" dirty="0"/>
        </a:p>
      </dgm:t>
    </dgm:pt>
    <dgm:pt modelId="{139A516C-7EB3-4010-8CA7-E56BDEF5C84D}" type="parTrans" cxnId="{30D4A9B0-3DBC-49BE-8B09-7B1EEA9EE8B4}">
      <dgm:prSet/>
      <dgm:spPr/>
      <dgm:t>
        <a:bodyPr/>
        <a:lstStyle/>
        <a:p>
          <a:endParaRPr lang="tr-TR"/>
        </a:p>
      </dgm:t>
    </dgm:pt>
    <dgm:pt modelId="{034EC137-77DC-4DE1-A9A8-DA5504CBDDC5}" type="sibTrans" cxnId="{30D4A9B0-3DBC-49BE-8B09-7B1EEA9EE8B4}">
      <dgm:prSet/>
      <dgm:spPr/>
      <dgm:t>
        <a:bodyPr/>
        <a:lstStyle/>
        <a:p>
          <a:endParaRPr lang="tr-TR"/>
        </a:p>
      </dgm:t>
    </dgm:pt>
    <dgm:pt modelId="{3BE8EF46-0D02-45C2-9D9B-B6C4CF1D03B9}" type="pres">
      <dgm:prSet presAssocID="{D8B06DEB-651B-4356-B825-C2AB96DF89EC}" presName="Name0" presStyleCnt="0">
        <dgm:presLayoutVars>
          <dgm:chMax val="7"/>
          <dgm:chPref val="7"/>
          <dgm:dir/>
        </dgm:presLayoutVars>
      </dgm:prSet>
      <dgm:spPr/>
      <dgm:t>
        <a:bodyPr/>
        <a:lstStyle/>
        <a:p>
          <a:endParaRPr lang="tr-TR"/>
        </a:p>
      </dgm:t>
    </dgm:pt>
    <dgm:pt modelId="{B560A86D-3553-4CD4-9F29-277072C6F8E2}" type="pres">
      <dgm:prSet presAssocID="{D8B06DEB-651B-4356-B825-C2AB96DF89EC}" presName="Name1" presStyleCnt="0"/>
      <dgm:spPr/>
    </dgm:pt>
    <dgm:pt modelId="{100B0909-FC3E-40D1-A040-BE7BC6A914EE}" type="pres">
      <dgm:prSet presAssocID="{D8B06DEB-651B-4356-B825-C2AB96DF89EC}" presName="cycle" presStyleCnt="0"/>
      <dgm:spPr/>
    </dgm:pt>
    <dgm:pt modelId="{216115BE-C3F5-4AB9-9466-7D22DA6C53C3}" type="pres">
      <dgm:prSet presAssocID="{D8B06DEB-651B-4356-B825-C2AB96DF89EC}" presName="srcNode" presStyleLbl="node1" presStyleIdx="0" presStyleCnt="7"/>
      <dgm:spPr/>
    </dgm:pt>
    <dgm:pt modelId="{9AB4B27E-7516-42D9-AB95-C2B7264496D7}" type="pres">
      <dgm:prSet presAssocID="{D8B06DEB-651B-4356-B825-C2AB96DF89EC}" presName="conn" presStyleLbl="parChTrans1D2" presStyleIdx="0" presStyleCnt="1"/>
      <dgm:spPr/>
      <dgm:t>
        <a:bodyPr/>
        <a:lstStyle/>
        <a:p>
          <a:endParaRPr lang="tr-TR"/>
        </a:p>
      </dgm:t>
    </dgm:pt>
    <dgm:pt modelId="{C2BE4588-D958-4F77-B53C-3926E3812967}" type="pres">
      <dgm:prSet presAssocID="{D8B06DEB-651B-4356-B825-C2AB96DF89EC}" presName="extraNode" presStyleLbl="node1" presStyleIdx="0" presStyleCnt="7"/>
      <dgm:spPr/>
    </dgm:pt>
    <dgm:pt modelId="{EC8A8B43-818D-406E-99FA-E5D4D432E254}" type="pres">
      <dgm:prSet presAssocID="{D8B06DEB-651B-4356-B825-C2AB96DF89EC}" presName="dstNode" presStyleLbl="node1" presStyleIdx="0" presStyleCnt="7"/>
      <dgm:spPr/>
    </dgm:pt>
    <dgm:pt modelId="{32C5FD87-2222-4DE7-91EB-0F32D44D7E84}" type="pres">
      <dgm:prSet presAssocID="{B2D7971C-F265-42E8-8121-839DC8611A1F}" presName="text_1" presStyleLbl="node1" presStyleIdx="0" presStyleCnt="7">
        <dgm:presLayoutVars>
          <dgm:bulletEnabled val="1"/>
        </dgm:presLayoutVars>
      </dgm:prSet>
      <dgm:spPr/>
      <dgm:t>
        <a:bodyPr/>
        <a:lstStyle/>
        <a:p>
          <a:endParaRPr lang="tr-TR"/>
        </a:p>
      </dgm:t>
    </dgm:pt>
    <dgm:pt modelId="{6BF7AFE2-F181-4EC4-91BE-B28E258D9143}" type="pres">
      <dgm:prSet presAssocID="{B2D7971C-F265-42E8-8121-839DC8611A1F}" presName="accent_1" presStyleCnt="0"/>
      <dgm:spPr/>
    </dgm:pt>
    <dgm:pt modelId="{71215BDD-2499-4A1F-82CF-A917263D9265}" type="pres">
      <dgm:prSet presAssocID="{B2D7971C-F265-42E8-8121-839DC8611A1F}" presName="accentRepeatNode" presStyleLbl="solidFgAcc1" presStyleIdx="0" presStyleCnt="7"/>
      <dgm:spPr/>
    </dgm:pt>
    <dgm:pt modelId="{AD7935FC-A78D-4764-AE16-C43361BF1E1E}" type="pres">
      <dgm:prSet presAssocID="{C8525F42-D91C-4724-A867-3D86908339E9}" presName="text_2" presStyleLbl="node1" presStyleIdx="1" presStyleCnt="7">
        <dgm:presLayoutVars>
          <dgm:bulletEnabled val="1"/>
        </dgm:presLayoutVars>
      </dgm:prSet>
      <dgm:spPr/>
      <dgm:t>
        <a:bodyPr/>
        <a:lstStyle/>
        <a:p>
          <a:endParaRPr lang="tr-TR"/>
        </a:p>
      </dgm:t>
    </dgm:pt>
    <dgm:pt modelId="{A93A58CC-AB0C-4768-A834-FF844449874F}" type="pres">
      <dgm:prSet presAssocID="{C8525F42-D91C-4724-A867-3D86908339E9}" presName="accent_2" presStyleCnt="0"/>
      <dgm:spPr/>
    </dgm:pt>
    <dgm:pt modelId="{8ABBD432-837E-4B65-82AC-C1A7CD14E3C1}" type="pres">
      <dgm:prSet presAssocID="{C8525F42-D91C-4724-A867-3D86908339E9}" presName="accentRepeatNode" presStyleLbl="solidFgAcc1" presStyleIdx="1" presStyleCnt="7"/>
      <dgm:spPr/>
    </dgm:pt>
    <dgm:pt modelId="{3A1FB26B-C60A-40C9-8B6B-C99F1AE5D3E8}" type="pres">
      <dgm:prSet presAssocID="{EB8CFC54-2F5F-42DE-93D2-6BA2C846914D}" presName="text_3" presStyleLbl="node1" presStyleIdx="2" presStyleCnt="7">
        <dgm:presLayoutVars>
          <dgm:bulletEnabled val="1"/>
        </dgm:presLayoutVars>
      </dgm:prSet>
      <dgm:spPr/>
      <dgm:t>
        <a:bodyPr/>
        <a:lstStyle/>
        <a:p>
          <a:endParaRPr lang="tr-TR"/>
        </a:p>
      </dgm:t>
    </dgm:pt>
    <dgm:pt modelId="{D477E5C0-022B-4FAF-89AF-AC8C082427F7}" type="pres">
      <dgm:prSet presAssocID="{EB8CFC54-2F5F-42DE-93D2-6BA2C846914D}" presName="accent_3" presStyleCnt="0"/>
      <dgm:spPr/>
    </dgm:pt>
    <dgm:pt modelId="{DFF84247-7913-4929-A982-0CF13FBA7FC5}" type="pres">
      <dgm:prSet presAssocID="{EB8CFC54-2F5F-42DE-93D2-6BA2C846914D}" presName="accentRepeatNode" presStyleLbl="solidFgAcc1" presStyleIdx="2" presStyleCnt="7"/>
      <dgm:spPr/>
    </dgm:pt>
    <dgm:pt modelId="{69393D2E-EB86-451A-9E14-50922CE10143}" type="pres">
      <dgm:prSet presAssocID="{389F4B7B-D795-4423-B42D-EF7117219FA1}" presName="text_4" presStyleLbl="node1" presStyleIdx="3" presStyleCnt="7">
        <dgm:presLayoutVars>
          <dgm:bulletEnabled val="1"/>
        </dgm:presLayoutVars>
      </dgm:prSet>
      <dgm:spPr/>
      <dgm:t>
        <a:bodyPr/>
        <a:lstStyle/>
        <a:p>
          <a:endParaRPr lang="tr-TR"/>
        </a:p>
      </dgm:t>
    </dgm:pt>
    <dgm:pt modelId="{A6798ECE-3258-4008-98B2-571D6BA14396}" type="pres">
      <dgm:prSet presAssocID="{389F4B7B-D795-4423-B42D-EF7117219FA1}" presName="accent_4" presStyleCnt="0"/>
      <dgm:spPr/>
    </dgm:pt>
    <dgm:pt modelId="{9FFB6F93-81CD-4450-B2FC-055F6681DC21}" type="pres">
      <dgm:prSet presAssocID="{389F4B7B-D795-4423-B42D-EF7117219FA1}" presName="accentRepeatNode" presStyleLbl="solidFgAcc1" presStyleIdx="3" presStyleCnt="7"/>
      <dgm:spPr/>
    </dgm:pt>
    <dgm:pt modelId="{2FF44013-B5ED-4109-A459-C94BB72A3EB0}" type="pres">
      <dgm:prSet presAssocID="{688E2143-1633-459D-AC1C-0128308214F8}" presName="text_5" presStyleLbl="node1" presStyleIdx="4" presStyleCnt="7">
        <dgm:presLayoutVars>
          <dgm:bulletEnabled val="1"/>
        </dgm:presLayoutVars>
      </dgm:prSet>
      <dgm:spPr/>
      <dgm:t>
        <a:bodyPr/>
        <a:lstStyle/>
        <a:p>
          <a:endParaRPr lang="tr-TR"/>
        </a:p>
      </dgm:t>
    </dgm:pt>
    <dgm:pt modelId="{FA54F215-7DF6-4D82-A5E1-FD9605C5E065}" type="pres">
      <dgm:prSet presAssocID="{688E2143-1633-459D-AC1C-0128308214F8}" presName="accent_5" presStyleCnt="0"/>
      <dgm:spPr/>
    </dgm:pt>
    <dgm:pt modelId="{8B841C5B-6C55-4259-8020-8C17C1C138BB}" type="pres">
      <dgm:prSet presAssocID="{688E2143-1633-459D-AC1C-0128308214F8}" presName="accentRepeatNode" presStyleLbl="solidFgAcc1" presStyleIdx="4" presStyleCnt="7"/>
      <dgm:spPr/>
    </dgm:pt>
    <dgm:pt modelId="{6169B69E-F5C5-4019-802C-6934A97D7F82}" type="pres">
      <dgm:prSet presAssocID="{AED54C5C-16BF-4C7A-9019-8D85BF9BA605}" presName="text_6" presStyleLbl="node1" presStyleIdx="5" presStyleCnt="7">
        <dgm:presLayoutVars>
          <dgm:bulletEnabled val="1"/>
        </dgm:presLayoutVars>
      </dgm:prSet>
      <dgm:spPr/>
      <dgm:t>
        <a:bodyPr/>
        <a:lstStyle/>
        <a:p>
          <a:endParaRPr lang="tr-TR"/>
        </a:p>
      </dgm:t>
    </dgm:pt>
    <dgm:pt modelId="{2BF6D189-800F-42B5-A391-D44438A8FAAA}" type="pres">
      <dgm:prSet presAssocID="{AED54C5C-16BF-4C7A-9019-8D85BF9BA605}" presName="accent_6" presStyleCnt="0"/>
      <dgm:spPr/>
    </dgm:pt>
    <dgm:pt modelId="{EF1E2F0B-537C-4698-834F-AB878DA6BABB}" type="pres">
      <dgm:prSet presAssocID="{AED54C5C-16BF-4C7A-9019-8D85BF9BA605}" presName="accentRepeatNode" presStyleLbl="solidFgAcc1" presStyleIdx="5" presStyleCnt="7"/>
      <dgm:spPr/>
    </dgm:pt>
    <dgm:pt modelId="{2315D915-0C93-406C-BABA-4CB9657DB6F8}" type="pres">
      <dgm:prSet presAssocID="{E402C66A-ECD5-42EC-BE5A-BF28E782735C}" presName="text_7" presStyleLbl="node1" presStyleIdx="6" presStyleCnt="7">
        <dgm:presLayoutVars>
          <dgm:bulletEnabled val="1"/>
        </dgm:presLayoutVars>
      </dgm:prSet>
      <dgm:spPr/>
      <dgm:t>
        <a:bodyPr/>
        <a:lstStyle/>
        <a:p>
          <a:endParaRPr lang="tr-TR"/>
        </a:p>
      </dgm:t>
    </dgm:pt>
    <dgm:pt modelId="{80B74B8E-C9D6-4106-BA40-ACC25A923BA8}" type="pres">
      <dgm:prSet presAssocID="{E402C66A-ECD5-42EC-BE5A-BF28E782735C}" presName="accent_7" presStyleCnt="0"/>
      <dgm:spPr/>
    </dgm:pt>
    <dgm:pt modelId="{C342712F-C2B6-49F8-9EAE-624285547751}" type="pres">
      <dgm:prSet presAssocID="{E402C66A-ECD5-42EC-BE5A-BF28E782735C}" presName="accentRepeatNode" presStyleLbl="solidFgAcc1" presStyleIdx="6" presStyleCnt="7"/>
      <dgm:spPr/>
    </dgm:pt>
  </dgm:ptLst>
  <dgm:cxnLst>
    <dgm:cxn modelId="{B7B23A5E-8D7A-46CE-AD27-C791ACF9AB51}" type="presOf" srcId="{C8525F42-D91C-4724-A867-3D86908339E9}" destId="{AD7935FC-A78D-4764-AE16-C43361BF1E1E}" srcOrd="0" destOrd="0" presId="urn:microsoft.com/office/officeart/2008/layout/VerticalCurvedList"/>
    <dgm:cxn modelId="{215FEA39-62EA-484A-9809-5B766D2F6A25}" type="presOf" srcId="{AED54C5C-16BF-4C7A-9019-8D85BF9BA605}" destId="{6169B69E-F5C5-4019-802C-6934A97D7F82}" srcOrd="0" destOrd="0" presId="urn:microsoft.com/office/officeart/2008/layout/VerticalCurvedList"/>
    <dgm:cxn modelId="{37AA4F1F-2794-4918-83D1-57C71D384384}" type="presOf" srcId="{D8B06DEB-651B-4356-B825-C2AB96DF89EC}" destId="{3BE8EF46-0D02-45C2-9D9B-B6C4CF1D03B9}" srcOrd="0" destOrd="0" presId="urn:microsoft.com/office/officeart/2008/layout/VerticalCurvedList"/>
    <dgm:cxn modelId="{5FCD178D-6241-4369-895B-8B07DD7B5DA6}" srcId="{D8B06DEB-651B-4356-B825-C2AB96DF89EC}" destId="{B2D7971C-F265-42E8-8121-839DC8611A1F}" srcOrd="0" destOrd="0" parTransId="{A38F83D6-30A2-4AEF-BEC6-BD87C45960D9}" sibTransId="{02CA88DA-DF24-422C-867C-C33823470742}"/>
    <dgm:cxn modelId="{30D4A9B0-3DBC-49BE-8B09-7B1EEA9EE8B4}" srcId="{D8B06DEB-651B-4356-B825-C2AB96DF89EC}" destId="{AED54C5C-16BF-4C7A-9019-8D85BF9BA605}" srcOrd="5" destOrd="0" parTransId="{139A516C-7EB3-4010-8CA7-E56BDEF5C84D}" sibTransId="{034EC137-77DC-4DE1-A9A8-DA5504CBDDC5}"/>
    <dgm:cxn modelId="{91131D0F-FCBF-4F4D-9CD5-EC207E8E15C4}" type="presOf" srcId="{E402C66A-ECD5-42EC-BE5A-BF28E782735C}" destId="{2315D915-0C93-406C-BABA-4CB9657DB6F8}" srcOrd="0" destOrd="0" presId="urn:microsoft.com/office/officeart/2008/layout/VerticalCurvedList"/>
    <dgm:cxn modelId="{BF049AE2-EFBF-4AEA-B8AE-1E25E733F24C}" type="presOf" srcId="{389F4B7B-D795-4423-B42D-EF7117219FA1}" destId="{69393D2E-EB86-451A-9E14-50922CE10143}" srcOrd="0" destOrd="0" presId="urn:microsoft.com/office/officeart/2008/layout/VerticalCurvedList"/>
    <dgm:cxn modelId="{5D77E1F7-8176-4C86-A83E-03B1C758D26A}" type="presOf" srcId="{688E2143-1633-459D-AC1C-0128308214F8}" destId="{2FF44013-B5ED-4109-A459-C94BB72A3EB0}" srcOrd="0" destOrd="0" presId="urn:microsoft.com/office/officeart/2008/layout/VerticalCurvedList"/>
    <dgm:cxn modelId="{A70A818D-57A3-4C02-AAD8-B6EC7B20BC79}" type="presOf" srcId="{B2D7971C-F265-42E8-8121-839DC8611A1F}" destId="{32C5FD87-2222-4DE7-91EB-0F32D44D7E84}" srcOrd="0" destOrd="0" presId="urn:microsoft.com/office/officeart/2008/layout/VerticalCurvedList"/>
    <dgm:cxn modelId="{AAEE2761-477F-41DE-9090-454507E728C6}" srcId="{D8B06DEB-651B-4356-B825-C2AB96DF89EC}" destId="{389F4B7B-D795-4423-B42D-EF7117219FA1}" srcOrd="3" destOrd="0" parTransId="{D3619DE7-8DC6-48AA-A68C-B1E921F3598B}" sibTransId="{6F892E02-3064-4D35-B35B-8CF90C7CD15A}"/>
    <dgm:cxn modelId="{4D86A4F0-FAF0-4CFB-B5FB-14F25DD9C3BC}" srcId="{D8B06DEB-651B-4356-B825-C2AB96DF89EC}" destId="{C8525F42-D91C-4724-A867-3D86908339E9}" srcOrd="1" destOrd="0" parTransId="{A921998E-6514-4D99-9DE1-19663AB9D91B}" sibTransId="{C560DC0C-16B0-40B8-9050-E22A2569DE24}"/>
    <dgm:cxn modelId="{F3C1C506-42C5-406C-9EFF-194C57B3B620}" srcId="{D8B06DEB-651B-4356-B825-C2AB96DF89EC}" destId="{688E2143-1633-459D-AC1C-0128308214F8}" srcOrd="4" destOrd="0" parTransId="{2C36174A-23AD-4665-ADA5-DEF0D2A7439E}" sibTransId="{0E548098-989E-4663-84C4-ACE329897E83}"/>
    <dgm:cxn modelId="{5442658B-C117-4306-960A-9AF021DD80E2}" type="presOf" srcId="{02CA88DA-DF24-422C-867C-C33823470742}" destId="{9AB4B27E-7516-42D9-AB95-C2B7264496D7}" srcOrd="0" destOrd="0" presId="urn:microsoft.com/office/officeart/2008/layout/VerticalCurvedList"/>
    <dgm:cxn modelId="{85257933-1705-4178-BCA3-DD6F7C4D1A2D}" srcId="{D8B06DEB-651B-4356-B825-C2AB96DF89EC}" destId="{E402C66A-ECD5-42EC-BE5A-BF28E782735C}" srcOrd="6" destOrd="0" parTransId="{4BA8E5F3-D199-4B38-985B-ADFD677E8237}" sibTransId="{A1751B9F-6201-45FA-BAED-958DECC9A6B0}"/>
    <dgm:cxn modelId="{6D5FB72A-6F38-4559-8B1A-8E04A03A1494}" type="presOf" srcId="{EB8CFC54-2F5F-42DE-93D2-6BA2C846914D}" destId="{3A1FB26B-C60A-40C9-8B6B-C99F1AE5D3E8}" srcOrd="0" destOrd="0" presId="urn:microsoft.com/office/officeart/2008/layout/VerticalCurvedList"/>
    <dgm:cxn modelId="{D6E3DFDB-B111-4FF0-AF03-B39454C2CB90}" srcId="{D8B06DEB-651B-4356-B825-C2AB96DF89EC}" destId="{EB8CFC54-2F5F-42DE-93D2-6BA2C846914D}" srcOrd="2" destOrd="0" parTransId="{BBC9D48B-FE05-424E-B67D-72EA6049D7D9}" sibTransId="{81A89D19-FBA6-4EA2-AFA3-12DCFAD1F1F5}"/>
    <dgm:cxn modelId="{EAD21B49-DC32-4D53-86EF-99FAF62FB993}" type="presParOf" srcId="{3BE8EF46-0D02-45C2-9D9B-B6C4CF1D03B9}" destId="{B560A86D-3553-4CD4-9F29-277072C6F8E2}" srcOrd="0" destOrd="0" presId="urn:microsoft.com/office/officeart/2008/layout/VerticalCurvedList"/>
    <dgm:cxn modelId="{67F18ADF-D38C-43FC-B415-FFF71D8C74C7}" type="presParOf" srcId="{B560A86D-3553-4CD4-9F29-277072C6F8E2}" destId="{100B0909-FC3E-40D1-A040-BE7BC6A914EE}" srcOrd="0" destOrd="0" presId="urn:microsoft.com/office/officeart/2008/layout/VerticalCurvedList"/>
    <dgm:cxn modelId="{DCFBA414-7243-45D9-BF43-287A0ED5E0BA}" type="presParOf" srcId="{100B0909-FC3E-40D1-A040-BE7BC6A914EE}" destId="{216115BE-C3F5-4AB9-9466-7D22DA6C53C3}" srcOrd="0" destOrd="0" presId="urn:microsoft.com/office/officeart/2008/layout/VerticalCurvedList"/>
    <dgm:cxn modelId="{BA65066A-4CF2-4C69-8538-F13B51A2DEB6}" type="presParOf" srcId="{100B0909-FC3E-40D1-A040-BE7BC6A914EE}" destId="{9AB4B27E-7516-42D9-AB95-C2B7264496D7}" srcOrd="1" destOrd="0" presId="urn:microsoft.com/office/officeart/2008/layout/VerticalCurvedList"/>
    <dgm:cxn modelId="{F94B5F66-6649-4D71-8337-0C99817ABD46}" type="presParOf" srcId="{100B0909-FC3E-40D1-A040-BE7BC6A914EE}" destId="{C2BE4588-D958-4F77-B53C-3926E3812967}" srcOrd="2" destOrd="0" presId="urn:microsoft.com/office/officeart/2008/layout/VerticalCurvedList"/>
    <dgm:cxn modelId="{ACF1376F-BAA3-46B1-B140-ED7BC05F024B}" type="presParOf" srcId="{100B0909-FC3E-40D1-A040-BE7BC6A914EE}" destId="{EC8A8B43-818D-406E-99FA-E5D4D432E254}" srcOrd="3" destOrd="0" presId="urn:microsoft.com/office/officeart/2008/layout/VerticalCurvedList"/>
    <dgm:cxn modelId="{238321B1-AF0B-4A38-941D-A1A92369EBBE}" type="presParOf" srcId="{B560A86D-3553-4CD4-9F29-277072C6F8E2}" destId="{32C5FD87-2222-4DE7-91EB-0F32D44D7E84}" srcOrd="1" destOrd="0" presId="urn:microsoft.com/office/officeart/2008/layout/VerticalCurvedList"/>
    <dgm:cxn modelId="{B29284B9-0C00-4570-BCFC-DC7935E7BF52}" type="presParOf" srcId="{B560A86D-3553-4CD4-9F29-277072C6F8E2}" destId="{6BF7AFE2-F181-4EC4-91BE-B28E258D9143}" srcOrd="2" destOrd="0" presId="urn:microsoft.com/office/officeart/2008/layout/VerticalCurvedList"/>
    <dgm:cxn modelId="{1D2A3FEA-61F4-4515-8454-4BE2449A8DAB}" type="presParOf" srcId="{6BF7AFE2-F181-4EC4-91BE-B28E258D9143}" destId="{71215BDD-2499-4A1F-82CF-A917263D9265}" srcOrd="0" destOrd="0" presId="urn:microsoft.com/office/officeart/2008/layout/VerticalCurvedList"/>
    <dgm:cxn modelId="{EABA734B-51AB-4DE5-92B6-FEE58D3700E5}" type="presParOf" srcId="{B560A86D-3553-4CD4-9F29-277072C6F8E2}" destId="{AD7935FC-A78D-4764-AE16-C43361BF1E1E}" srcOrd="3" destOrd="0" presId="urn:microsoft.com/office/officeart/2008/layout/VerticalCurvedList"/>
    <dgm:cxn modelId="{C228E703-5FBC-4316-93D7-46A87CEFAD8E}" type="presParOf" srcId="{B560A86D-3553-4CD4-9F29-277072C6F8E2}" destId="{A93A58CC-AB0C-4768-A834-FF844449874F}" srcOrd="4" destOrd="0" presId="urn:microsoft.com/office/officeart/2008/layout/VerticalCurvedList"/>
    <dgm:cxn modelId="{BA6A1E8D-846B-4110-92BC-4B8F2FD80346}" type="presParOf" srcId="{A93A58CC-AB0C-4768-A834-FF844449874F}" destId="{8ABBD432-837E-4B65-82AC-C1A7CD14E3C1}" srcOrd="0" destOrd="0" presId="urn:microsoft.com/office/officeart/2008/layout/VerticalCurvedList"/>
    <dgm:cxn modelId="{C077FF4F-4059-44E3-AC62-1E08FCB760DD}" type="presParOf" srcId="{B560A86D-3553-4CD4-9F29-277072C6F8E2}" destId="{3A1FB26B-C60A-40C9-8B6B-C99F1AE5D3E8}" srcOrd="5" destOrd="0" presId="urn:microsoft.com/office/officeart/2008/layout/VerticalCurvedList"/>
    <dgm:cxn modelId="{02BC0F80-3D59-489A-9BD6-0EA7DA2243D2}" type="presParOf" srcId="{B560A86D-3553-4CD4-9F29-277072C6F8E2}" destId="{D477E5C0-022B-4FAF-89AF-AC8C082427F7}" srcOrd="6" destOrd="0" presId="urn:microsoft.com/office/officeart/2008/layout/VerticalCurvedList"/>
    <dgm:cxn modelId="{B4A3752D-068B-46C9-9F88-BED2A6D4B1DD}" type="presParOf" srcId="{D477E5C0-022B-4FAF-89AF-AC8C082427F7}" destId="{DFF84247-7913-4929-A982-0CF13FBA7FC5}" srcOrd="0" destOrd="0" presId="urn:microsoft.com/office/officeart/2008/layout/VerticalCurvedList"/>
    <dgm:cxn modelId="{20900FCE-D844-4D35-8144-B77CE5A5956F}" type="presParOf" srcId="{B560A86D-3553-4CD4-9F29-277072C6F8E2}" destId="{69393D2E-EB86-451A-9E14-50922CE10143}" srcOrd="7" destOrd="0" presId="urn:microsoft.com/office/officeart/2008/layout/VerticalCurvedList"/>
    <dgm:cxn modelId="{A08737F3-D7C8-4CCF-B38D-6616938CF9FC}" type="presParOf" srcId="{B560A86D-3553-4CD4-9F29-277072C6F8E2}" destId="{A6798ECE-3258-4008-98B2-571D6BA14396}" srcOrd="8" destOrd="0" presId="urn:microsoft.com/office/officeart/2008/layout/VerticalCurvedList"/>
    <dgm:cxn modelId="{F74B9E24-B037-4231-84D1-8F85C0D84795}" type="presParOf" srcId="{A6798ECE-3258-4008-98B2-571D6BA14396}" destId="{9FFB6F93-81CD-4450-B2FC-055F6681DC21}" srcOrd="0" destOrd="0" presId="urn:microsoft.com/office/officeart/2008/layout/VerticalCurvedList"/>
    <dgm:cxn modelId="{F6B4789A-CF0F-4DED-9262-07E974713CBA}" type="presParOf" srcId="{B560A86D-3553-4CD4-9F29-277072C6F8E2}" destId="{2FF44013-B5ED-4109-A459-C94BB72A3EB0}" srcOrd="9" destOrd="0" presId="urn:microsoft.com/office/officeart/2008/layout/VerticalCurvedList"/>
    <dgm:cxn modelId="{8F744D1A-2551-432B-8854-41CD2F9B857D}" type="presParOf" srcId="{B560A86D-3553-4CD4-9F29-277072C6F8E2}" destId="{FA54F215-7DF6-4D82-A5E1-FD9605C5E065}" srcOrd="10" destOrd="0" presId="urn:microsoft.com/office/officeart/2008/layout/VerticalCurvedList"/>
    <dgm:cxn modelId="{C634E200-7A86-464B-A16B-8E90458DCD20}" type="presParOf" srcId="{FA54F215-7DF6-4D82-A5E1-FD9605C5E065}" destId="{8B841C5B-6C55-4259-8020-8C17C1C138BB}" srcOrd="0" destOrd="0" presId="urn:microsoft.com/office/officeart/2008/layout/VerticalCurvedList"/>
    <dgm:cxn modelId="{C58CAB65-9421-4BA6-BBC8-C288C85674B2}" type="presParOf" srcId="{B560A86D-3553-4CD4-9F29-277072C6F8E2}" destId="{6169B69E-F5C5-4019-802C-6934A97D7F82}" srcOrd="11" destOrd="0" presId="urn:microsoft.com/office/officeart/2008/layout/VerticalCurvedList"/>
    <dgm:cxn modelId="{27897ED7-54C3-45C8-A3C8-6637671D375D}" type="presParOf" srcId="{B560A86D-3553-4CD4-9F29-277072C6F8E2}" destId="{2BF6D189-800F-42B5-A391-D44438A8FAAA}" srcOrd="12" destOrd="0" presId="urn:microsoft.com/office/officeart/2008/layout/VerticalCurvedList"/>
    <dgm:cxn modelId="{EA118E4F-C88B-472A-9D19-AB8C13D61165}" type="presParOf" srcId="{2BF6D189-800F-42B5-A391-D44438A8FAAA}" destId="{EF1E2F0B-537C-4698-834F-AB878DA6BABB}" srcOrd="0" destOrd="0" presId="urn:microsoft.com/office/officeart/2008/layout/VerticalCurvedList"/>
    <dgm:cxn modelId="{06FD097F-90B1-4FEA-B356-D6B4062FAC64}" type="presParOf" srcId="{B560A86D-3553-4CD4-9F29-277072C6F8E2}" destId="{2315D915-0C93-406C-BABA-4CB9657DB6F8}" srcOrd="13" destOrd="0" presId="urn:microsoft.com/office/officeart/2008/layout/VerticalCurvedList"/>
    <dgm:cxn modelId="{B1B297E5-E62D-4274-AFB3-BA83E02AE902}" type="presParOf" srcId="{B560A86D-3553-4CD4-9F29-277072C6F8E2}" destId="{80B74B8E-C9D6-4106-BA40-ACC25A923BA8}" srcOrd="14" destOrd="0" presId="urn:microsoft.com/office/officeart/2008/layout/VerticalCurvedList"/>
    <dgm:cxn modelId="{B89AEFA8-3ED2-4651-8BA3-452863412CDD}" type="presParOf" srcId="{80B74B8E-C9D6-4106-BA40-ACC25A923BA8}" destId="{C342712F-C2B6-49F8-9EAE-624285547751}"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BCC21B1-B83E-4EF8-9577-E5F741867016}" type="datetimeFigureOut">
              <a:rPr lang="en-US"/>
              <a:pPr>
                <a:defRPr/>
              </a:pPr>
              <a:t>4/13/2015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9D57060F-E0D8-4EFF-AC32-D11F0D77247F}"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19BDFD-6127-4491-B364-7395C7B5E7F9}" type="datetimeFigureOut">
              <a:rPr lang="en-US"/>
              <a:pPr>
                <a:defRPr/>
              </a:pPr>
              <a:t>4/13/2015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E0FE8451-306F-4C9B-A0DD-03B4AFD64E90}"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tm.gov.tr/dtmadmin/upload/IHR/DevletYardimlariDb/Marka/markaek11.do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48100" y="0"/>
            <a:ext cx="2947988" cy="495300"/>
          </a:xfrm>
          <a:prstGeom prst="rect">
            <a:avLst/>
          </a:prstGeom>
          <a:noFill/>
          <a:ln w="9525">
            <a:noFill/>
            <a:miter lim="800000"/>
            <a:headEnd/>
            <a:tailEnd/>
          </a:ln>
        </p:spPr>
        <p:txBody>
          <a:bodyPr wrap="none" lIns="91531" tIns="45766" rIns="91531" bIns="45766" anchor="ctr"/>
          <a:lstStyle/>
          <a:p>
            <a:pPr eaLnBrk="1" hangingPunct="1"/>
            <a:endParaRPr lang="tr-TR" altLang="tr-TR">
              <a:cs typeface="Arial" pitchFamily="34" charset="0"/>
            </a:endParaRPr>
          </a:p>
        </p:txBody>
      </p:sp>
      <p:sp>
        <p:nvSpPr>
          <p:cNvPr id="63491" name="Rectangle 3"/>
          <p:cNvSpPr>
            <a:spLocks noChangeArrowheads="1"/>
          </p:cNvSpPr>
          <p:nvPr/>
        </p:nvSpPr>
        <p:spPr bwMode="auto">
          <a:xfrm>
            <a:off x="3848100" y="9428163"/>
            <a:ext cx="2947988" cy="496887"/>
          </a:xfrm>
          <a:prstGeom prst="rect">
            <a:avLst/>
          </a:prstGeom>
          <a:noFill/>
          <a:ln w="9525">
            <a:noFill/>
            <a:miter lim="800000"/>
            <a:headEnd/>
            <a:tailEnd/>
          </a:ln>
        </p:spPr>
        <p:txBody>
          <a:bodyPr lIns="90578" tIns="44494" rIns="90578" bIns="44494" anchor="b"/>
          <a:lstStyle/>
          <a:p>
            <a:pPr algn="r"/>
            <a:r>
              <a:rPr lang="tr-TR" altLang="tr-TR" sz="1200">
                <a:cs typeface="Arial" pitchFamily="34" charset="0"/>
              </a:rPr>
              <a:t>2</a:t>
            </a:r>
            <a:endParaRPr lang="tr-TR" altLang="tr-TR" sz="1200">
              <a:latin typeface="Arial Tur"/>
              <a:cs typeface="Arial" pitchFamily="34" charset="0"/>
            </a:endParaRPr>
          </a:p>
        </p:txBody>
      </p:sp>
      <p:sp>
        <p:nvSpPr>
          <p:cNvPr id="63492" name="Rectangle 4"/>
          <p:cNvSpPr>
            <a:spLocks noChangeArrowheads="1"/>
          </p:cNvSpPr>
          <p:nvPr/>
        </p:nvSpPr>
        <p:spPr bwMode="auto">
          <a:xfrm>
            <a:off x="0" y="9428163"/>
            <a:ext cx="2946400" cy="496887"/>
          </a:xfrm>
          <a:prstGeom prst="rect">
            <a:avLst/>
          </a:prstGeom>
          <a:noFill/>
          <a:ln w="9525">
            <a:noFill/>
            <a:miter lim="800000"/>
            <a:headEnd/>
            <a:tailEnd/>
          </a:ln>
        </p:spPr>
        <p:txBody>
          <a:bodyPr wrap="none" lIns="91531" tIns="45766" rIns="91531" bIns="45766" anchor="ctr"/>
          <a:lstStyle/>
          <a:p>
            <a:pPr eaLnBrk="1" hangingPunct="1"/>
            <a:endParaRPr lang="tr-TR" altLang="tr-TR">
              <a:cs typeface="Arial" pitchFamily="34" charset="0"/>
            </a:endParaRPr>
          </a:p>
        </p:txBody>
      </p:sp>
      <p:sp>
        <p:nvSpPr>
          <p:cNvPr id="63493" name="Rectangle 5"/>
          <p:cNvSpPr>
            <a:spLocks noChangeArrowheads="1"/>
          </p:cNvSpPr>
          <p:nvPr/>
        </p:nvSpPr>
        <p:spPr bwMode="auto">
          <a:xfrm>
            <a:off x="0" y="0"/>
            <a:ext cx="2946400" cy="495300"/>
          </a:xfrm>
          <a:prstGeom prst="rect">
            <a:avLst/>
          </a:prstGeom>
          <a:noFill/>
          <a:ln w="9525">
            <a:noFill/>
            <a:miter lim="800000"/>
            <a:headEnd/>
            <a:tailEnd/>
          </a:ln>
        </p:spPr>
        <p:txBody>
          <a:bodyPr wrap="none" lIns="91531" tIns="45766" rIns="91531" bIns="45766" anchor="ctr"/>
          <a:lstStyle/>
          <a:p>
            <a:pPr eaLnBrk="1" hangingPunct="1"/>
            <a:endParaRPr lang="tr-TR" altLang="tr-TR">
              <a:cs typeface="Arial" pitchFamily="34" charset="0"/>
            </a:endParaRPr>
          </a:p>
        </p:txBody>
      </p:sp>
      <p:sp>
        <p:nvSpPr>
          <p:cNvPr id="63494" name="Rectangle 6"/>
          <p:cNvSpPr>
            <a:spLocks noGrp="1" noRot="1" noChangeAspect="1" noChangeArrowheads="1" noTextEdit="1"/>
          </p:cNvSpPr>
          <p:nvPr>
            <p:ph type="sldImg"/>
          </p:nvPr>
        </p:nvSpPr>
        <p:spPr bwMode="auto">
          <a:xfrm>
            <a:off x="928688" y="752475"/>
            <a:ext cx="4945062" cy="3708400"/>
          </a:xfrm>
          <a:solidFill>
            <a:srgbClr val="FFFFFF"/>
          </a:solidFill>
          <a:ln cap="flat">
            <a:solidFill>
              <a:srgbClr val="000000"/>
            </a:solidFill>
            <a:miter lim="800000"/>
            <a:headEnd/>
            <a:tailEnd/>
          </a:ln>
        </p:spPr>
      </p:sp>
      <p:sp>
        <p:nvSpPr>
          <p:cNvPr id="63495" name="Rectangle 7"/>
          <p:cNvSpPr>
            <a:spLocks noGrp="1" noChangeArrowheads="1"/>
          </p:cNvSpPr>
          <p:nvPr>
            <p:ph type="body" idx="1"/>
          </p:nvPr>
        </p:nvSpPr>
        <p:spPr bwMode="auto">
          <a:xfrm>
            <a:off x="677863" y="4716463"/>
            <a:ext cx="5440362" cy="4467225"/>
          </a:xfrm>
          <a:noFill/>
        </p:spPr>
        <p:txBody>
          <a:bodyPr wrap="square" lIns="90578" tIns="44494" rIns="90578" bIns="44494" numCol="1" anchor="t" anchorCtr="0" compatLnSpc="1">
            <a:prstTxWarp prst="textNoShape">
              <a:avLst/>
            </a:prstTxWarp>
          </a:bodyPr>
          <a:lstStyle/>
          <a:p>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endParaRPr kumimoji="1" lang="fr-FR" altLang="tr-TR" sz="1800" b="1" smtClean="0">
              <a:solidFill>
                <a:srgbClr val="E8A900"/>
              </a:solidFill>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37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3732"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3249682B-FFD5-46D4-98F8-5FB0CA0743BD}" type="slidenum">
              <a:rPr lang="en-US" altLang="tr-TR" sz="1200">
                <a:latin typeface="Calibri" pitchFamily="34" charset="0"/>
                <a:cs typeface="Arial" pitchFamily="34" charset="0"/>
              </a:rPr>
              <a:pPr algn="r" eaLnBrk="1" hangingPunct="1"/>
              <a:t>18</a:t>
            </a:fld>
            <a:endParaRPr lang="en-US" altLang="tr-TR" sz="1200">
              <a:latin typeface="Calibri"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48100" y="0"/>
            <a:ext cx="2947988"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5" name="Rectangle 3"/>
          <p:cNvSpPr>
            <a:spLocks noChangeArrowheads="1"/>
          </p:cNvSpPr>
          <p:nvPr/>
        </p:nvSpPr>
        <p:spPr bwMode="auto">
          <a:xfrm>
            <a:off x="3848100" y="9428163"/>
            <a:ext cx="2947988" cy="496887"/>
          </a:xfrm>
          <a:prstGeom prst="rect">
            <a:avLst/>
          </a:prstGeom>
          <a:noFill/>
          <a:ln w="9525">
            <a:noFill/>
            <a:miter lim="800000"/>
            <a:headEnd/>
            <a:tailEnd/>
          </a:ln>
        </p:spPr>
        <p:txBody>
          <a:bodyPr lIns="90578" tIns="44494" rIns="90578" bIns="44494" anchor="b"/>
          <a:lstStyle/>
          <a:p>
            <a:pPr algn="r"/>
            <a:r>
              <a:rPr lang="tr-TR" altLang="tr-TR" sz="1200"/>
              <a:t>2</a:t>
            </a:r>
            <a:endParaRPr lang="tr-TR" altLang="tr-TR" sz="1200">
              <a:latin typeface="Arial Tur"/>
            </a:endParaRPr>
          </a:p>
        </p:txBody>
      </p:sp>
      <p:sp>
        <p:nvSpPr>
          <p:cNvPr id="74756" name="Rectangle 4"/>
          <p:cNvSpPr>
            <a:spLocks noChangeArrowheads="1"/>
          </p:cNvSpPr>
          <p:nvPr/>
        </p:nvSpPr>
        <p:spPr bwMode="auto">
          <a:xfrm>
            <a:off x="0" y="9428163"/>
            <a:ext cx="2946400" cy="496887"/>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7" name="Rectangle 5"/>
          <p:cNvSpPr>
            <a:spLocks noChangeArrowheads="1"/>
          </p:cNvSpPr>
          <p:nvPr/>
        </p:nvSpPr>
        <p:spPr bwMode="auto">
          <a:xfrm>
            <a:off x="0" y="0"/>
            <a:ext cx="2946400"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8" name="Rectangle 6"/>
          <p:cNvSpPr>
            <a:spLocks noGrp="1" noRot="1" noChangeAspect="1" noChangeArrowheads="1" noTextEdit="1"/>
          </p:cNvSpPr>
          <p:nvPr>
            <p:ph type="sldImg"/>
          </p:nvPr>
        </p:nvSpPr>
        <p:spPr bwMode="auto">
          <a:xfrm>
            <a:off x="928688" y="752475"/>
            <a:ext cx="4945062" cy="3708400"/>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xfrm>
            <a:off x="677863" y="4716463"/>
            <a:ext cx="5440362" cy="4467225"/>
          </a:xfrm>
          <a:noFill/>
        </p:spPr>
        <p:txBody>
          <a:bodyPr wrap="square" lIns="90578" tIns="44494" rIns="90578" bIns="44494" numCol="1" anchor="t" anchorCtr="0" compatLnSpc="1">
            <a:prstTxWarp prst="textNoShape">
              <a:avLst/>
            </a:prstTxWarp>
          </a:bodyPr>
          <a:lstStyle/>
          <a:p>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577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5780"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082737CA-ACC1-4B41-93B1-58408CAE645C}" type="slidenum">
              <a:rPr lang="en-US" altLang="tr-TR" sz="1200">
                <a:latin typeface="Calibri" pitchFamily="34" charset="0"/>
                <a:cs typeface="Arial" pitchFamily="34" charset="0"/>
              </a:rPr>
              <a:pPr algn="r" eaLnBrk="1" hangingPunct="1"/>
              <a:t>24</a:t>
            </a:fld>
            <a:endParaRPr lang="en-US" altLang="tr-TR" sz="1200">
              <a:latin typeface="Calibri"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680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6804"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EC32E159-4228-497C-B5F1-E5DA326E3E0A}" type="slidenum">
              <a:rPr lang="en-US" altLang="tr-TR" sz="1200">
                <a:latin typeface="Calibri" pitchFamily="34" charset="0"/>
                <a:cs typeface="Arial" pitchFamily="34" charset="0"/>
              </a:rPr>
              <a:pPr algn="r" eaLnBrk="1" hangingPunct="1"/>
              <a:t>28</a:t>
            </a:fld>
            <a:endParaRPr lang="en-US" altLang="tr-TR" sz="1200">
              <a:latin typeface="Calibri"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48100" y="0"/>
            <a:ext cx="2947988"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7827" name="Rectangle 3"/>
          <p:cNvSpPr>
            <a:spLocks noChangeArrowheads="1"/>
          </p:cNvSpPr>
          <p:nvPr/>
        </p:nvSpPr>
        <p:spPr bwMode="auto">
          <a:xfrm>
            <a:off x="3848100" y="9428163"/>
            <a:ext cx="2947988" cy="496887"/>
          </a:xfrm>
          <a:prstGeom prst="rect">
            <a:avLst/>
          </a:prstGeom>
          <a:noFill/>
          <a:ln w="9525">
            <a:noFill/>
            <a:miter lim="800000"/>
            <a:headEnd/>
            <a:tailEnd/>
          </a:ln>
        </p:spPr>
        <p:txBody>
          <a:bodyPr lIns="90578" tIns="44494" rIns="90578" bIns="44494" anchor="b"/>
          <a:lstStyle/>
          <a:p>
            <a:pPr algn="r"/>
            <a:r>
              <a:rPr lang="tr-TR" altLang="tr-TR" sz="1200"/>
              <a:t>2</a:t>
            </a:r>
            <a:endParaRPr lang="tr-TR" altLang="tr-TR" sz="1200">
              <a:latin typeface="Arial Tur"/>
            </a:endParaRPr>
          </a:p>
        </p:txBody>
      </p:sp>
      <p:sp>
        <p:nvSpPr>
          <p:cNvPr id="77828" name="Rectangle 4"/>
          <p:cNvSpPr>
            <a:spLocks noChangeArrowheads="1"/>
          </p:cNvSpPr>
          <p:nvPr/>
        </p:nvSpPr>
        <p:spPr bwMode="auto">
          <a:xfrm>
            <a:off x="0" y="9428163"/>
            <a:ext cx="2946400" cy="496887"/>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7829" name="Rectangle 5"/>
          <p:cNvSpPr>
            <a:spLocks noChangeArrowheads="1"/>
          </p:cNvSpPr>
          <p:nvPr/>
        </p:nvSpPr>
        <p:spPr bwMode="auto">
          <a:xfrm>
            <a:off x="0" y="0"/>
            <a:ext cx="2946400"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7830" name="Rectangle 6"/>
          <p:cNvSpPr>
            <a:spLocks noGrp="1" noRot="1" noChangeAspect="1" noChangeArrowheads="1" noTextEdit="1"/>
          </p:cNvSpPr>
          <p:nvPr>
            <p:ph type="sldImg"/>
          </p:nvPr>
        </p:nvSpPr>
        <p:spPr bwMode="auto">
          <a:xfrm>
            <a:off x="928688" y="752475"/>
            <a:ext cx="4945062" cy="3708400"/>
          </a:xfrm>
          <a:solidFill>
            <a:srgbClr val="FFFFFF"/>
          </a:solidFill>
          <a:ln cap="flat">
            <a:solidFill>
              <a:srgbClr val="000000"/>
            </a:solidFill>
            <a:miter lim="800000"/>
            <a:headEnd/>
            <a:tailEnd/>
          </a:ln>
        </p:spPr>
      </p:sp>
      <p:sp>
        <p:nvSpPr>
          <p:cNvPr id="77831" name="Rectangle 7"/>
          <p:cNvSpPr>
            <a:spLocks noGrp="1" noChangeArrowheads="1"/>
          </p:cNvSpPr>
          <p:nvPr>
            <p:ph type="body" idx="1"/>
          </p:nvPr>
        </p:nvSpPr>
        <p:spPr bwMode="auto">
          <a:xfrm>
            <a:off x="677863" y="4716463"/>
            <a:ext cx="5440362" cy="4467225"/>
          </a:xfrm>
          <a:noFill/>
        </p:spPr>
        <p:txBody>
          <a:bodyPr wrap="square" lIns="90578" tIns="44494" rIns="90578" bIns="44494" numCol="1" anchor="t" anchorCtr="0" compatLnSpc="1">
            <a:prstTxWarp prst="textNoShape">
              <a:avLst/>
            </a:prstTxWarp>
          </a:bodyPr>
          <a:lstStyle/>
          <a:p>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48100" y="0"/>
            <a:ext cx="2947988"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8851" name="Rectangle 3"/>
          <p:cNvSpPr>
            <a:spLocks noChangeArrowheads="1"/>
          </p:cNvSpPr>
          <p:nvPr/>
        </p:nvSpPr>
        <p:spPr bwMode="auto">
          <a:xfrm>
            <a:off x="3848100" y="9428163"/>
            <a:ext cx="2947988" cy="496887"/>
          </a:xfrm>
          <a:prstGeom prst="rect">
            <a:avLst/>
          </a:prstGeom>
          <a:noFill/>
          <a:ln w="9525">
            <a:noFill/>
            <a:miter lim="800000"/>
            <a:headEnd/>
            <a:tailEnd/>
          </a:ln>
        </p:spPr>
        <p:txBody>
          <a:bodyPr lIns="90578" tIns="44494" rIns="90578" bIns="44494" anchor="b"/>
          <a:lstStyle/>
          <a:p>
            <a:pPr algn="r"/>
            <a:r>
              <a:rPr lang="tr-TR" altLang="tr-TR" sz="1200"/>
              <a:t>2</a:t>
            </a:r>
            <a:endParaRPr lang="tr-TR" altLang="tr-TR" sz="1200">
              <a:latin typeface="Arial Tur"/>
            </a:endParaRPr>
          </a:p>
        </p:txBody>
      </p:sp>
      <p:sp>
        <p:nvSpPr>
          <p:cNvPr id="78852" name="Rectangle 4"/>
          <p:cNvSpPr>
            <a:spLocks noChangeArrowheads="1"/>
          </p:cNvSpPr>
          <p:nvPr/>
        </p:nvSpPr>
        <p:spPr bwMode="auto">
          <a:xfrm>
            <a:off x="0" y="9428163"/>
            <a:ext cx="2946400" cy="496887"/>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8853" name="Rectangle 5"/>
          <p:cNvSpPr>
            <a:spLocks noChangeArrowheads="1"/>
          </p:cNvSpPr>
          <p:nvPr/>
        </p:nvSpPr>
        <p:spPr bwMode="auto">
          <a:xfrm>
            <a:off x="0" y="0"/>
            <a:ext cx="2946400"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8854" name="Rectangle 6"/>
          <p:cNvSpPr>
            <a:spLocks noGrp="1" noRot="1" noChangeAspect="1" noChangeArrowheads="1" noTextEdit="1"/>
          </p:cNvSpPr>
          <p:nvPr>
            <p:ph type="sldImg"/>
          </p:nvPr>
        </p:nvSpPr>
        <p:spPr bwMode="auto">
          <a:xfrm>
            <a:off x="928688" y="752475"/>
            <a:ext cx="4945062" cy="3708400"/>
          </a:xfrm>
          <a:solidFill>
            <a:srgbClr val="FFFFFF"/>
          </a:solidFill>
          <a:ln cap="flat">
            <a:solidFill>
              <a:srgbClr val="000000"/>
            </a:solidFill>
            <a:miter lim="800000"/>
            <a:headEnd/>
            <a:tailEnd/>
          </a:ln>
        </p:spPr>
      </p:sp>
      <p:sp>
        <p:nvSpPr>
          <p:cNvPr id="78855" name="Rectangle 7"/>
          <p:cNvSpPr>
            <a:spLocks noGrp="1" noChangeArrowheads="1"/>
          </p:cNvSpPr>
          <p:nvPr>
            <p:ph type="body" idx="1"/>
          </p:nvPr>
        </p:nvSpPr>
        <p:spPr bwMode="auto">
          <a:xfrm>
            <a:off x="677863" y="4716463"/>
            <a:ext cx="5440362" cy="4467225"/>
          </a:xfrm>
          <a:noFill/>
        </p:spPr>
        <p:txBody>
          <a:bodyPr wrap="square" lIns="90578" tIns="44494" rIns="90578" bIns="44494" numCol="1" anchor="t" anchorCtr="0" compatLnSpc="1">
            <a:prstTxWarp prst="textNoShape">
              <a:avLst/>
            </a:prstTxWarp>
          </a:bodyPr>
          <a:lstStyle/>
          <a:p>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2" name="Not Yer Tutucusu 2"/>
          <p:cNvSpPr>
            <a:spLocks noGrp="1"/>
          </p:cNvSpPr>
          <p:nvPr>
            <p:ph type="body" idx="1"/>
          </p:nvPr>
        </p:nvSpPr>
        <p:spPr bwMode="auto"/>
        <p:txBody>
          <a:bodyPr wrap="square" numCol="1" anchor="t" anchorCtr="0" compatLnSpc="1">
            <a:prstTxWarp prst="textNoShape">
              <a:avLst/>
            </a:prstTxWarp>
          </a:bodyPr>
          <a:lstStyle/>
          <a:p>
            <a:pPr>
              <a:defRPr/>
            </a:pPr>
            <a:r>
              <a:rPr lang="tr-TR" b="1" u="sng" dirty="0" smtClean="0"/>
              <a:t>TEMEL  KURULUM GİDERLERİ</a:t>
            </a:r>
          </a:p>
          <a:p>
            <a:pPr>
              <a:defRPr/>
            </a:pPr>
            <a:endParaRPr lang="tr-TR" dirty="0" smtClean="0"/>
          </a:p>
          <a:p>
            <a:pPr>
              <a:defRPr/>
            </a:pPr>
            <a:r>
              <a:rPr lang="de-DE" dirty="0" err="1" smtClean="0"/>
              <a:t>Marka</a:t>
            </a:r>
            <a:r>
              <a:rPr lang="de-DE" dirty="0" smtClean="0"/>
              <a:t> </a:t>
            </a:r>
            <a:r>
              <a:rPr lang="de-DE" dirty="0" err="1" smtClean="0"/>
              <a:t>ve</a:t>
            </a:r>
            <a:r>
              <a:rPr lang="de-DE" dirty="0" smtClean="0"/>
              <a:t> </a:t>
            </a:r>
            <a:r>
              <a:rPr lang="de-DE" dirty="0" err="1" smtClean="0"/>
              <a:t>logoyu</a:t>
            </a:r>
            <a:r>
              <a:rPr lang="de-DE" dirty="0" smtClean="0"/>
              <a:t> </a:t>
            </a:r>
            <a:r>
              <a:rPr lang="de-DE" dirty="0" err="1" smtClean="0"/>
              <a:t>gösterir</a:t>
            </a:r>
            <a:r>
              <a:rPr lang="de-DE" dirty="0" smtClean="0"/>
              <a:t> </a:t>
            </a:r>
            <a:r>
              <a:rPr lang="de-DE" dirty="0" err="1" smtClean="0"/>
              <a:t>tabela</a:t>
            </a:r>
            <a:r>
              <a:rPr lang="de-DE" dirty="0" smtClean="0"/>
              <a:t>,</a:t>
            </a:r>
            <a:endParaRPr lang="tr-TR" dirty="0" smtClean="0"/>
          </a:p>
          <a:p>
            <a:pPr>
              <a:defRPr/>
            </a:pPr>
            <a:r>
              <a:rPr lang="de-DE" dirty="0" smtClean="0"/>
              <a:t> </a:t>
            </a:r>
            <a:endParaRPr lang="tr-TR" dirty="0" smtClean="0"/>
          </a:p>
          <a:p>
            <a:pPr>
              <a:defRPr/>
            </a:pPr>
            <a:r>
              <a:rPr lang="it-IT" dirty="0" smtClean="0"/>
              <a:t>§ Kepenk sistemi,</a:t>
            </a:r>
            <a:endParaRPr lang="tr-TR" dirty="0" smtClean="0"/>
          </a:p>
          <a:p>
            <a:pPr>
              <a:defRPr/>
            </a:pPr>
            <a:endParaRPr lang="tr-TR" dirty="0" smtClean="0"/>
          </a:p>
          <a:p>
            <a:pPr>
              <a:defRPr/>
            </a:pPr>
            <a:endParaRPr lang="tr-TR" dirty="0" smtClean="0"/>
          </a:p>
          <a:p>
            <a:pPr>
              <a:defRPr/>
            </a:pPr>
            <a:r>
              <a:rPr lang="it-IT" dirty="0" smtClean="0"/>
              <a:t>Kamera güvenlik sistemi,</a:t>
            </a:r>
            <a:endParaRPr lang="tr-TR" dirty="0" smtClean="0"/>
          </a:p>
          <a:p>
            <a:pPr>
              <a:defRPr/>
            </a:pPr>
            <a:r>
              <a:rPr lang="it-IT" dirty="0" smtClean="0"/>
              <a:t> </a:t>
            </a:r>
            <a:endParaRPr lang="tr-TR" dirty="0" smtClean="0"/>
          </a:p>
          <a:p>
            <a:pPr>
              <a:defRPr/>
            </a:pPr>
            <a:r>
              <a:rPr lang="it-IT" dirty="0" smtClean="0"/>
              <a:t>§ Ürünler için güvenlik sistemi,</a:t>
            </a:r>
            <a:endParaRPr lang="tr-TR" dirty="0" smtClean="0"/>
          </a:p>
          <a:p>
            <a:pPr>
              <a:defRPr/>
            </a:pPr>
            <a:r>
              <a:rPr lang="it-IT" dirty="0" smtClean="0"/>
              <a:t> </a:t>
            </a:r>
            <a:endParaRPr lang="tr-TR" dirty="0" smtClean="0"/>
          </a:p>
          <a:p>
            <a:pPr>
              <a:defRPr/>
            </a:pPr>
            <a:r>
              <a:rPr lang="it-IT" dirty="0" smtClean="0"/>
              <a:t>§ Alarm sistemi,</a:t>
            </a:r>
            <a:endParaRPr lang="tr-TR" dirty="0" smtClean="0"/>
          </a:p>
          <a:p>
            <a:pPr>
              <a:defRPr/>
            </a:pPr>
            <a:r>
              <a:rPr lang="it-IT" dirty="0" smtClean="0"/>
              <a:t> </a:t>
            </a:r>
            <a:endParaRPr lang="tr-TR" dirty="0" smtClean="0"/>
          </a:p>
          <a:p>
            <a:pPr>
              <a:defRPr/>
            </a:pPr>
            <a:r>
              <a:rPr lang="it-IT" dirty="0" smtClean="0"/>
              <a:t>§Yer ve duvar döşemeleri,</a:t>
            </a:r>
            <a:endParaRPr lang="tr-TR" dirty="0" smtClean="0"/>
          </a:p>
          <a:p>
            <a:pPr>
              <a:defRPr/>
            </a:pPr>
            <a:r>
              <a:rPr lang="it-IT" dirty="0" smtClean="0"/>
              <a:t> </a:t>
            </a:r>
            <a:endParaRPr lang="tr-TR" dirty="0" smtClean="0"/>
          </a:p>
          <a:p>
            <a:pPr>
              <a:defRPr/>
            </a:pPr>
            <a:r>
              <a:rPr lang="it-IT" dirty="0" smtClean="0"/>
              <a:t>§ Kartonpiyer / alçıpan / boya / badana,</a:t>
            </a:r>
            <a:endParaRPr lang="tr-TR" dirty="0" smtClean="0"/>
          </a:p>
          <a:p>
            <a:pPr>
              <a:defRPr/>
            </a:pPr>
            <a:r>
              <a:rPr lang="it-IT" dirty="0" smtClean="0"/>
              <a:t> </a:t>
            </a:r>
            <a:endParaRPr lang="tr-TR" dirty="0" smtClean="0"/>
          </a:p>
          <a:p>
            <a:pPr>
              <a:defRPr/>
            </a:pPr>
            <a:r>
              <a:rPr lang="it-IT" dirty="0" smtClean="0"/>
              <a:t>§ Merkezi, taşınamaz havalandırma tertibatı, </a:t>
            </a:r>
            <a:endParaRPr lang="tr-TR" dirty="0" smtClean="0"/>
          </a:p>
          <a:p>
            <a:pPr>
              <a:defRPr/>
            </a:pPr>
            <a:r>
              <a:rPr lang="it-IT" dirty="0" smtClean="0"/>
              <a:t> </a:t>
            </a:r>
            <a:endParaRPr lang="tr-TR" dirty="0" smtClean="0"/>
          </a:p>
          <a:p>
            <a:pPr>
              <a:defRPr/>
            </a:pPr>
            <a:r>
              <a:rPr lang="it-IT" dirty="0" smtClean="0"/>
              <a:t>§ Raf, dolap,</a:t>
            </a:r>
            <a:endParaRPr lang="tr-TR" dirty="0" smtClean="0"/>
          </a:p>
          <a:p>
            <a:pPr>
              <a:defRPr/>
            </a:pPr>
            <a:r>
              <a:rPr lang="it-IT" dirty="0" smtClean="0"/>
              <a:t> </a:t>
            </a:r>
            <a:endParaRPr lang="tr-TR" dirty="0" smtClean="0"/>
          </a:p>
          <a:p>
            <a:pPr>
              <a:defRPr/>
            </a:pPr>
            <a:r>
              <a:rPr lang="it-IT" dirty="0" smtClean="0"/>
              <a:t>Gastronomi sektöründeki şirketlerin, yukarıdakilere ilave olarak;</a:t>
            </a:r>
            <a:endParaRPr lang="tr-TR" dirty="0" smtClean="0"/>
          </a:p>
          <a:p>
            <a:pPr>
              <a:defRPr/>
            </a:pPr>
            <a:r>
              <a:rPr lang="it-IT" dirty="0" smtClean="0"/>
              <a:t> </a:t>
            </a:r>
            <a:endParaRPr lang="tr-TR" dirty="0" smtClean="0"/>
          </a:p>
          <a:p>
            <a:pPr>
              <a:defRPr/>
            </a:pPr>
            <a:r>
              <a:rPr lang="it-IT" dirty="0" smtClean="0"/>
              <a:t>§ Endüstriyel mutfak,</a:t>
            </a:r>
            <a:endParaRPr lang="tr-TR" dirty="0" smtClean="0"/>
          </a:p>
          <a:p>
            <a:pPr>
              <a:defRPr/>
            </a:pPr>
            <a:r>
              <a:rPr lang="it-IT" dirty="0" smtClean="0"/>
              <a:t> </a:t>
            </a:r>
            <a:endParaRPr lang="tr-TR" dirty="0" smtClean="0"/>
          </a:p>
          <a:p>
            <a:pPr>
              <a:defRPr/>
            </a:pPr>
            <a:r>
              <a:rPr lang="it-IT" dirty="0" smtClean="0"/>
              <a:t>§ Masa, sandalye,</a:t>
            </a:r>
            <a:endParaRPr lang="tr-TR" dirty="0" smtClean="0"/>
          </a:p>
          <a:p>
            <a:pPr>
              <a:defRPr/>
            </a:pPr>
            <a:r>
              <a:rPr lang="it-IT" dirty="0" smtClean="0"/>
              <a:t> </a:t>
            </a:r>
            <a:endParaRPr lang="tr-TR" dirty="0" smtClean="0"/>
          </a:p>
          <a:p>
            <a:pPr>
              <a:defRPr/>
            </a:pPr>
            <a:r>
              <a:rPr lang="it-IT" dirty="0" smtClean="0"/>
              <a:t>§ Mutfak gereçleri ve servis malzemeleri</a:t>
            </a:r>
            <a:endParaRPr lang="tr-TR" dirty="0" smtClean="0"/>
          </a:p>
          <a:p>
            <a:pPr>
              <a:defRPr/>
            </a:pPr>
            <a:endParaRPr lang="tr-TR" dirty="0" smtClean="0"/>
          </a:p>
          <a:p>
            <a:pPr>
              <a:defRPr/>
            </a:pPr>
            <a:r>
              <a:rPr lang="tr-TR" b="1" u="sng" dirty="0" smtClean="0"/>
              <a:t>UUE</a:t>
            </a:r>
          </a:p>
          <a:p>
            <a:pPr>
              <a:defRPr/>
            </a:pPr>
            <a:endParaRPr lang="tr-TR" b="1" dirty="0" smtClean="0"/>
          </a:p>
          <a:p>
            <a:pPr>
              <a:defRPr/>
            </a:pPr>
            <a:r>
              <a:rPr lang="tr-TR" b="1" dirty="0" smtClean="0"/>
              <a:t>MARKA/TURQUALITY</a:t>
            </a:r>
            <a:r>
              <a:rPr lang="tr-TR" b="1" baseline="30000" dirty="0" smtClean="0"/>
              <a:t>®</a:t>
            </a:r>
            <a:r>
              <a:rPr lang="tr-TR" b="1" dirty="0" smtClean="0"/>
              <a:t> DESTEK PROGRAMI KAPSAMINA ALINAN/BULUNAN ŞİRKETLERİN DESTEKLENMESİ </a:t>
            </a:r>
            <a:endParaRPr lang="tr-TR" dirty="0" smtClean="0"/>
          </a:p>
          <a:p>
            <a:pPr>
              <a:defRPr/>
            </a:pPr>
            <a:r>
              <a:rPr lang="tr-TR" b="1" dirty="0" smtClean="0"/>
              <a:t>1) Marka Destek Programı Kapsamına Alınan/Kapsamında Bulunan Şirketlere Sağlanan Destek Unsurları</a:t>
            </a:r>
            <a:r>
              <a:rPr lang="tr-TR" dirty="0" smtClean="0"/>
              <a:t> </a:t>
            </a:r>
          </a:p>
          <a:p>
            <a:pPr>
              <a:defRPr/>
            </a:pPr>
            <a:r>
              <a:rPr lang="tr-TR" b="1" dirty="0" smtClean="0"/>
              <a:t> </a:t>
            </a:r>
            <a:endParaRPr lang="tr-TR" dirty="0" smtClean="0"/>
          </a:p>
          <a:p>
            <a:pPr>
              <a:defRPr/>
            </a:pPr>
            <a:r>
              <a:rPr lang="tr-TR" b="1" dirty="0" smtClean="0"/>
              <a:t>	a) Patent, Faydalı Model, Endüstriyel Tasarım ve Marka Tescil Harcamalarının Desteklenmesi: </a:t>
            </a:r>
            <a:endParaRPr lang="tr-TR" dirty="0" smtClean="0"/>
          </a:p>
          <a:p>
            <a:pPr>
              <a:defRPr/>
            </a:pPr>
            <a:r>
              <a:rPr lang="tr-TR" dirty="0" smtClean="0"/>
              <a:t> </a:t>
            </a:r>
          </a:p>
          <a:p>
            <a:pPr>
              <a:defRPr/>
            </a:pPr>
            <a:r>
              <a:rPr lang="tr-TR" dirty="0" smtClean="0"/>
              <a:t>	</a:t>
            </a:r>
          </a:p>
          <a:p>
            <a:pPr>
              <a:defRPr/>
            </a:pPr>
            <a:r>
              <a:rPr lang="tr-TR" b="1" dirty="0" smtClean="0"/>
              <a:t>	Madde 24-</a:t>
            </a:r>
            <a:r>
              <a:rPr lang="tr-TR" dirty="0" smtClean="0"/>
              <a:t> (1) Marka Destek Programı kapsamına alınan şirketlerin destek kapsamına alınan marka/markalarının; </a:t>
            </a:r>
          </a:p>
          <a:p>
            <a:pPr>
              <a:defRPr/>
            </a:pPr>
            <a:r>
              <a:rPr lang="tr-TR" dirty="0" smtClean="0"/>
              <a:t>§	Yurtdışında tescil ettirilmesine yönelik bütün zorunlu giderleri (marka-patent bürosu hizmet, danışmanlık giderleri, markanın o ülkede başka bir şirket adına tescil ettirilip ettirilmediğine ilişkin olarak yapılacak araştırma, inceleme giderleri, vb.) ile</a:t>
            </a:r>
          </a:p>
          <a:p>
            <a:pPr>
              <a:defRPr/>
            </a:pPr>
            <a:r>
              <a:rPr lang="tr-TR" dirty="0" smtClean="0"/>
              <a:t>§	Yurtdışında tescil ettirilmiş markalarının korunmasına ilişkin tüm harcamaları (telefon, faks, avukatlık ücretleri, </a:t>
            </a:r>
            <a:r>
              <a:rPr lang="tr-TR" dirty="0" err="1" smtClean="0"/>
              <a:t>vb</a:t>
            </a:r>
            <a:r>
              <a:rPr lang="tr-TR" dirty="0" smtClean="0"/>
              <a:t>)  </a:t>
            </a:r>
          </a:p>
          <a:p>
            <a:pPr>
              <a:defRPr/>
            </a:pPr>
            <a:r>
              <a:rPr lang="tr-TR" b="1" dirty="0" smtClean="0"/>
              <a:t>§	Patent, faydalı model ve endüstriyel tasarım tesciline ilişkin olarak yurtiçi ve yurtdışında gerçekleştirilen tüm harcamaları (telefon, faks, avukatlık ücretleri, </a:t>
            </a:r>
            <a:r>
              <a:rPr lang="tr-TR" b="1" dirty="0" err="1" smtClean="0"/>
              <a:t>vb</a:t>
            </a:r>
            <a:r>
              <a:rPr lang="tr-TR" b="1" dirty="0" smtClean="0"/>
              <a:t>)  </a:t>
            </a:r>
            <a:endParaRPr lang="tr-TR" dirty="0" smtClean="0"/>
          </a:p>
          <a:p>
            <a:pPr>
              <a:defRPr/>
            </a:pPr>
            <a:r>
              <a:rPr lang="tr-TR" dirty="0" smtClean="0"/>
              <a:t>% 50 oranında ve yıllık en fazla 50.000 ABD Doları’na kadar desteklenir.  </a:t>
            </a:r>
          </a:p>
          <a:p>
            <a:pPr>
              <a:defRPr/>
            </a:pPr>
            <a:r>
              <a:rPr lang="tr-TR" dirty="0" smtClean="0"/>
              <a:t>(2) Şirketlerin tescil ile sonuçlanmayan marka tescili faaliyetlerine ilişkin harcamalarının da destek kapsamında değerlendirilmesi mümkün bulunmaktadır.</a:t>
            </a:r>
            <a:r>
              <a:rPr lang="tr-TR" b="1" dirty="0" smtClean="0"/>
              <a:t> </a:t>
            </a:r>
            <a:endParaRPr lang="tr-TR" dirty="0" smtClean="0"/>
          </a:p>
          <a:p>
            <a:pPr>
              <a:defRPr/>
            </a:pPr>
            <a:r>
              <a:rPr lang="tr-TR" b="1" dirty="0" smtClean="0"/>
              <a:t>b) Tanıtım, Reklam ve Pazarlama Faaliyetlerinin Desteklenmesi:	</a:t>
            </a:r>
            <a:r>
              <a:rPr lang="tr-TR" dirty="0" smtClean="0"/>
              <a:t>	</a:t>
            </a:r>
          </a:p>
          <a:p>
            <a:pPr>
              <a:defRPr/>
            </a:pPr>
            <a:r>
              <a:rPr lang="tr-TR" b="1" dirty="0" smtClean="0"/>
              <a:t>Madde 25- </a:t>
            </a:r>
            <a:r>
              <a:rPr lang="tr-TR" dirty="0" smtClean="0"/>
              <a:t>Şirketlerin, Stratejik İş Planlarında hedef pazarlar olarak belirtecekleri ülkelerde destek kapsamına alınan marka/markaları ile ilgili olarak destek kapsamına alındığı tarihten sonra gerçekleştireceği;  </a:t>
            </a:r>
          </a:p>
          <a:p>
            <a:pPr>
              <a:defRPr/>
            </a:pPr>
            <a:r>
              <a:rPr lang="tr-TR" dirty="0" smtClean="0"/>
              <a:t>§	Görsel ve yazılı tanıtım (Yurtdışına yönelik yayın yapan Türk televizyonları, gazeteleri, vb. basın yayın organlarında verilecek reklamlara ilişkin harcamalar destek kapsamında değerlendirilmez.)</a:t>
            </a:r>
          </a:p>
          <a:p>
            <a:pPr>
              <a:defRPr/>
            </a:pPr>
            <a:r>
              <a:rPr lang="tr-TR" dirty="0" smtClean="0"/>
              <a:t>§    Tanıtım ve pazarlama organizasyonları (Show, defile, özel sergi, sunum vb.) düzenleme ve katılım giderleri, </a:t>
            </a:r>
          </a:p>
          <a:p>
            <a:pPr>
              <a:defRPr/>
            </a:pPr>
            <a:r>
              <a:rPr lang="tr-TR" dirty="0" smtClean="0"/>
              <a:t>§    Ülke imaj kampanyası,</a:t>
            </a:r>
          </a:p>
          <a:p>
            <a:pPr>
              <a:defRPr/>
            </a:pPr>
            <a:r>
              <a:rPr lang="tr-TR" dirty="0" smtClean="0"/>
              <a:t>§   Pazar araştırması (</a:t>
            </a:r>
            <a:r>
              <a:rPr lang="tr-TR" dirty="0" err="1" smtClean="0"/>
              <a:t>segmentasyon</a:t>
            </a:r>
            <a:r>
              <a:rPr lang="tr-TR" dirty="0" smtClean="0"/>
              <a:t>, rekabet, imaj, algı, gizli müşteri, müşteri memnuniyeti, </a:t>
            </a:r>
            <a:r>
              <a:rPr lang="tr-TR" dirty="0" err="1" smtClean="0"/>
              <a:t>lokasyon</a:t>
            </a:r>
            <a:r>
              <a:rPr lang="tr-TR" dirty="0" smtClean="0"/>
              <a:t>, dağıtım kanalı, iletişim fiyat, vb. araştırmalar),</a:t>
            </a:r>
          </a:p>
          <a:p>
            <a:pPr>
              <a:defRPr/>
            </a:pPr>
            <a:r>
              <a:rPr lang="tr-TR" dirty="0" smtClean="0"/>
              <a:t>§    Sponsorluk (kültürel, sosyal sorumluluk, imaj amaçlı ve sportif sponsorluklar vb.),</a:t>
            </a:r>
          </a:p>
          <a:p>
            <a:pPr>
              <a:defRPr/>
            </a:pPr>
            <a:r>
              <a:rPr lang="tr-TR" dirty="0" smtClean="0"/>
              <a:t>§    Kokteyl (açılış, sezon açılışı, kampanya uzantısı, ürün </a:t>
            </a:r>
            <a:r>
              <a:rPr lang="tr-TR" dirty="0" err="1" smtClean="0"/>
              <a:t>lansmanı</a:t>
            </a:r>
            <a:r>
              <a:rPr lang="tr-TR" dirty="0" smtClean="0"/>
              <a:t> </a:t>
            </a:r>
            <a:r>
              <a:rPr lang="tr-TR" dirty="0" err="1" smtClean="0"/>
              <a:t>vs</a:t>
            </a:r>
            <a:r>
              <a:rPr lang="tr-TR" dirty="0" smtClean="0"/>
              <a:t>),</a:t>
            </a:r>
          </a:p>
          <a:p>
            <a:pPr>
              <a:defRPr/>
            </a:pPr>
            <a:r>
              <a:rPr lang="tr-TR" dirty="0" smtClean="0"/>
              <a:t>§    Seminer, konferans, vb., </a:t>
            </a:r>
          </a:p>
          <a:p>
            <a:pPr>
              <a:defRPr/>
            </a:pPr>
            <a:r>
              <a:rPr lang="tr-TR" dirty="0" smtClean="0"/>
              <a:t>§    Web sitesine ilişkin tasarımlar ve bu tasarımların uygulamaları,</a:t>
            </a:r>
          </a:p>
          <a:p>
            <a:pPr>
              <a:defRPr/>
            </a:pPr>
            <a:r>
              <a:rPr lang="tr-TR" dirty="0" smtClean="0"/>
              <a:t>§    Her türlü reklam panoları ve duvar reklamları,</a:t>
            </a:r>
          </a:p>
          <a:p>
            <a:pPr>
              <a:defRPr/>
            </a:pPr>
            <a:r>
              <a:rPr lang="tr-TR" dirty="0" smtClean="0"/>
              <a:t>§    Yabancı dilde hazırlanmış firma katalogları ile her türlü basılı iletişim malzemesi</a:t>
            </a:r>
          </a:p>
          <a:p>
            <a:pPr>
              <a:defRPr/>
            </a:pPr>
            <a:r>
              <a:rPr lang="tr-TR" dirty="0" smtClean="0"/>
              <a:t>§    Üretilen kataloglarla ilgili (tercüme bedeli hariç) her türlü giderler (yurtdışı edildiği takdirde desteklenir.),</a:t>
            </a:r>
          </a:p>
          <a:p>
            <a:pPr>
              <a:defRPr/>
            </a:pPr>
            <a:r>
              <a:rPr lang="tr-TR" dirty="0" smtClean="0"/>
              <a:t>§    Marka-promosyon iletişim ajansı harcamaları,</a:t>
            </a:r>
          </a:p>
          <a:p>
            <a:pPr>
              <a:defRPr/>
            </a:pPr>
            <a:r>
              <a:rPr lang="tr-TR" dirty="0" smtClean="0"/>
              <a:t>§    Halkla İlişkiler-Basınla İlişkiler ajansı harcamaları,</a:t>
            </a:r>
          </a:p>
          <a:p>
            <a:pPr>
              <a:defRPr/>
            </a:pPr>
            <a:r>
              <a:rPr lang="tr-TR" dirty="0" smtClean="0"/>
              <a:t>§    Medya satın alım ajansı harcamaları,</a:t>
            </a:r>
          </a:p>
          <a:p>
            <a:pPr>
              <a:defRPr/>
            </a:pPr>
            <a:r>
              <a:rPr lang="tr-TR" dirty="0" smtClean="0"/>
              <a:t>§    Direct </a:t>
            </a:r>
            <a:r>
              <a:rPr lang="tr-TR" dirty="0" err="1" smtClean="0"/>
              <a:t>mailing</a:t>
            </a:r>
            <a:r>
              <a:rPr lang="tr-TR" dirty="0" smtClean="0"/>
              <a:t> ile ilgili harcamalar,</a:t>
            </a:r>
          </a:p>
          <a:p>
            <a:pPr>
              <a:defRPr/>
            </a:pPr>
            <a:r>
              <a:rPr lang="tr-TR" dirty="0" smtClean="0"/>
              <a:t>§    Zincir marketlerin raflarına girebilmek için bir defaya mahsus ödenen listeleme bedeli,</a:t>
            </a:r>
          </a:p>
          <a:p>
            <a:pPr>
              <a:defRPr/>
            </a:pPr>
            <a:r>
              <a:rPr lang="tr-TR" dirty="0" smtClean="0"/>
              <a:t>§    Periyodik mağaza dergilerinde yer alma,</a:t>
            </a:r>
          </a:p>
          <a:p>
            <a:pPr>
              <a:defRPr/>
            </a:pPr>
            <a:r>
              <a:rPr lang="tr-TR" dirty="0" smtClean="0"/>
              <a:t>§    Eşantiyon ve promosyon malzemeleri,</a:t>
            </a:r>
          </a:p>
          <a:p>
            <a:pPr>
              <a:defRPr/>
            </a:pPr>
            <a:r>
              <a:rPr lang="tr-TR" dirty="0" smtClean="0"/>
              <a:t>§	Elektronik ortamda tanıtım sitelerine verilen reklam,</a:t>
            </a:r>
          </a:p>
          <a:p>
            <a:pPr>
              <a:defRPr/>
            </a:pPr>
            <a:r>
              <a:rPr lang="tr-TR" dirty="0" smtClean="0"/>
              <a:t>§	Radyo reklamları, tanıtımları, promosyonları, </a:t>
            </a:r>
          </a:p>
          <a:p>
            <a:pPr>
              <a:defRPr/>
            </a:pPr>
            <a:r>
              <a:rPr lang="tr-TR" dirty="0" smtClean="0"/>
              <a:t>§	Ürünlerin satışa sunulduğu ve üzerinde, destek kapsamındaki markanın logosunun yer aldığı </a:t>
            </a:r>
            <a:r>
              <a:rPr lang="tr-TR" dirty="0" err="1" smtClean="0"/>
              <a:t>stand</a:t>
            </a:r>
            <a:r>
              <a:rPr lang="tr-TR" dirty="0" smtClean="0"/>
              <a:t>, soğutucu, vb.,</a:t>
            </a:r>
          </a:p>
          <a:p>
            <a:pPr>
              <a:defRPr/>
            </a:pPr>
            <a:r>
              <a:rPr lang="tr-TR" dirty="0" smtClean="0"/>
              <a:t>§	Ürünlerin yurt dışına yönelik olarak elektronik ortamda pazarlanabilmesi amacıyla Müsteşarlıkça uygun görülen ve nihai tüketiciye yönelik olmayan e-ticaret sitelerine üyelik giderleri,</a:t>
            </a:r>
          </a:p>
          <a:p>
            <a:pPr>
              <a:defRPr/>
            </a:pPr>
            <a:r>
              <a:rPr lang="tr-TR" dirty="0" smtClean="0"/>
              <a:t>vb. harcamaları % 50 oranında ve yıllık en fazla 300.000 ABD Doları’na kadar desteklenir.  </a:t>
            </a:r>
          </a:p>
          <a:p>
            <a:pPr>
              <a:defRPr/>
            </a:pPr>
            <a:r>
              <a:rPr lang="tr-TR" b="1" dirty="0" smtClean="0"/>
              <a:t>	</a:t>
            </a:r>
            <a:r>
              <a:rPr lang="tr-TR" dirty="0" smtClean="0"/>
              <a:t>(2) Marka Destek Programı kapsamına alınan şirketlerin, yurtdışında düzenlenen uluslararası nitelikteki </a:t>
            </a:r>
            <a:r>
              <a:rPr lang="tr-TR" dirty="0" err="1" smtClean="0"/>
              <a:t>sektörel</a:t>
            </a:r>
            <a:r>
              <a:rPr lang="tr-TR" dirty="0" smtClean="0"/>
              <a:t> fuarlara katılmaları halinde, fuardan önce ve/veya fuar esnasında gerçekleştirecekleri defile, kokteyl, </a:t>
            </a:r>
            <a:r>
              <a:rPr lang="tr-TR" dirty="0" err="1" smtClean="0"/>
              <a:t>show</a:t>
            </a:r>
            <a:r>
              <a:rPr lang="tr-TR" dirty="0" smtClean="0"/>
              <a:t>, multivizyon gösterisi, reklam panoları, dergi, gazete, TV, radyo ilanları, </a:t>
            </a:r>
            <a:r>
              <a:rPr lang="tr-TR" dirty="0" err="1" smtClean="0"/>
              <a:t>stand</a:t>
            </a:r>
            <a:r>
              <a:rPr lang="tr-TR" dirty="0" smtClean="0"/>
              <a:t> dekorasyonu ve fuar katılım bedeli gibi tüm reklam, tanıtım ve pazarlama faaliyetlerine ilişkin harcamaları destek kapsamındadır. Yurtdışında düzenlenen uluslararası nitelikteki </a:t>
            </a:r>
            <a:r>
              <a:rPr lang="tr-TR" dirty="0" err="1" smtClean="0"/>
              <a:t>sektörel</a:t>
            </a:r>
            <a:r>
              <a:rPr lang="tr-TR" dirty="0" smtClean="0"/>
              <a:t> fuarlara bireysel katılım halinde, </a:t>
            </a:r>
            <a:r>
              <a:rPr lang="tr-TR" dirty="0" err="1" smtClean="0"/>
              <a:t>stand</a:t>
            </a:r>
            <a:r>
              <a:rPr lang="tr-TR" dirty="0" smtClean="0"/>
              <a:t> dekorasyonu ile fuar katılım bedeline ilişkin harcamaları destek</a:t>
            </a:r>
            <a:r>
              <a:rPr lang="tr-TR" b="1" dirty="0" smtClean="0"/>
              <a:t> </a:t>
            </a:r>
            <a:r>
              <a:rPr lang="tr-TR" dirty="0" smtClean="0"/>
              <a:t>kapsamındaki marka başına, takvim yılında iki fuar katılımına mahsus olmak üzere desteklenecek olup; ilgili şirketlerin, katılacakları fuara ilişkin bilgileri, yerinde inceleme yapılmasını </a:t>
            </a:r>
            <a:r>
              <a:rPr lang="tr-TR" dirty="0" err="1" smtClean="0"/>
              <a:t>teminen</a:t>
            </a:r>
            <a:r>
              <a:rPr lang="tr-TR" dirty="0" smtClean="0"/>
              <a:t>, fuar başlangıç tarihinden en geç on beş gün önce Birliğe/Müsteşarlığa bildirmesi gerekmektedir. Birlikler de söz konusu başvuruyu Müsteşarlığa intikal ettirir. Ticaret Müşaviri/Ataşesi, DTM Temsilcisi veya Müsteşarlığımız Merkez Teşkilatı personeli, söz konusu fuarların yerinde incelenmesi için Müsteşarlığımızca görevlendirilebilir. Ancak, 23/12/2004 tarih ve 25679 sayılı Resmi </a:t>
            </a:r>
            <a:r>
              <a:rPr lang="tr-TR" dirty="0" err="1" smtClean="0"/>
              <a:t>Gazete'de</a:t>
            </a:r>
            <a:r>
              <a:rPr lang="tr-TR" dirty="0" smtClean="0"/>
              <a:t> yayımlanarak yürürlüğe giren 2004/6 sayılı “Yurt Dışı Fuar Katılımlarının Desteklenmesine İlişkin Tebliğ” uyarınca destekten yararlandırılan bir faaliyet, 2006/4 sayılı Tebliğ çerçevesinde desteklenmez.</a:t>
            </a:r>
          </a:p>
          <a:p>
            <a:pPr>
              <a:defRPr/>
            </a:pPr>
            <a:r>
              <a:rPr lang="tr-TR" dirty="0" smtClean="0"/>
              <a:t> </a:t>
            </a:r>
          </a:p>
          <a:p>
            <a:pPr>
              <a:defRPr/>
            </a:pPr>
            <a:r>
              <a:rPr lang="tr-TR" dirty="0" smtClean="0"/>
              <a:t> </a:t>
            </a:r>
            <a:endParaRPr lang="tr-TR" b="1" dirty="0" smtClean="0"/>
          </a:p>
          <a:p>
            <a:pPr>
              <a:defRPr/>
            </a:pPr>
            <a:r>
              <a:rPr lang="tr-TR" dirty="0" smtClean="0"/>
              <a:t>         </a:t>
            </a:r>
            <a:r>
              <a:rPr lang="tr-TR" b="1" dirty="0" smtClean="0"/>
              <a:t>c) Yurtdışı Birimlere İlişkin Giderlerin Desteklenmesi:	  </a:t>
            </a:r>
          </a:p>
          <a:p>
            <a:pPr>
              <a:defRPr/>
            </a:pPr>
            <a:r>
              <a:rPr lang="tr-TR" b="1" dirty="0" smtClean="0"/>
              <a:t>Madde 26- </a:t>
            </a:r>
            <a:r>
              <a:rPr lang="tr-TR" dirty="0" smtClean="0"/>
              <a:t>(1)</a:t>
            </a:r>
            <a:r>
              <a:rPr lang="tr-TR" b="1" dirty="0" smtClean="0"/>
              <a:t> </a:t>
            </a:r>
            <a:r>
              <a:rPr lang="tr-TR" dirty="0" smtClean="0"/>
              <a:t>Marka Destek Programı kapsamına alınan şirketlerin Stratejik İş Planlarında hedef pazarlar olarak belirtecekleri ülkelerde destek kapsamına alınan marka/markaları ile ilgili olarak açmış oldukları ve/veya açacakları yurtdışı birimlere (şirket, ofis, depo, mağaza, lokanta/kafe, şube, büro, yedek parça ve tamir hizmeti veren servisler)  ilişkin;  </a:t>
            </a:r>
          </a:p>
          <a:p>
            <a:pPr>
              <a:defRPr/>
            </a:pPr>
            <a:r>
              <a:rPr lang="tr-TR" dirty="0" smtClean="0"/>
              <a:t>§	Brüt kira ile buna ilişkin kesinleşmiş (dönem sonunda mahsup işlemine konu olmayan) vergi/resim/harç,</a:t>
            </a:r>
          </a:p>
          <a:p>
            <a:pPr>
              <a:defRPr/>
            </a:pPr>
            <a:r>
              <a:rPr lang="tr-TR" dirty="0" smtClean="0"/>
              <a:t>§    Komisyon,</a:t>
            </a:r>
          </a:p>
          <a:p>
            <a:pPr>
              <a:defRPr/>
            </a:pPr>
            <a:r>
              <a:rPr lang="tr-TR" dirty="0" smtClean="0"/>
              <a:t>§	Söz konusu birimlerin işletilmesi için gerekli, Müsteşarlık tarafından belirlenen temel kurulum giderleri,</a:t>
            </a:r>
          </a:p>
          <a:p>
            <a:pPr>
              <a:defRPr/>
            </a:pPr>
            <a:r>
              <a:rPr lang="tr-TR" dirty="0" smtClean="0"/>
              <a:t>§	Hizmet (genel güvenlik, genel temizlik gibi ortak kullanım giderleri, </a:t>
            </a:r>
            <a:r>
              <a:rPr lang="tr-TR" dirty="0" err="1" smtClean="0"/>
              <a:t>forklift</a:t>
            </a:r>
            <a:r>
              <a:rPr lang="tr-TR" dirty="0" smtClean="0"/>
              <a:t> kira bedeli),</a:t>
            </a:r>
          </a:p>
          <a:p>
            <a:pPr>
              <a:defRPr/>
            </a:pPr>
            <a:r>
              <a:rPr lang="tr-TR" dirty="0" smtClean="0"/>
              <a:t>§	Hukuki danışmanlık  </a:t>
            </a:r>
          </a:p>
          <a:p>
            <a:pPr>
              <a:defRPr/>
            </a:pPr>
            <a:r>
              <a:rPr lang="tr-TR" dirty="0" smtClean="0"/>
              <a:t>giderleri % 50 oranında ve yıllık en fazla 500.000 ABD Doları’na kadar karşılanır. </a:t>
            </a:r>
          </a:p>
          <a:p>
            <a:pPr>
              <a:defRPr/>
            </a:pPr>
            <a:r>
              <a:rPr lang="tr-TR" dirty="0" smtClean="0"/>
              <a:t>(2) Şirketlerin; </a:t>
            </a:r>
          </a:p>
          <a:p>
            <a:pPr>
              <a:defRPr/>
            </a:pPr>
            <a:r>
              <a:rPr lang="tr-TR" dirty="0" smtClean="0"/>
              <a:t>§	Yurtdışı birimlerden mağaza/lokanta/kafe açılması amacıyla gerçekleştirecekleri uygun mahal araştırmasına yönelik danışmanlık, yerel vergi, resim harçlar belediye giderleri ile,</a:t>
            </a:r>
          </a:p>
          <a:p>
            <a:pPr>
              <a:defRPr/>
            </a:pPr>
            <a:r>
              <a:rPr lang="tr-TR" dirty="0" smtClean="0"/>
              <a:t>§	Açtıkları ve/veya açacakları mağaza/lokanta/kafelere ilişkin konsept yaratımı, teknik detay uygulama planları, proje uygulama dahil mimari çalışmaları ve dekorasyon giderleri,   </a:t>
            </a:r>
          </a:p>
          <a:p>
            <a:pPr>
              <a:defRPr/>
            </a:pPr>
            <a:r>
              <a:rPr lang="tr-TR" dirty="0" smtClean="0"/>
              <a:t>% 50 oranında ve yıllık en fazla 400.000 ABD Doları’na kadar, desteklenir.</a:t>
            </a:r>
          </a:p>
          <a:p>
            <a:pPr>
              <a:defRPr/>
            </a:pPr>
            <a:r>
              <a:rPr lang="tr-TR" dirty="0" smtClean="0"/>
              <a:t>	(3) Şirketlerin bu maddenin birinci fıkrası çerçevesinde açtıkları birimlerin kirasının ciroya (depo için kullanılan palet miktarına) bağlı olması durumunda; Müsteşarlık/Birlik tarafından uygun görülen temel kira tutarı [temel kira uygulamasının bulunmadığı birimlerde, yalnızca cironun yüzdesinden oluşan (depo için kullanılan palet miktarına göre hesaplanan) ve Müsteşarlık/Birlik tarafından incelenen ilk kira tutarı, temel kira kabul edilir] ile söz konusu temel kira tutarının %50’sine kadar olan ciro kirası, ilgili fıkrada belirtilen limit dahilinde desteklenir (Örneğin, temel kiranın 5.000 ABD Doları ve ciro kirasının %8 olarak belirlendiği ve bu tutarların hangisi yüksekse o tutarın kira olarak ödeneceğinin belirlendiği bir sözleşme çerçevesinde; temel kiranın bir buçuk katına kadar (5000 ABD Doları+ 0,5*5000 ABD Doları = 7500 ABD Doları) olan kira ödemesi destek kapsamında değerlendirilebilir. Eğer kira sözleşmesinde sabit bir temel kira belirlenmemiş ve kira tutarı yalnızca cironun %8’i olarak belirlenmişse; Müsteşarlık/Birlik tarafından incelenen ve söz konusu aya ilişkin cironun %8’ine tekabül eden ilk kira tutarı, temel kira olarak kabul edilir ve bu tutarın bir buçuk katına kadar olan kira ödemesi destek kapsamında değerlendirilebilir). </a:t>
            </a:r>
          </a:p>
          <a:p>
            <a:pPr>
              <a:defRPr/>
            </a:pPr>
            <a:r>
              <a:rPr lang="tr-TR" dirty="0" smtClean="0"/>
              <a:t> 	</a:t>
            </a:r>
            <a:r>
              <a:rPr lang="tr-TR" b="1" dirty="0" smtClean="0"/>
              <a:t>Madde 27-</a:t>
            </a:r>
            <a:r>
              <a:rPr lang="tr-TR" dirty="0" smtClean="0"/>
              <a:t> Destek Programı kapsamındaki şirketlerin destek kapsamına alınan marka/markalarıyla ilgili, Stratejik İş Planlarında hedef pazarlar olarak belirteceği ülkelerde olması kaydıyla açmış olduğu ve/veya açacağı yurtdışı birimleriyle ilgili olarak herhangi bir sayı, şehir, ülke sınırlaması bulunmamaktadır. Ancak, şirkete açmış olduğu ve/veya açacağı tüm yurtdışı birimlerine ilişkin kira, komisyon, temel kurulum giderleri, hizmet ve hukuki danışmanlık giderleri için sağlanacak destek miktarı yıllık 500.000 ABD Doları, tüm açacağı mağaza/lokanta/kafelerine ilişkin uygun mahal araştırması, belediye giderleri ile açtıkları ve/veya açacakları mağaza/lokanta/kafelere ilişkin konsept mimari çalışmaları ve dekorasyon harcamaları için sağlanacak destek miktarı yıllık 400.000  ABD Dolarını geçemez. (Yani, şirket, tek bir yurtdışı birimi için de yıllık en fazla 500.000 ABD Doları, 15 yurtdışı birimi için de yıllık en fazla 500.000 ABD Doları kira, temel kurulum giderleri ve hizmet gideri desteğinden yararlandırılabilir.)</a:t>
            </a:r>
          </a:p>
          <a:p>
            <a:pPr>
              <a:defRPr/>
            </a:pPr>
            <a:r>
              <a:rPr lang="tr-TR" b="1" dirty="0" smtClean="0"/>
              <a:t>ç) Reyonların Desteklenmesi:</a:t>
            </a:r>
            <a:endParaRPr lang="tr-TR" dirty="0" smtClean="0"/>
          </a:p>
          <a:p>
            <a:pPr>
              <a:defRPr/>
            </a:pPr>
            <a:r>
              <a:rPr lang="tr-TR" b="1" dirty="0" smtClean="0"/>
              <a:t>Madde 28-</a:t>
            </a:r>
            <a:r>
              <a:rPr lang="tr-TR" dirty="0" smtClean="0"/>
              <a:t> (1) Marka Destek Programı kapsamına alınan şirketlerin Stratejik İş Planlarında hedef pazarlar olarak belirtecekleri ülkelerde faaliyet gösteren ve farklı markaların kendilerine ait reyonlarda satıldığı büyük mağazalarda veya gıda ürünleri için marketlerde sadece destek kapsamına alınan markalı ürünlerinin satılması amacıyla kiraladıkları ve/veya kiralayacakları reyon/gondol/ köşe, dekorasyonlu köşe, </a:t>
            </a:r>
            <a:r>
              <a:rPr lang="tr-TR" dirty="0" err="1" smtClean="0"/>
              <a:t>kiosk</a:t>
            </a:r>
            <a:r>
              <a:rPr lang="tr-TR" dirty="0" smtClean="0"/>
              <a:t>, </a:t>
            </a:r>
            <a:r>
              <a:rPr lang="tr-TR" dirty="0" err="1" smtClean="0"/>
              <a:t>stand</a:t>
            </a:r>
            <a:r>
              <a:rPr lang="tr-TR" dirty="0" smtClean="0"/>
              <a:t> vb. tahsis edilmiş satış alanlarına ilişkin brüt kira ile buna ilişkin kesinleşmiş (dönem sonunda mahsup işlemine konu olmayan) vergi/resim/harç, komisyon, hizmet (genel güvenlik, genel temizlik gibi ortak kullanım giderleri, </a:t>
            </a:r>
            <a:r>
              <a:rPr lang="tr-TR" dirty="0" err="1" smtClean="0"/>
              <a:t>forklift</a:t>
            </a:r>
            <a:r>
              <a:rPr lang="tr-TR" dirty="0" smtClean="0"/>
              <a:t> kira bedeli) harcamaları, %50 oranında ve yıllık en fazla 200.000 ABD Doları desteklenir.</a:t>
            </a:r>
          </a:p>
          <a:p>
            <a:pPr>
              <a:defRPr/>
            </a:pPr>
            <a:r>
              <a:rPr lang="tr-TR" dirty="0" smtClean="0"/>
              <a:t>(2) Şirketlerin bu maddenin birinci fıkrası çerçevesinde açtıkları satış alanlarının kirasının ciroya (depo için kullanılan palet miktarına) bağlı olması durumunda; Müsteşarlık/Birlik tarafından uygun görülen temel kira tutarı [temel kira uygulamasının bulunmadığı birimlerde, yalnızca cironun yüzdesinden oluşan (depo için kullanılan palet miktarına göre hesaplanan) ve Müsteşarlık/Birlik tarafından incelenen ilk kira tutarı, temel kira kabul edilir] ile söz konusu temel kira tutarının %50’sine kadar olan ciro kirası, ilgili fıkrada belirtilen limit dahilinde desteklenir (Örneğin, temel kiranın 5.000 ABD Doları ve ciro kirasının %8 olarak belirlendiği ve bu tutarların hangisi yüksekse o tutarın kira olarak ödeneceğinin belirlendiği bir sözleşme çerçevesinde; temel kiranın bir buçuk katına kadar (5000 ABD Doları+ 0,5*5000 ABD Doları = 7500 ABD Doları) olan kira ödemesi destek kapsamında değerlendirilebilir. Eğer kira sözleşmesinde sabit bir temel kira belirlenmemiş ve kira tutarı yalnızca cironun %8’i olarak belirlenmişse; Müsteşarlık/Birlik tarafından incelenen ve söz konusu aya ilişkin cironun %8’ine tekabül eden ilk kira tutarı, temel kira olarak kabul edilir ve bu tutarın bir buçuk katına kadar olan kira ödemesi destek kapsamında değerlendirilebilir).</a:t>
            </a:r>
            <a:r>
              <a:rPr lang="tr-TR" b="1" dirty="0" smtClean="0"/>
              <a:t> </a:t>
            </a:r>
            <a:endParaRPr lang="tr-TR" dirty="0" smtClean="0"/>
          </a:p>
          <a:p>
            <a:pPr>
              <a:defRPr/>
            </a:pPr>
            <a:r>
              <a:rPr lang="tr-TR" b="1" dirty="0" smtClean="0"/>
              <a:t>Madde 29-</a:t>
            </a:r>
            <a:r>
              <a:rPr lang="tr-TR" dirty="0" smtClean="0"/>
              <a:t> Marka Destek Programı kapsamına alınan şirketlerin destek kapsamına alınan markasıyla ilgili ve Stratejik İş Planlarında hedef pazarlar olarak belirteceği ülkelerde olması kaydıyla yurtdışında kiraladığı ve/veya kiralayacağı reyon/gondol/satış alanlarıyla ilgili olarak herhangi bir sayı, şehir, ülke sınırlaması bulunmamaktadır. Ancak, şirketin kiraladığı ve/veya kiralayacağı tüm reyon/gondol/satış alanları için yararlanabileceği toplam destek miktarı yıllık 200.000 ABD Dolarını geçemez. (Yani, şirket, tek bir reyon/gondol/satış alanı için de yıllık en fazla 200.000 ABD Doları, 15 adet reyon/gondol/satış alanı için de yıllık en fazla 200.000 ABD Doları destekten yararlandırılabilir.)  </a:t>
            </a:r>
          </a:p>
          <a:p>
            <a:pPr>
              <a:defRPr/>
            </a:pPr>
            <a:r>
              <a:rPr lang="tr-TR" b="1" dirty="0" smtClean="0"/>
              <a:t>d) </a:t>
            </a:r>
            <a:r>
              <a:rPr lang="tr-TR" b="1" dirty="0" err="1" smtClean="0"/>
              <a:t>Showroomların</a:t>
            </a:r>
            <a:r>
              <a:rPr lang="tr-TR" b="1" dirty="0" smtClean="0"/>
              <a:t> Desteklenmesi:	 </a:t>
            </a:r>
            <a:endParaRPr lang="tr-TR" dirty="0" smtClean="0"/>
          </a:p>
          <a:p>
            <a:pPr>
              <a:defRPr/>
            </a:pPr>
            <a:r>
              <a:rPr lang="tr-TR" b="1" dirty="0" smtClean="0"/>
              <a:t>Madde 30-</a:t>
            </a:r>
            <a:r>
              <a:rPr lang="tr-TR" dirty="0" smtClean="0"/>
              <a:t> (1) Marka Destek Programı kapsamına alınan şirketlerin Stratejik İş Planlarında hedef pazarlar olarak belirtecekleri ülkelerde destek kapsamına alınan markalı ürünlerinin satışı amacıyla açtıkları ve/veya açacakları </a:t>
            </a:r>
            <a:r>
              <a:rPr lang="tr-TR" dirty="0" err="1" smtClean="0"/>
              <a:t>showroomlar</a:t>
            </a:r>
            <a:r>
              <a:rPr lang="tr-TR" dirty="0" smtClean="0"/>
              <a:t> ve/veya farklı markaların satıldığı </a:t>
            </a:r>
            <a:r>
              <a:rPr lang="tr-TR" dirty="0" err="1" smtClean="0"/>
              <a:t>showroomlarda</a:t>
            </a:r>
            <a:r>
              <a:rPr lang="tr-TR" dirty="0" smtClean="0"/>
              <a:t> </a:t>
            </a:r>
            <a:r>
              <a:rPr lang="tr-TR" dirty="0" err="1" smtClean="0"/>
              <a:t>yeralan</a:t>
            </a:r>
            <a:r>
              <a:rPr lang="tr-TR" dirty="0" smtClean="0"/>
              <a:t> ürünlerine ilişkin ödeyecekleri dekorasyon, brüt kira ile buna ilişkin kesinleşmiş (dönem sonunda mahsup işlemine konu olmayan)</a:t>
            </a:r>
            <a:r>
              <a:rPr lang="tr-TR" b="1" dirty="0" smtClean="0"/>
              <a:t> </a:t>
            </a:r>
            <a:r>
              <a:rPr lang="tr-TR" dirty="0" smtClean="0"/>
              <a:t>vergi/resim/harç ve/veya komisyon harcamaları, % 50 oranında ve yıllık en fazla 200.000 ABD Doları desteklenir.</a:t>
            </a:r>
          </a:p>
          <a:p>
            <a:pPr>
              <a:defRPr/>
            </a:pPr>
            <a:r>
              <a:rPr lang="tr-TR" dirty="0" smtClean="0"/>
              <a:t>(2) Şirketlerin bu maddenin birinci fıkrası çerçevesinde açtıkları birimlerin kirasının ciroya (depo için kullanılan palet miktarına) bağlı olması durumunda; Müsteşarlık/Birlik tarafından uygun görülen temel kira tutarı [temel kira uygulamasının bulunmadığı birimlerde, yalnızca cironun yüzdesinden oluşan (depo için kullanılan palet miktarına göre hesaplanan) ve Müsteşarlık/Birlik tarafından incelenen ilk kira tutarı, temel kira kabul edilir] ile söz konusu temel kira tutarının %50’sine kadar olan ciro kirası, ilgili fıkrada belirtilen limit dahilinde desteklenir (Örneğin, temel kiranın 5.000 ABD Doları ve ciro kirasının %8 olarak belirlendiği ve bu tutarların hangisi yüksekse o tutarın kira olarak ödeneceğinin belirlendiği bir sözleşme çerçevesinde; temel kiranın bir buçuk katına kadar (5000 ABD Doları+ 0,5*5000 ABD Doları = 7500 ABD Doları) olan kira ödemesi destek kapsamında değerlendirilebilir. Eğer kira sözleşmesinde sabit bir temel kira belirlenmemiş ve kira tutarı yalnızca cironun %8’i olarak belirlenmişse; Müsteşarlık/Birlik tarafından incelenen ve söz konusu aya ilişkin cironun %8’ine tekabül eden ilk kira tutarı, temel kira olarak kabul edilir ve bu tutarın bir buçuk katına kadar olan kira ödemesi destek kapsamında değerlendirilebilir).</a:t>
            </a:r>
            <a:r>
              <a:rPr lang="tr-TR" b="1" dirty="0" smtClean="0"/>
              <a:t> </a:t>
            </a:r>
            <a:endParaRPr lang="tr-TR" dirty="0" smtClean="0"/>
          </a:p>
          <a:p>
            <a:pPr>
              <a:defRPr/>
            </a:pPr>
            <a:r>
              <a:rPr lang="tr-TR" b="1" dirty="0" smtClean="0"/>
              <a:t>Madde 31-</a:t>
            </a:r>
            <a:r>
              <a:rPr lang="tr-TR" dirty="0" smtClean="0"/>
              <a:t> Marka Destek Programı kapsamına alınan şirketlerin destek kapsamına alınan markası ile ilgili ve Stratejik İş Planlarında hedef pazarlar olarak belirteceği ülkelerde olması kaydıyla yurtdışında kiraladığı ve/veya kiralayacağı </a:t>
            </a:r>
            <a:r>
              <a:rPr lang="tr-TR" dirty="0" err="1" smtClean="0"/>
              <a:t>showroomla</a:t>
            </a:r>
            <a:r>
              <a:rPr lang="tr-TR" dirty="0" smtClean="0"/>
              <a:t> ilgili olarak herhangi bir sayı, şehir, ülke sınırlaması bulunmamaktadır. Ancak, şirketin kiraladığı ve/veya kiralayacağı tüm </a:t>
            </a:r>
            <a:r>
              <a:rPr lang="tr-TR" dirty="0" err="1" smtClean="0"/>
              <a:t>showroomlar</a:t>
            </a:r>
            <a:r>
              <a:rPr lang="tr-TR" dirty="0" smtClean="0"/>
              <a:t> için yararlanabileceği toplam destek miktarı yıllık 200.000 ABD Dolarını geçemez (Yani, şirket, tek bir </a:t>
            </a:r>
            <a:r>
              <a:rPr lang="tr-TR" dirty="0" err="1" smtClean="0"/>
              <a:t>showroom</a:t>
            </a:r>
            <a:r>
              <a:rPr lang="tr-TR" dirty="0" smtClean="0"/>
              <a:t> için de yıllık en fazla 200.000 ABD Doları 15 adet </a:t>
            </a:r>
            <a:r>
              <a:rPr lang="tr-TR" dirty="0" err="1" smtClean="0"/>
              <a:t>showroom</a:t>
            </a:r>
            <a:r>
              <a:rPr lang="tr-TR" dirty="0" smtClean="0"/>
              <a:t> için de yıllık en fazla 200.000 ABD Doları destekten yararlandırılabilir.).  </a:t>
            </a:r>
          </a:p>
          <a:p>
            <a:pPr>
              <a:defRPr/>
            </a:pPr>
            <a:endParaRPr lang="tr-TR" dirty="0" smtClean="0"/>
          </a:p>
          <a:p>
            <a:pPr>
              <a:defRPr/>
            </a:pPr>
            <a:r>
              <a:rPr lang="tr-TR" b="1" dirty="0" smtClean="0"/>
              <a:t>e) Kalite Belgeleri ile İnsan Can, Mal Emniyeti ve Güvenliğini Gösterir İşaretlere ilişkin Harcamaların Desteklenmesi:  </a:t>
            </a:r>
            <a:endParaRPr lang="tr-TR" dirty="0" smtClean="0"/>
          </a:p>
          <a:p>
            <a:pPr>
              <a:defRPr/>
            </a:pPr>
            <a:r>
              <a:rPr lang="tr-TR" b="1" dirty="0" smtClean="0"/>
              <a:t>Madde 32- </a:t>
            </a:r>
            <a:r>
              <a:rPr lang="tr-TR" dirty="0" smtClean="0"/>
              <a:t>Marka Destek Programı kapsamına alınan şirketlerin çevre, kalite ve insan sağlığına yönelik teknik mevzuata uyum sağlanabilmesi ve mağaza/lokanta/kafe açılışı ve işletilmesini </a:t>
            </a:r>
            <a:r>
              <a:rPr lang="tr-TR" dirty="0" err="1" smtClean="0"/>
              <a:t>teminen</a:t>
            </a:r>
            <a:r>
              <a:rPr lang="tr-TR" dirty="0" smtClean="0"/>
              <a:t> gerçekleştirilen, kalite, hijyen, çevre belgeleri ile insan can, mal emniyeti ve güvenliğini gösterir işaretlere ilişkin danışmanlık dahil her türlü giderleri, %50 oranında ve yıllık en fazla 50.000 ABD Doları desteklenir. (50.000 ABD Doları, şirketin alacağı çevre, hijyen, kalite belgeleri ile insan can, mal emniyeti ve güvenliğini gösterir işaretlere ilişkin harcamaları için ödenecek yıllık toplam destek miktarıdır. Yani şirket bir adet kalite belgesi/işaret için de 50.000 ABD Doları, 10 adet kalite belgesi/işaret için de toplam 50.000 ABD Doları destekten yararlanabilir.)</a:t>
            </a:r>
          </a:p>
          <a:p>
            <a:pPr>
              <a:defRPr/>
            </a:pPr>
            <a:r>
              <a:rPr lang="tr-TR" b="1" dirty="0" smtClean="0"/>
              <a:t>Madde 33- </a:t>
            </a:r>
            <a:r>
              <a:rPr lang="tr-TR" dirty="0" smtClean="0"/>
              <a:t>Şirketlerin destek kapsamına alındıkları tarihten sonra alacakları kalite, </a:t>
            </a:r>
            <a:r>
              <a:rPr lang="tr-TR" b="1" dirty="0" smtClean="0"/>
              <a:t>hijyen</a:t>
            </a:r>
            <a:r>
              <a:rPr lang="tr-TR" dirty="0" smtClean="0"/>
              <a:t>, çevre belgeleri ile insan can, mal emniyeti ve güvenliğini gösterir işaretlere ilişkin;</a:t>
            </a:r>
          </a:p>
          <a:p>
            <a:pPr>
              <a:defRPr/>
            </a:pPr>
            <a:r>
              <a:rPr lang="tr-TR" dirty="0" smtClean="0"/>
              <a:t> </a:t>
            </a:r>
          </a:p>
          <a:p>
            <a:pPr>
              <a:defRPr/>
            </a:pPr>
            <a:r>
              <a:rPr lang="tr-TR" dirty="0" smtClean="0"/>
              <a:t>§	Test,</a:t>
            </a:r>
          </a:p>
          <a:p>
            <a:pPr>
              <a:defRPr/>
            </a:pPr>
            <a:r>
              <a:rPr lang="tr-TR" dirty="0" smtClean="0"/>
              <a:t> </a:t>
            </a:r>
          </a:p>
          <a:p>
            <a:pPr>
              <a:defRPr/>
            </a:pPr>
            <a:r>
              <a:rPr lang="tr-TR" dirty="0" smtClean="0"/>
              <a:t>§	Müracaat ve doküman inceleme,</a:t>
            </a:r>
          </a:p>
          <a:p>
            <a:pPr>
              <a:defRPr/>
            </a:pPr>
            <a:r>
              <a:rPr lang="tr-TR" dirty="0" smtClean="0"/>
              <a:t> </a:t>
            </a:r>
          </a:p>
          <a:p>
            <a:pPr>
              <a:defRPr/>
            </a:pPr>
            <a:r>
              <a:rPr lang="tr-TR" dirty="0" smtClean="0"/>
              <a:t>§	Belgelendirme tetkik,</a:t>
            </a:r>
          </a:p>
          <a:p>
            <a:pPr>
              <a:defRPr/>
            </a:pPr>
            <a:r>
              <a:rPr lang="tr-TR" dirty="0" smtClean="0"/>
              <a:t> </a:t>
            </a:r>
          </a:p>
          <a:p>
            <a:pPr>
              <a:defRPr/>
            </a:pPr>
            <a:r>
              <a:rPr lang="tr-TR" dirty="0" smtClean="0"/>
              <a:t>§	Yıllık belge kullanım, yenileme ücreti,</a:t>
            </a:r>
          </a:p>
          <a:p>
            <a:pPr>
              <a:defRPr/>
            </a:pPr>
            <a:r>
              <a:rPr lang="tr-TR" dirty="0" smtClean="0"/>
              <a:t> </a:t>
            </a:r>
          </a:p>
          <a:p>
            <a:pPr>
              <a:defRPr/>
            </a:pPr>
            <a:r>
              <a:rPr lang="tr-TR" dirty="0" smtClean="0"/>
              <a:t>vb. tüm zorunlu harcamaları destek kapsamındadır.</a:t>
            </a:r>
          </a:p>
          <a:p>
            <a:pPr>
              <a:defRPr/>
            </a:pPr>
            <a:endParaRPr lang="tr-TR" dirty="0" smtClean="0"/>
          </a:p>
          <a:p>
            <a:pPr>
              <a:defRPr/>
            </a:pPr>
            <a:r>
              <a:rPr lang="tr-TR" b="1" dirty="0" smtClean="0"/>
              <a:t>f) </a:t>
            </a:r>
            <a:r>
              <a:rPr lang="tr-TR" b="1" dirty="0" err="1" smtClean="0"/>
              <a:t>Franchising</a:t>
            </a:r>
            <a:r>
              <a:rPr lang="tr-TR" b="1" dirty="0" smtClean="0"/>
              <a:t> Desteği:  </a:t>
            </a:r>
            <a:endParaRPr lang="tr-TR" dirty="0" smtClean="0"/>
          </a:p>
          <a:p>
            <a:pPr>
              <a:defRPr/>
            </a:pPr>
            <a:r>
              <a:rPr lang="tr-TR" b="1" dirty="0" smtClean="0"/>
              <a:t>Madde 34-</a:t>
            </a:r>
            <a:r>
              <a:rPr lang="tr-TR" dirty="0" smtClean="0"/>
              <a:t> Şirketlerin destek kapsamına alınan markaları ile ilgili olarak </a:t>
            </a:r>
            <a:r>
              <a:rPr lang="tr-TR" dirty="0" err="1" smtClean="0"/>
              <a:t>franchise</a:t>
            </a:r>
            <a:r>
              <a:rPr lang="tr-TR" dirty="0" smtClean="0"/>
              <a:t> vermeleri halinde, </a:t>
            </a:r>
            <a:r>
              <a:rPr lang="tr-TR" dirty="0" err="1" smtClean="0"/>
              <a:t>franchising</a:t>
            </a:r>
            <a:r>
              <a:rPr lang="tr-TR" dirty="0" smtClean="0"/>
              <a:t> sistemi ile yurt dışında açılacak ve faaliyete geçirilecek mağazaya ilişkin </a:t>
            </a:r>
          </a:p>
          <a:p>
            <a:pPr>
              <a:defRPr/>
            </a:pPr>
            <a:r>
              <a:rPr lang="tr-TR" dirty="0" smtClean="0"/>
              <a:t>§ dekorasyon harcamaları, %50 oranında ve mağaza başına en fazla 50.000 ABD Doları, </a:t>
            </a:r>
          </a:p>
          <a:p>
            <a:pPr>
              <a:defRPr/>
            </a:pPr>
            <a:r>
              <a:rPr lang="tr-TR" dirty="0" smtClean="0"/>
              <a:t>§ kira giderleri mağaza başına %50 oranında, en fazla iki yıl süresince en fazla 100.000 ABD Doları,</a:t>
            </a:r>
          </a:p>
          <a:p>
            <a:pPr>
              <a:defRPr/>
            </a:pPr>
            <a:r>
              <a:rPr lang="tr-TR" dirty="0" smtClean="0"/>
              <a:t>desteklenir.</a:t>
            </a:r>
          </a:p>
          <a:p>
            <a:pPr>
              <a:defRPr/>
            </a:pPr>
            <a:r>
              <a:rPr lang="tr-TR" b="1" dirty="0" smtClean="0"/>
              <a:t>Madde 35-</a:t>
            </a:r>
            <a:r>
              <a:rPr lang="tr-TR" dirty="0" smtClean="0"/>
              <a:t> Destek kapsamındaki şirketlerin bir yıl içerisinde en fazla 10 (on) adet </a:t>
            </a:r>
            <a:r>
              <a:rPr lang="tr-TR" dirty="0" err="1" smtClean="0"/>
              <a:t>franchising</a:t>
            </a:r>
            <a:r>
              <a:rPr lang="tr-TR" dirty="0" smtClean="0"/>
              <a:t> sistemi ile açacağı mağaza destek kapsamına alınabilir. (Örneğin bir şirket 1.11.2006 tarihinde destek kapsamına alındıysa 1.11.2006-31.10.2007 tarihleri arasında en fazla 10 adet, 31.10.2007-30.09.2008 tarihleri arasında en fazla 10 adet, 30.09.2008-31.08.2009 tarihleri arasında en fazla 10 adet mağazasının desteklenebilmesi gibi). </a:t>
            </a:r>
          </a:p>
          <a:p>
            <a:pPr>
              <a:defRPr/>
            </a:pPr>
            <a:r>
              <a:rPr lang="tr-TR" b="1" dirty="0" smtClean="0"/>
              <a:t>Madde 36-</a:t>
            </a:r>
            <a:r>
              <a:rPr lang="tr-TR" dirty="0" smtClean="0"/>
              <a:t> (1) Marka Destek Programı kapsamına alınan şirketlerin bu destekten yararlanabilmeleri için </a:t>
            </a:r>
          </a:p>
          <a:p>
            <a:pPr>
              <a:defRPr/>
            </a:pPr>
            <a:r>
              <a:rPr lang="tr-TR" dirty="0" smtClean="0"/>
              <a:t>§ </a:t>
            </a:r>
            <a:r>
              <a:rPr lang="tr-TR" dirty="0" err="1" smtClean="0"/>
              <a:t>franchising</a:t>
            </a:r>
            <a:r>
              <a:rPr lang="tr-TR" dirty="0" smtClean="0"/>
              <a:t> sistemi ile yurtdışında açılacak mağaza konseptlerine ilişkin </a:t>
            </a:r>
            <a:r>
              <a:rPr lang="tr-TR" dirty="0" err="1" smtClean="0"/>
              <a:t>franchise</a:t>
            </a:r>
            <a:r>
              <a:rPr lang="tr-TR" dirty="0" smtClean="0"/>
              <a:t> el kitapçığı ve/veya projesinin sunulması,   	 </a:t>
            </a:r>
          </a:p>
          <a:p>
            <a:pPr>
              <a:defRPr/>
            </a:pPr>
            <a:r>
              <a:rPr lang="tr-TR" dirty="0" smtClean="0"/>
              <a:t>§ kira ödemesinin, destek kapsamındaki şirkete fatura edilmesi suretiyle destek kapsamındaki şirket tarafından ödenmesi,  	</a:t>
            </a:r>
          </a:p>
          <a:p>
            <a:pPr>
              <a:defRPr/>
            </a:pPr>
            <a:r>
              <a:rPr lang="tr-TR" dirty="0" smtClean="0"/>
              <a:t>§ kira ve </a:t>
            </a:r>
            <a:r>
              <a:rPr lang="tr-TR" dirty="0" err="1" smtClean="0"/>
              <a:t>franchise</a:t>
            </a:r>
            <a:r>
              <a:rPr lang="tr-TR" dirty="0" smtClean="0"/>
              <a:t> ilişkilerinin, aradaki sözleşme, fatura ve ödeme belgeleriyle ispatlanması</a:t>
            </a:r>
          </a:p>
          <a:p>
            <a:pPr>
              <a:defRPr/>
            </a:pPr>
            <a:r>
              <a:rPr lang="tr-TR" dirty="0" smtClean="0"/>
              <a:t>gerekmektedir.</a:t>
            </a:r>
          </a:p>
          <a:p>
            <a:pPr>
              <a:defRPr/>
            </a:pPr>
            <a:r>
              <a:rPr lang="tr-TR" dirty="0" smtClean="0"/>
              <a:t>(2) Kendi mağazalarına ilişkin dekorasyon ve temel kurulum giderlerinin desteklenmesi için öncelikle kira giderlerinin destek kapsamında değerlendirilmesi gerekirken; </a:t>
            </a:r>
            <a:r>
              <a:rPr lang="tr-TR" dirty="0" err="1" smtClean="0"/>
              <a:t>franchise</a:t>
            </a:r>
            <a:r>
              <a:rPr lang="tr-TR" dirty="0" smtClean="0"/>
              <a:t> sistemiyle açılan mağazaların dekorasyon harcamalarının desteklenmesi için kira giderlerinin destek kapsamında değerlendirilmesi gerekmez.</a:t>
            </a:r>
          </a:p>
          <a:p>
            <a:pPr>
              <a:defRPr/>
            </a:pPr>
            <a:r>
              <a:rPr lang="tr-TR" dirty="0" smtClean="0"/>
              <a:t> (2) </a:t>
            </a:r>
            <a:r>
              <a:rPr lang="tr-TR" dirty="0" err="1" smtClean="0"/>
              <a:t>Franchising</a:t>
            </a:r>
            <a:r>
              <a:rPr lang="tr-TR" dirty="0" smtClean="0"/>
              <a:t> sistemiyle açılan her bir mağaza kira desteğinden en fazla 2 yıl süresince yararlanabilir (Örneğin bir mağazaya ilişkin destek kapsamında değerlendirilen ilk kiraya ilişkin ödeme 12.04.2011 tarihinde yapılmış ise; destek süresi içinde kalmak koşuluyla, 12.04.2013 tarihine kadar yapılan kira ödemeleri destek kapsamında değerlendirilebilir).</a:t>
            </a:r>
          </a:p>
          <a:p>
            <a:pPr>
              <a:defRPr/>
            </a:pPr>
            <a:r>
              <a:rPr lang="tr-TR" dirty="0" smtClean="0"/>
              <a:t>	</a:t>
            </a:r>
            <a:r>
              <a:rPr lang="tr-TR" b="1" dirty="0" smtClean="0"/>
              <a:t>Madde 37-</a:t>
            </a:r>
            <a:r>
              <a:rPr lang="tr-TR" dirty="0" smtClean="0"/>
              <a:t> Marka Destek Programı kapsamına alınan şirketlerin </a:t>
            </a:r>
            <a:r>
              <a:rPr lang="tr-TR" dirty="0" err="1" smtClean="0"/>
              <a:t>franchising</a:t>
            </a:r>
            <a:r>
              <a:rPr lang="tr-TR" dirty="0" smtClean="0"/>
              <a:t> kapsamındaki dekorasyon giderlerinin desteklenebilmesi için;    </a:t>
            </a:r>
          </a:p>
          <a:p>
            <a:pPr>
              <a:defRPr/>
            </a:pPr>
            <a:r>
              <a:rPr lang="tr-TR" dirty="0" smtClean="0"/>
              <a:t>§	Destek kapsamına alınan şirket tarafından yurtiçi veya yurtdışından temin edilen dekorasyon malzemelerinin bu firma adına faturalandırılması ve yurtiçinden temin edilen malzemelerin destek kapsamına alınan şirket veya başka bir ihracatçı firma üzerinden bedelsiz olarak yurtdışına gönderildiğinin gümrük beyannameleri ile tevsik edilmesi ya da </a:t>
            </a:r>
          </a:p>
          <a:p>
            <a:pPr>
              <a:defRPr/>
            </a:pPr>
            <a:r>
              <a:rPr lang="tr-TR" dirty="0" smtClean="0"/>
              <a:t>§	Destek kapsamına alınan şirketin bu Uygulama Usul ve Esaslarının 53’üncü maddesi çerçevesinde organik bağını tevsik ettiği yurtdışı şirketi tarafından yurtiçi veya yurtdışından temin edilen dekorasyon malzemelerinin yurtdışı şirketi adına faturalandırılması ve yurtiçinden temin edilen malzemelerin bedelsiz olarak ithal edildiğinin gümrük beyannameleri ile tevsik edilmesi ya da </a:t>
            </a:r>
          </a:p>
          <a:p>
            <a:pPr>
              <a:defRPr/>
            </a:pPr>
            <a:r>
              <a:rPr lang="tr-TR" dirty="0" smtClean="0"/>
              <a:t>§	Söz konusu giderlerin destek kapsamına alınan şirket ya da yurtdışı şirketinin </a:t>
            </a:r>
            <a:r>
              <a:rPr lang="tr-TR" dirty="0" err="1" smtClean="0"/>
              <a:t>franchising</a:t>
            </a:r>
            <a:r>
              <a:rPr lang="tr-TR" dirty="0" smtClean="0"/>
              <a:t> anlaşması yaptığı şirket tarafından destek kapsamına alınan şirket ya da yurtdışı şirketi adına fatura edilmesi </a:t>
            </a:r>
          </a:p>
          <a:p>
            <a:pPr>
              <a:defRPr/>
            </a:pPr>
            <a:r>
              <a:rPr lang="tr-TR" dirty="0" smtClean="0"/>
              <a:t>           gerekmektedir. </a:t>
            </a:r>
          </a:p>
          <a:p>
            <a:pPr>
              <a:defRPr/>
            </a:pPr>
            <a:endParaRPr lang="tr-TR" dirty="0" smtClean="0"/>
          </a:p>
          <a:p>
            <a:pPr>
              <a:defRPr/>
            </a:pPr>
            <a:r>
              <a:rPr lang="tr-TR" b="1" dirty="0" smtClean="0"/>
              <a:t>g) Danışmanlık Desteği </a:t>
            </a:r>
            <a:endParaRPr lang="tr-TR" dirty="0" smtClean="0"/>
          </a:p>
          <a:p>
            <a:pPr>
              <a:defRPr/>
            </a:pPr>
            <a:r>
              <a:rPr lang="tr-TR" b="1" dirty="0" smtClean="0"/>
              <a:t>Madde 38- (1) </a:t>
            </a:r>
            <a:r>
              <a:rPr lang="tr-TR" dirty="0" smtClean="0"/>
              <a:t>Marka</a:t>
            </a:r>
            <a:r>
              <a:rPr lang="tr-TR" baseline="30000" dirty="0" smtClean="0"/>
              <a:t> </a:t>
            </a:r>
            <a:r>
              <a:rPr lang="tr-TR" dirty="0" smtClean="0"/>
              <a:t>Destek Programı kapsamına alınan şirketlerin destek kapsamına alındıkları tarihten sonra;  </a:t>
            </a:r>
          </a:p>
          <a:p>
            <a:pPr>
              <a:defRPr/>
            </a:pPr>
            <a:r>
              <a:rPr lang="tr-TR" dirty="0" smtClean="0"/>
              <a:t>§ Kurumsal kimlik oluşturulması,</a:t>
            </a:r>
          </a:p>
          <a:p>
            <a:pPr>
              <a:defRPr/>
            </a:pPr>
            <a:r>
              <a:rPr lang="tr-TR" dirty="0" smtClean="0"/>
              <a:t>§	Stratejik şirket yapılandırılması,</a:t>
            </a:r>
          </a:p>
          <a:p>
            <a:pPr>
              <a:defRPr/>
            </a:pPr>
            <a:r>
              <a:rPr lang="tr-TR" dirty="0" smtClean="0"/>
              <a:t> </a:t>
            </a:r>
          </a:p>
          <a:p>
            <a:pPr>
              <a:defRPr/>
            </a:pPr>
            <a:r>
              <a:rPr lang="tr-TR" dirty="0" smtClean="0"/>
              <a:t>§	Kalite kontrol sistemi oluşturulması,</a:t>
            </a:r>
          </a:p>
          <a:p>
            <a:pPr>
              <a:defRPr/>
            </a:pPr>
            <a:r>
              <a:rPr lang="tr-TR" dirty="0" smtClean="0"/>
              <a:t> </a:t>
            </a:r>
          </a:p>
          <a:p>
            <a:pPr>
              <a:defRPr/>
            </a:pPr>
            <a:r>
              <a:rPr lang="tr-TR" dirty="0" smtClean="0"/>
              <a:t>§	Moda ve trendler, ürün ve ambalaj tasarımı,</a:t>
            </a:r>
          </a:p>
          <a:p>
            <a:pPr>
              <a:defRPr/>
            </a:pPr>
            <a:r>
              <a:rPr lang="tr-TR" dirty="0" smtClean="0"/>
              <a:t> </a:t>
            </a:r>
          </a:p>
          <a:p>
            <a:pPr>
              <a:defRPr/>
            </a:pPr>
            <a:r>
              <a:rPr lang="tr-TR" dirty="0" smtClean="0"/>
              <a:t>§	Gastronomi</a:t>
            </a:r>
          </a:p>
          <a:p>
            <a:pPr>
              <a:defRPr/>
            </a:pPr>
            <a:r>
              <a:rPr lang="tr-TR" dirty="0" smtClean="0"/>
              <a:t> </a:t>
            </a:r>
          </a:p>
          <a:p>
            <a:pPr>
              <a:defRPr/>
            </a:pPr>
            <a:r>
              <a:rPr lang="tr-TR" dirty="0" smtClean="0"/>
              <a:t>§	Stratejik pazarlama, perakende operasyonlar, şirket kuruluşu, mağaza açılması ve işletilmesi, (ürün tasarımı-yönetimi-geliştirmesi, fiyatlama, dağıtım kanalı ve iletişim-tanıtımla ilgili her türlü stratejik danışmanlık giderleri),</a:t>
            </a:r>
          </a:p>
          <a:p>
            <a:pPr>
              <a:defRPr/>
            </a:pPr>
            <a:r>
              <a:rPr lang="tr-TR" dirty="0" smtClean="0"/>
              <a:t> </a:t>
            </a:r>
          </a:p>
          <a:p>
            <a:pPr>
              <a:defRPr/>
            </a:pPr>
            <a:r>
              <a:rPr lang="tr-TR" dirty="0" smtClean="0"/>
              <a:t>§	Uluslararası hukuk, ihracat, ticari bariyerler, ülkelerarası ilişkiler gibi uluslararası ticareti ve bununla ilgili şirket ve operasyon yapılanmasını ilgilendiren her türlü danışmanlıklar,</a:t>
            </a:r>
          </a:p>
          <a:p>
            <a:pPr>
              <a:defRPr/>
            </a:pPr>
            <a:r>
              <a:rPr lang="tr-TR" dirty="0" smtClean="0"/>
              <a:t> </a:t>
            </a:r>
          </a:p>
          <a:p>
            <a:pPr>
              <a:defRPr/>
            </a:pPr>
            <a:r>
              <a:rPr lang="tr-TR" dirty="0" smtClean="0"/>
              <a:t>§	Risk yönetimi,</a:t>
            </a:r>
          </a:p>
          <a:p>
            <a:pPr>
              <a:defRPr/>
            </a:pPr>
            <a:r>
              <a:rPr lang="tr-TR" dirty="0" smtClean="0"/>
              <a:t> </a:t>
            </a:r>
          </a:p>
          <a:p>
            <a:pPr>
              <a:defRPr/>
            </a:pPr>
            <a:r>
              <a:rPr lang="tr-TR" dirty="0" smtClean="0"/>
              <a:t>§	Müşteri ilişkileri yönetimi (CRM),</a:t>
            </a:r>
          </a:p>
          <a:p>
            <a:pPr>
              <a:defRPr/>
            </a:pPr>
            <a:r>
              <a:rPr lang="tr-TR" dirty="0" smtClean="0"/>
              <a:t> </a:t>
            </a:r>
          </a:p>
          <a:p>
            <a:pPr>
              <a:defRPr/>
            </a:pPr>
            <a:r>
              <a:rPr lang="tr-TR" dirty="0" smtClean="0"/>
              <a:t>§	Bilgisayarlı Tasarım (CAD), Kurumsal Kaynak Planlaması (ERP), Tedarik Zinciri Yönetimi (SCM), Müşteri İlişkileri Yönetimi (CRM), Kurumsal Performans Yönetimi (EPM), Perakende Yönetimi vb. bilgi yönetimi kapsamında satın alacakları veya kiralayacakları yazılım ürünlerinin lisansları ve bunların yıllık bakım-güncelleme bedelleri ile yazılımların devreye alınması, iyileştirilmesi ve idamesi için yapacakları danışmanlık, eğitim ve dış kaynak kullanımı, </a:t>
            </a:r>
          </a:p>
          <a:p>
            <a:pPr>
              <a:defRPr/>
            </a:pPr>
            <a:r>
              <a:rPr lang="tr-TR" dirty="0" smtClean="0"/>
              <a:t>gibi uluslararası pazarlarda rekabet avantajını artırıcı alanlarda Müsteşarlık tarafından yetkilendirilmiş danışmanlık firmalarından satın alacakları danışmanlık giderleri, %50 oranında ve yıllık en fazla 500.000 ABD Doları desteklenir.</a:t>
            </a:r>
          </a:p>
          <a:p>
            <a:pPr>
              <a:defRPr/>
            </a:pPr>
            <a:r>
              <a:rPr lang="tr-TR" b="1" dirty="0" smtClean="0">
                <a:effectLst>
                  <a:outerShdw blurRad="50800" dist="38100" algn="tr" rotWithShape="0">
                    <a:prstClr val="black">
                      <a:alpha val="40000"/>
                    </a:prstClr>
                  </a:outerShdw>
                </a:effectLst>
              </a:rPr>
              <a:t>(2) Destek kapsamındaki şirketle organik bağı bulunması sebebiyle harcama yetkisi verilen yurtiçinde ya da yurtdışında yerleşik şirketler tarafından/için yapılan bu maddenin 1’inci fıkrası kapsamındaki harcamalar destek kapsamında değerlendirilmez.</a:t>
            </a:r>
            <a:endParaRPr lang="tr-TR" dirty="0" smtClean="0"/>
          </a:p>
          <a:p>
            <a:pPr>
              <a:defRPr/>
            </a:pPr>
            <a:r>
              <a:rPr lang="tr-TR" dirty="0" smtClean="0"/>
              <a:t>	</a:t>
            </a:r>
            <a:r>
              <a:rPr lang="tr-TR" b="1" dirty="0" smtClean="0"/>
              <a:t>h) Moda/Endüstriyel Ürün Tasarımcısı ile Aşçı/Şef Giderlerinin Desteklenmesi</a:t>
            </a:r>
            <a:endParaRPr lang="tr-TR" dirty="0" smtClean="0"/>
          </a:p>
          <a:p>
            <a:pPr>
              <a:defRPr/>
            </a:pPr>
            <a:r>
              <a:rPr lang="tr-TR" b="1" dirty="0" smtClean="0"/>
              <a:t>Madde 38 (mükerrer)- </a:t>
            </a:r>
            <a:r>
              <a:rPr lang="tr-TR" dirty="0" smtClean="0"/>
              <a:t>(1) Marka</a:t>
            </a:r>
            <a:r>
              <a:rPr lang="tr-TR" baseline="30000" dirty="0" smtClean="0"/>
              <a:t> </a:t>
            </a:r>
            <a:r>
              <a:rPr lang="tr-TR" dirty="0" smtClean="0"/>
              <a:t>Destek Programı kapsamına alınan şirketler veya harcama yetkisi verilen şirketler tarafından, destek kapsamına alınan markalarıyla ilgili istihdam edilen en fazla üç adet tekstil, moda, endüstriyel ürün tasarımcısı, </a:t>
            </a:r>
            <a:r>
              <a:rPr lang="tr-TR" dirty="0" err="1" smtClean="0"/>
              <a:t>açşı</a:t>
            </a:r>
            <a:r>
              <a:rPr lang="tr-TR" dirty="0" smtClean="0"/>
              <a:t>/şefin (ikramiye ve fazla çalışma dahil</a:t>
            </a:r>
            <a:r>
              <a:rPr lang="tr-TR" u="sng" dirty="0" smtClean="0"/>
              <a:t>)</a:t>
            </a:r>
            <a:r>
              <a:rPr lang="tr-TR" dirty="0" smtClean="0"/>
              <a:t>  brüt maaşları %50 oranında ve yıllık en fazla 200.000 ABD Doları desteklenir.</a:t>
            </a:r>
          </a:p>
          <a:p>
            <a:pPr>
              <a:defRPr/>
            </a:pPr>
            <a:r>
              <a:rPr lang="tr-TR" dirty="0" smtClean="0"/>
              <a:t>(2) Tasarımcıların desteklenebilmesi için; tasarımcının tekstil, moda ve endüstriyel ürün alanları ile ilgili bölümlerden veya yabancı ülkelerde bu bölümlerle eşdeğerliliği resmen onaylanmış bölümlerden sertifika, lisans, yüksek lisans, doktora veya sanatta yeterlilik derecelerini almış olduğunun ya da kendi meslek örgütlerine girebilmek için yeterli koşullara sahip bulunduğu hususunun destek kapsamına alınan şirket tarafından ilgili kurum ya da kuruluşlardan alınacak yazı ile belgelenmesi gerekmektedir.</a:t>
            </a:r>
          </a:p>
          <a:p>
            <a:pPr>
              <a:defRPr/>
            </a:pPr>
            <a:r>
              <a:rPr lang="tr-TR" dirty="0" smtClean="0"/>
              <a:t>(3) Aşçı/şeflerin desteklenebilmesi için; aşçı/şeflerin ilgili meslek yüksek okulları veya yabancı ülkelerde bu bölümlerle eşdeğerliliği resmen onaylanmış bölümlerden sertifika, lisans, yüksek lisans, doktora veya sanatta yeterlilik derecelerini almış olduğunun ya da kendi meslek örgütlerine girebilmek için yeterli koşullara sahip bulunduğu hususunun destek kapsamına alınan şirket tarafından ilgili kurum ya da kuruluşlardan alınacak yazı ile belgelenmesi gerekmektedir.</a:t>
            </a:r>
          </a:p>
          <a:p>
            <a:pPr>
              <a:defRPr/>
            </a:pPr>
            <a:r>
              <a:rPr lang="tr-TR" dirty="0" smtClean="0"/>
              <a:t>(4) Bu maddenin birinci fıkrası kapsamında bir şirketin aynı anda desteklenecek moda/endüstriyel ürün tasarımcısı/aşçı/şef sayısı 3’ü geçemez.</a:t>
            </a:r>
          </a:p>
          <a:p>
            <a:pPr>
              <a:defRPr/>
            </a:pPr>
            <a:r>
              <a:rPr lang="tr-TR" dirty="0" smtClean="0"/>
              <a:t>26/05/2009 tarihinden itibaren yürürlüğe girmiştir.</a:t>
            </a:r>
          </a:p>
          <a:p>
            <a:pPr>
              <a:defRPr/>
            </a:pPr>
            <a:r>
              <a:rPr lang="tr-TR" dirty="0" smtClean="0"/>
              <a:t> </a:t>
            </a:r>
          </a:p>
          <a:p>
            <a:pPr>
              <a:defRPr/>
            </a:pPr>
            <a:r>
              <a:rPr lang="tr-TR" dirty="0" smtClean="0"/>
              <a:t>17/08/2007 tarihinden itibaren yürürlüğe girmiştir.</a:t>
            </a:r>
          </a:p>
          <a:p>
            <a:pPr>
              <a:defRPr/>
            </a:pPr>
            <a:r>
              <a:rPr lang="tr-TR" dirty="0" smtClean="0"/>
              <a:t> </a:t>
            </a:r>
          </a:p>
          <a:p>
            <a:pPr>
              <a:defRPr/>
            </a:pPr>
            <a:r>
              <a:rPr lang="tr-TR" dirty="0" smtClean="0"/>
              <a:t>17/08/2007 tarihinden itibaren yürürlüğe girmiştir.</a:t>
            </a:r>
          </a:p>
          <a:p>
            <a:pPr>
              <a:defRPr/>
            </a:pPr>
            <a:r>
              <a:rPr lang="tr-TR" dirty="0" smtClean="0"/>
              <a:t>17/08/2007 tarihinden itibaren yürürlüğe girmiştir.</a:t>
            </a:r>
          </a:p>
          <a:p>
            <a:pPr>
              <a:defRPr/>
            </a:pPr>
            <a:r>
              <a:rPr lang="tr-TR" dirty="0" smtClean="0"/>
              <a:t>17/08/2007 tarihinden itibaren yürürlüğe girmiştir.</a:t>
            </a:r>
          </a:p>
          <a:p>
            <a:pPr>
              <a:defRPr/>
            </a:pPr>
            <a:r>
              <a:rPr lang="tr-TR" dirty="0" smtClean="0"/>
              <a:t>17/08/2007 tarihinden itibaren yürürlüğe girmiştir.</a:t>
            </a:r>
          </a:p>
          <a:p>
            <a:pPr>
              <a:defRPr/>
            </a:pPr>
            <a:r>
              <a:rPr lang="tr-TR" dirty="0" smtClean="0"/>
              <a:t> </a:t>
            </a:r>
          </a:p>
          <a:p>
            <a:pPr>
              <a:defRPr/>
            </a:pPr>
            <a:r>
              <a:rPr lang="tr-TR" dirty="0" smtClean="0"/>
              <a:t>17/08/2007 tarihinden itibaren yürürlüğe girmiştir.</a:t>
            </a:r>
          </a:p>
          <a:p>
            <a:pPr>
              <a:defRPr/>
            </a:pPr>
            <a:r>
              <a:rPr lang="tr-TR" dirty="0" smtClean="0"/>
              <a:t> </a:t>
            </a:r>
          </a:p>
          <a:p>
            <a:pPr>
              <a:defRPr/>
            </a:pPr>
            <a:r>
              <a:rPr lang="tr-TR" dirty="0" smtClean="0"/>
              <a:t>15/12/2011 tarihi itibarıyla yürürlüğe girmiştir.</a:t>
            </a:r>
          </a:p>
          <a:p>
            <a:pPr>
              <a:defRPr/>
            </a:pPr>
            <a:endParaRPr lang="tr-TR" dirty="0" smtClean="0"/>
          </a:p>
        </p:txBody>
      </p:sp>
      <p:sp>
        <p:nvSpPr>
          <p:cNvPr id="79876" name="Slayt Numarası Yer Tutucusu 3"/>
          <p:cNvSpPr>
            <a:spLocks noGrp="1"/>
          </p:cNvSpPr>
          <p:nvPr>
            <p:ph type="sldNum" sz="quarter" idx="5"/>
          </p:nvPr>
        </p:nvSpPr>
        <p:spPr bwMode="auto">
          <a:noFill/>
          <a:ln>
            <a:miter lim="800000"/>
            <a:headEnd/>
            <a:tailEnd/>
          </a:ln>
        </p:spPr>
        <p:txBody>
          <a:bodyPr/>
          <a:lstStyle/>
          <a:p>
            <a:fld id="{FC46101B-FDAE-432B-BFE1-36D4B61FB42B}" type="slidenum">
              <a:rPr lang="en-US" altLang="tr-TR" smtClean="0"/>
              <a:pPr/>
              <a:t>32</a:t>
            </a:fld>
            <a:endParaRPr lang="en-US"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3" name="Not Yer Tutucusu 2"/>
          <p:cNvSpPr>
            <a:spLocks noGrp="1"/>
          </p:cNvSpPr>
          <p:nvPr>
            <p:ph type="body" idx="1"/>
          </p:nvPr>
        </p:nvSpPr>
        <p:spPr/>
        <p:txBody>
          <a:bodyPr/>
          <a:lstStyle/>
          <a:p>
            <a:pPr>
              <a:defRPr/>
            </a:pPr>
            <a:r>
              <a:rPr lang="tr-TR" b="1" u="sng" dirty="0" smtClean="0"/>
              <a:t>BAZI DESTEKLERDE LİMİT VAR</a:t>
            </a:r>
          </a:p>
          <a:p>
            <a:pPr>
              <a:defRPr/>
            </a:pPr>
            <a:endParaRPr lang="tr-TR" dirty="0" smtClean="0"/>
          </a:p>
          <a:p>
            <a:pPr>
              <a:defRPr/>
            </a:pPr>
            <a:r>
              <a:rPr lang="tr-TR" dirty="0" smtClean="0"/>
              <a:t>Tasarımcı/aşçı/şef sayısı  5, </a:t>
            </a:r>
          </a:p>
          <a:p>
            <a:pPr>
              <a:defRPr/>
            </a:pPr>
            <a:endParaRPr lang="tr-TR" dirty="0" smtClean="0"/>
          </a:p>
          <a:p>
            <a:pPr>
              <a:defRPr/>
            </a:pPr>
            <a:r>
              <a:rPr lang="tr-TR" dirty="0" smtClean="0"/>
              <a:t>Destek kapsamına alınan markayla ilgili şirketlerin aynı anda desteklenecek mağaza sayısı 50 </a:t>
            </a:r>
          </a:p>
          <a:p>
            <a:pPr>
              <a:defRPr/>
            </a:pPr>
            <a:endParaRPr lang="tr-TR" dirty="0" smtClean="0"/>
          </a:p>
          <a:p>
            <a:pPr>
              <a:defRPr/>
            </a:pPr>
            <a:r>
              <a:rPr lang="tr-TR" dirty="0" smtClean="0"/>
              <a:t>Mağaza başına desteklenecek konsept mimari çalışmaları, dekorasyon ve Bakanlık tarafından belirlenen temel kurulum giderleri 200.000 ABD Doları</a:t>
            </a:r>
          </a:p>
          <a:p>
            <a:pPr>
              <a:defRPr/>
            </a:pPr>
            <a:endParaRPr lang="tr-TR" dirty="0" smtClean="0"/>
          </a:p>
          <a:p>
            <a:pPr>
              <a:defRPr/>
            </a:pPr>
            <a:r>
              <a:rPr lang="tr-TR" dirty="0" smtClean="0"/>
              <a:t>Destek kapsamına alınan markayla ilgili şirketlerin </a:t>
            </a:r>
            <a:r>
              <a:rPr lang="tr-TR" b="1" dirty="0" err="1" smtClean="0"/>
              <a:t>franchising</a:t>
            </a:r>
            <a:r>
              <a:rPr lang="tr-TR" b="1" dirty="0" smtClean="0"/>
              <a:t> </a:t>
            </a:r>
            <a:r>
              <a:rPr lang="tr-TR" dirty="0" smtClean="0"/>
              <a:t>sistemi ile desteklenecek: </a:t>
            </a:r>
          </a:p>
          <a:p>
            <a:pPr>
              <a:defRPr/>
            </a:pPr>
            <a:endParaRPr lang="tr-TR" dirty="0" smtClean="0"/>
          </a:p>
          <a:p>
            <a:pPr>
              <a:defRPr/>
            </a:pPr>
            <a:r>
              <a:rPr lang="tr-TR" dirty="0" smtClean="0"/>
              <a:t>1)mağaza sayısı 100 </a:t>
            </a:r>
          </a:p>
          <a:p>
            <a:pPr>
              <a:defRPr/>
            </a:pPr>
            <a:r>
              <a:rPr lang="tr-TR" dirty="0" smtClean="0"/>
              <a:t>2) Mağaza başına desteklenecek dekorasyon gideri, 100.000 ABD Doları, </a:t>
            </a:r>
          </a:p>
          <a:p>
            <a:pPr>
              <a:defRPr/>
            </a:pPr>
            <a:r>
              <a:rPr lang="tr-TR" dirty="0" smtClean="0"/>
              <a:t>3) Mağaza başına desteklenecek kira gideri yıllık 200.000 ABD Doları ve mağaza başına 2 yıl,  </a:t>
            </a:r>
          </a:p>
          <a:p>
            <a:pPr>
              <a:defRPr/>
            </a:pPr>
            <a:endParaRPr lang="tr-TR" dirty="0" smtClean="0"/>
          </a:p>
          <a:p>
            <a:pPr>
              <a:defRPr/>
            </a:pPr>
            <a:endParaRPr lang="tr-TR" b="1" dirty="0" smtClean="0"/>
          </a:p>
          <a:p>
            <a:pPr>
              <a:defRPr/>
            </a:pPr>
            <a:endParaRPr lang="tr-TR" b="1" dirty="0" smtClean="0"/>
          </a:p>
          <a:p>
            <a:pPr>
              <a:defRPr/>
            </a:pPr>
            <a:endParaRPr lang="tr-TR" b="1" dirty="0" smtClean="0"/>
          </a:p>
          <a:p>
            <a:pPr>
              <a:defRPr/>
            </a:pPr>
            <a:endParaRPr lang="tr-TR" b="1" dirty="0" smtClean="0"/>
          </a:p>
          <a:p>
            <a:pPr>
              <a:defRPr/>
            </a:pPr>
            <a:endParaRPr lang="tr-TR" b="1" dirty="0" smtClean="0"/>
          </a:p>
          <a:p>
            <a:pPr>
              <a:defRPr/>
            </a:pPr>
            <a:r>
              <a:rPr lang="tr-TR" b="1" u="sng" dirty="0" smtClean="0"/>
              <a:t>UUE’NİN GERİ  KALANI: danışmanlık madde 50, </a:t>
            </a:r>
            <a:r>
              <a:rPr lang="tr-TR" b="1" u="sng" dirty="0" err="1" smtClean="0"/>
              <a:t>Orgaik</a:t>
            </a:r>
            <a:r>
              <a:rPr lang="tr-TR" b="1" u="sng" dirty="0" smtClean="0"/>
              <a:t> Bağ madde 53</a:t>
            </a:r>
          </a:p>
          <a:p>
            <a:pPr>
              <a:defRPr/>
            </a:pPr>
            <a:endParaRPr lang="tr-TR" b="1" dirty="0" smtClean="0"/>
          </a:p>
          <a:p>
            <a:pPr>
              <a:defRPr/>
            </a:pPr>
            <a:endParaRPr lang="tr-TR" b="1" dirty="0" smtClean="0"/>
          </a:p>
          <a:p>
            <a:pPr>
              <a:defRPr/>
            </a:pPr>
            <a:r>
              <a:rPr lang="tr-TR" b="1" dirty="0" smtClean="0"/>
              <a:t>TURQUALITY</a:t>
            </a:r>
            <a:r>
              <a:rPr lang="tr-TR" b="1" baseline="30000" dirty="0" smtClean="0"/>
              <a:t>® </a:t>
            </a:r>
            <a:r>
              <a:rPr lang="tr-TR" b="1" dirty="0" smtClean="0"/>
              <a:t>Destek Programı Kapsamına Alınan Şirketlere Sağlanan Destek Unsurları </a:t>
            </a:r>
            <a:endParaRPr lang="tr-TR" dirty="0" smtClean="0"/>
          </a:p>
          <a:p>
            <a:pPr>
              <a:defRPr/>
            </a:pPr>
            <a:r>
              <a:rPr lang="tr-TR" b="1" dirty="0" smtClean="0"/>
              <a:t>	a) Patent, Faydalı Model, Endüstriyel Tasarım ve Marka Tescil Harcamalarının Desteklenmesi: </a:t>
            </a:r>
            <a:endParaRPr lang="tr-TR" dirty="0" smtClean="0"/>
          </a:p>
          <a:p>
            <a:pPr>
              <a:defRPr/>
            </a:pPr>
            <a:r>
              <a:rPr lang="tr-TR" dirty="0" smtClean="0"/>
              <a:t>	</a:t>
            </a:r>
          </a:p>
          <a:p>
            <a:pPr>
              <a:defRPr/>
            </a:pPr>
            <a:r>
              <a:rPr lang="tr-TR" b="1" dirty="0" smtClean="0"/>
              <a:t>	Madde 39-</a:t>
            </a:r>
            <a:r>
              <a:rPr lang="tr-TR" dirty="0" smtClean="0"/>
              <a:t>  TURQUALITY</a:t>
            </a:r>
            <a:r>
              <a:rPr lang="tr-TR" baseline="30000" dirty="0" smtClean="0"/>
              <a:t>® </a:t>
            </a:r>
            <a:r>
              <a:rPr lang="tr-TR" dirty="0" smtClean="0"/>
              <a:t>Destek Programı kapsamına alınan şirketlerin;  </a:t>
            </a:r>
          </a:p>
          <a:p>
            <a:pPr>
              <a:defRPr/>
            </a:pPr>
            <a:r>
              <a:rPr lang="tr-TR" dirty="0" smtClean="0"/>
              <a:t>§	TURQUALITY</a:t>
            </a:r>
            <a:r>
              <a:rPr lang="tr-TR" baseline="30000" dirty="0" smtClean="0"/>
              <a:t>®</a:t>
            </a:r>
            <a:r>
              <a:rPr lang="tr-TR" dirty="0" smtClean="0"/>
              <a:t> Sertifikasını haiz marka/markalarının, yurtdışında tescil ettirilmesine ilişkin bütün zorunlu giderleri (marka-patent bürosu hizmet, danışmanlık giderleri, markanın o ülkede başka bir şirket adına tescil ettirilip ettirilmediğine ilişkin olarak yapılacak araştırma, inceleme giderleri, vb.),  </a:t>
            </a:r>
          </a:p>
          <a:p>
            <a:pPr>
              <a:defRPr/>
            </a:pPr>
            <a:r>
              <a:rPr lang="tr-TR" dirty="0" smtClean="0"/>
              <a:t>§	Yurtdışında tescil ettirilmiş TURQUALITY</a:t>
            </a:r>
            <a:r>
              <a:rPr lang="tr-TR" baseline="30000" dirty="0" smtClean="0"/>
              <a:t>®</a:t>
            </a:r>
            <a:r>
              <a:rPr lang="tr-TR" dirty="0" smtClean="0"/>
              <a:t> Sertifikasını haiz marka/markalarının korunmasına ilişkin tüm harcamaları (telefon, faks, avukatlık ücretleri, </a:t>
            </a:r>
            <a:r>
              <a:rPr lang="tr-TR" dirty="0" err="1" smtClean="0"/>
              <a:t>vb</a:t>
            </a:r>
            <a:r>
              <a:rPr lang="tr-TR" dirty="0" smtClean="0"/>
              <a:t>)  </a:t>
            </a:r>
          </a:p>
          <a:p>
            <a:pPr>
              <a:defRPr/>
            </a:pPr>
            <a:r>
              <a:rPr lang="tr-TR" dirty="0" smtClean="0"/>
              <a:t>§	Patent, faydalı model ve endüstriyel tasarım tesciline ilişkin olarak yurtiçi ve yurtdışında gerçekleştirilen tüm harcamaları (telefon, faks, avukatlık ücretleri, </a:t>
            </a:r>
            <a:r>
              <a:rPr lang="tr-TR" dirty="0" err="1" smtClean="0"/>
              <a:t>vb</a:t>
            </a:r>
            <a:r>
              <a:rPr lang="tr-TR" dirty="0" smtClean="0"/>
              <a:t>)  </a:t>
            </a:r>
          </a:p>
          <a:p>
            <a:pPr>
              <a:defRPr/>
            </a:pPr>
            <a:r>
              <a:rPr lang="tr-TR" dirty="0" smtClean="0"/>
              <a:t>% 50 oranında desteklenir.  </a:t>
            </a:r>
          </a:p>
          <a:p>
            <a:pPr>
              <a:defRPr/>
            </a:pPr>
            <a:r>
              <a:rPr lang="tr-TR" b="1" dirty="0" smtClean="0"/>
              <a:t>Madde 40-</a:t>
            </a:r>
            <a:r>
              <a:rPr lang="tr-TR" dirty="0" smtClean="0"/>
              <a:t> Şirketlerin marka, patent, faydalı model ve endüstriyel tasarım tescili belgesinin alımı ile sonuçlanmayan faaliyetlerine ilişkin harcamalarının da destek kapsamında değerlendirilmesi mümkün bulunmaktadır.  </a:t>
            </a:r>
          </a:p>
          <a:p>
            <a:pPr>
              <a:defRPr/>
            </a:pPr>
            <a:r>
              <a:rPr lang="tr-TR" b="1" dirty="0" smtClean="0"/>
              <a:t>b) Kalite Belgeleri ile İnsan Can, Mal Emniyeti ve Güvenliğini Gösterir İşaretlere ilişkin Harcamaların Desteklenmesi:  </a:t>
            </a:r>
            <a:endParaRPr lang="tr-TR" dirty="0" smtClean="0"/>
          </a:p>
          <a:p>
            <a:pPr>
              <a:defRPr/>
            </a:pPr>
            <a:r>
              <a:rPr lang="tr-TR" b="1" dirty="0" smtClean="0"/>
              <a:t>Madde 41- </a:t>
            </a:r>
            <a:r>
              <a:rPr lang="tr-TR" dirty="0" smtClean="0"/>
              <a:t>TURQUALITY®  Destek Programı kapsamına alınan şirketlerin çevre, kalite ve insan sağlığına yönelik teknik mevzuata uyum sağlanabilmesi ve mağaza/lokanta/kafe açılışı ve işletilmesini </a:t>
            </a:r>
            <a:r>
              <a:rPr lang="tr-TR" dirty="0" err="1" smtClean="0"/>
              <a:t>teminen</a:t>
            </a:r>
            <a:r>
              <a:rPr lang="tr-TR" dirty="0" smtClean="0"/>
              <a:t> gerçekleştirilen; kalite, hijyen, çevre belgeleri ile insan can, mal emniyeti ve güvenliğini gösterir işaretlere ilişkin danışmanlık dahil her türlü giderleri, %50 oranında desteklenir. </a:t>
            </a:r>
          </a:p>
          <a:p>
            <a:pPr>
              <a:defRPr/>
            </a:pPr>
            <a:r>
              <a:rPr lang="tr-TR" b="1" dirty="0" smtClean="0"/>
              <a:t> </a:t>
            </a:r>
            <a:endParaRPr lang="tr-TR" dirty="0" smtClean="0"/>
          </a:p>
          <a:p>
            <a:pPr>
              <a:defRPr/>
            </a:pPr>
            <a:r>
              <a:rPr lang="tr-TR" b="1" dirty="0" smtClean="0"/>
              <a:t>Madde 42- </a:t>
            </a:r>
            <a:r>
              <a:rPr lang="tr-TR" dirty="0" smtClean="0"/>
              <a:t>Şirketlerin destek kapsamına alındıkları tarihten sonra alacakları kalite, hijyen, çevre belgeleri ile insan can, mal emniyeti ve güvenliğini gösterir işaretlere ilişkin;</a:t>
            </a:r>
          </a:p>
          <a:p>
            <a:pPr>
              <a:defRPr/>
            </a:pPr>
            <a:r>
              <a:rPr lang="tr-TR" dirty="0" smtClean="0"/>
              <a:t> </a:t>
            </a:r>
          </a:p>
          <a:p>
            <a:pPr>
              <a:defRPr/>
            </a:pPr>
            <a:r>
              <a:rPr lang="tr-TR" dirty="0" smtClean="0"/>
              <a:t>§	Test,</a:t>
            </a:r>
          </a:p>
          <a:p>
            <a:pPr>
              <a:defRPr/>
            </a:pPr>
            <a:r>
              <a:rPr lang="tr-TR" dirty="0" smtClean="0"/>
              <a:t> </a:t>
            </a:r>
          </a:p>
          <a:p>
            <a:pPr>
              <a:defRPr/>
            </a:pPr>
            <a:r>
              <a:rPr lang="tr-TR" dirty="0" smtClean="0"/>
              <a:t>§	Müracaat ve doküman inceleme,</a:t>
            </a:r>
          </a:p>
          <a:p>
            <a:pPr>
              <a:defRPr/>
            </a:pPr>
            <a:r>
              <a:rPr lang="tr-TR" dirty="0" smtClean="0"/>
              <a:t> </a:t>
            </a:r>
          </a:p>
          <a:p>
            <a:pPr>
              <a:defRPr/>
            </a:pPr>
            <a:r>
              <a:rPr lang="tr-TR" dirty="0" smtClean="0"/>
              <a:t>§	Belgelendirme tetkik,</a:t>
            </a:r>
          </a:p>
          <a:p>
            <a:pPr>
              <a:defRPr/>
            </a:pPr>
            <a:r>
              <a:rPr lang="tr-TR" dirty="0" smtClean="0"/>
              <a:t> </a:t>
            </a:r>
          </a:p>
          <a:p>
            <a:pPr>
              <a:defRPr/>
            </a:pPr>
            <a:r>
              <a:rPr lang="tr-TR" dirty="0" smtClean="0"/>
              <a:t>§	Yıllık belge kullanım, yenileme ücreti,</a:t>
            </a:r>
          </a:p>
          <a:p>
            <a:pPr>
              <a:defRPr/>
            </a:pPr>
            <a:r>
              <a:rPr lang="tr-TR" dirty="0" smtClean="0"/>
              <a:t> </a:t>
            </a:r>
          </a:p>
          <a:p>
            <a:pPr>
              <a:defRPr/>
            </a:pPr>
            <a:r>
              <a:rPr lang="tr-TR" dirty="0" smtClean="0"/>
              <a:t>vb. tüm zorunlu harcamaları destek kapsamındadır.  </a:t>
            </a:r>
          </a:p>
          <a:p>
            <a:pPr>
              <a:defRPr/>
            </a:pPr>
            <a:r>
              <a:rPr lang="tr-TR" dirty="0" smtClean="0"/>
              <a:t> </a:t>
            </a:r>
          </a:p>
          <a:p>
            <a:pPr>
              <a:defRPr/>
            </a:pPr>
            <a:r>
              <a:rPr lang="tr-TR" b="1" dirty="0" smtClean="0">
                <a:effectLst>
                  <a:outerShdw blurRad="50800" dist="38100" algn="tr" rotWithShape="0">
                    <a:prstClr val="black">
                      <a:alpha val="40000"/>
                    </a:prstClr>
                  </a:outerShdw>
                </a:effectLst>
              </a:rPr>
              <a:t>	</a:t>
            </a:r>
            <a:r>
              <a:rPr lang="tr-TR" b="1" dirty="0" smtClean="0"/>
              <a:t>c) Moda/Endüstriyel Ürün Tasarımcısı Giderlerinin Desteklenmesi:</a:t>
            </a:r>
            <a:r>
              <a:rPr lang="tr-TR" dirty="0" smtClean="0">
                <a:effectLst>
                  <a:outerShdw blurRad="50800" dist="38100" algn="tr" rotWithShape="0">
                    <a:prstClr val="black">
                      <a:alpha val="40000"/>
                    </a:prstClr>
                  </a:outerShdw>
                </a:effectLst>
              </a:rPr>
              <a:t>	</a:t>
            </a:r>
            <a:endParaRPr lang="tr-TR" dirty="0" smtClean="0"/>
          </a:p>
          <a:p>
            <a:pPr>
              <a:defRPr/>
            </a:pPr>
            <a:r>
              <a:rPr lang="tr-TR" b="1" dirty="0" smtClean="0"/>
              <a:t>Madde 43-</a:t>
            </a:r>
            <a:r>
              <a:rPr lang="tr-TR" dirty="0" smtClean="0"/>
              <a:t> (1) TURQUALITY</a:t>
            </a:r>
            <a:r>
              <a:rPr lang="tr-TR" baseline="30000" dirty="0" smtClean="0"/>
              <a:t>®</a:t>
            </a:r>
            <a:r>
              <a:rPr lang="tr-TR" dirty="0" smtClean="0"/>
              <a:t> Sertifikasını haiz markalı ürünleriyle ilgili olarak TURQUALITY</a:t>
            </a:r>
            <a:r>
              <a:rPr lang="tr-TR" baseline="30000" dirty="0" smtClean="0"/>
              <a:t>® </a:t>
            </a:r>
            <a:r>
              <a:rPr lang="tr-TR" dirty="0" smtClean="0"/>
              <a:t>Destek Programı kapsamına alınan şirket veya harcama yetkisi verilen şirket tarafından istihdam edilen en fazla beş adet tekstil, moda, endüstriyel ürün tasarımcısı ile aşçı/şefin  (ikramiye ve fazla çalışma dahil)  brüt maaşları %50 oranında desteklenir.</a:t>
            </a:r>
          </a:p>
          <a:p>
            <a:pPr>
              <a:defRPr/>
            </a:pPr>
            <a:r>
              <a:rPr lang="tr-TR" dirty="0" smtClean="0"/>
              <a:t>(2) Tasarımcıların desteklenebilmesi için; tasarımcının tekstil, moda ve endüstriyel ürün alanları ile ilgili bölümlerden veya yabancı ülkelerde bu bölümlerle eşdeğerliliği resmen onaylanmış bölümlerden sertifika, lisans, yüksek lisans, doktora veya sanatta yeterlilik derecelerini almış olduğunun ya da kendi meslek örgütlerine girebilmek için yeterli koşullara sahip bulunduğu hususunun destek kapsamına alınan şirket tarafından ilgili kurum ya da kuruluşlardan alınacak yazı ile belgelenmesi gerekmektedir.</a:t>
            </a:r>
          </a:p>
          <a:p>
            <a:pPr>
              <a:defRPr/>
            </a:pPr>
            <a:r>
              <a:rPr lang="tr-TR" dirty="0" smtClean="0"/>
              <a:t>(3) Aşçı/şeflerin desteklenebilmesi için; aşçı/şeflerin ilgili meslek yüksek okulları veya yabancı ülkelerde bu bölümlerle eşdeğerliliği resmen onaylanmış bölümlerden sertifika, lisans, yüksek lisans, doktora veya sanatta yeterlilik derecelerini almış olduğunun ya da kendi meslek örgütlerine girebilmek için yeterli koşullara sahip bulunduğu hususunun destek kapsamına alınan şirket tarafından ilgili kurum ya da kuruluşlardan alınacak yazı ile belgelenmesi gerekmektedir.</a:t>
            </a:r>
          </a:p>
          <a:p>
            <a:pPr>
              <a:defRPr/>
            </a:pPr>
            <a:r>
              <a:rPr lang="tr-TR" dirty="0" smtClean="0"/>
              <a:t>(4) Bu maddenin birinci fıkrası kapsamında bir şirketin aynı anda desteklenecek moda/endüstriyel ürün tasarımcısı/aşçı/şef sayısı 5’i geçemez.  </a:t>
            </a:r>
          </a:p>
          <a:p>
            <a:pPr>
              <a:defRPr/>
            </a:pPr>
            <a:r>
              <a:rPr lang="tr-TR" dirty="0" smtClean="0"/>
              <a:t> 	</a:t>
            </a:r>
          </a:p>
          <a:p>
            <a:pPr>
              <a:defRPr/>
            </a:pPr>
            <a:r>
              <a:rPr lang="tr-TR" dirty="0" smtClean="0"/>
              <a:t>	</a:t>
            </a:r>
            <a:r>
              <a:rPr lang="tr-TR" b="1" dirty="0" smtClean="0"/>
              <a:t>ç) Tanıtım, Reklam ve Pazarlama Faaliyetlerinin Desteklenmesi:		</a:t>
            </a:r>
            <a:endParaRPr lang="tr-TR" dirty="0" smtClean="0"/>
          </a:p>
          <a:p>
            <a:pPr>
              <a:defRPr/>
            </a:pPr>
            <a:r>
              <a:rPr lang="tr-TR" b="1" dirty="0" smtClean="0"/>
              <a:t>Madde 44-</a:t>
            </a:r>
            <a:r>
              <a:rPr lang="tr-TR" dirty="0" smtClean="0"/>
              <a:t> Şirketlerin, TURQUALITY</a:t>
            </a:r>
            <a:r>
              <a:rPr lang="tr-TR" baseline="30000" dirty="0" smtClean="0"/>
              <a:t>®</a:t>
            </a:r>
            <a:r>
              <a:rPr lang="tr-TR" dirty="0" smtClean="0"/>
              <a:t> Sertifikasını haiz markalı ürünleriyle ilgili olarak Stratejik İş Planlarında hedef pazarlar olarak belirtecekleri ülkelerde destek kapsamına alındığı tarihten sonra gerçekleştireceği;  </a:t>
            </a:r>
          </a:p>
          <a:p>
            <a:pPr>
              <a:defRPr/>
            </a:pPr>
            <a:r>
              <a:rPr lang="tr-TR" dirty="0" smtClean="0"/>
              <a:t>§	Görsel ve yazılı tanıtım (Yurtdışına yönelik yayın yapan Türk televizyonları, gazeteleri, vb. basın yayın organlarında verilecek reklamlara ilişkin harcamalar destek kapsamında değerlendirilmez.)</a:t>
            </a:r>
          </a:p>
          <a:p>
            <a:pPr>
              <a:defRPr/>
            </a:pPr>
            <a:r>
              <a:rPr lang="tr-TR" dirty="0" smtClean="0"/>
              <a:t>§	Tanıtım ve pazarlama organizasyonları (Show, defile, özel sergi, sunum vb.) düzenleme ve katılım giderleri,</a:t>
            </a:r>
          </a:p>
          <a:p>
            <a:pPr>
              <a:defRPr/>
            </a:pPr>
            <a:r>
              <a:rPr lang="tr-TR" dirty="0" smtClean="0"/>
              <a:t>§	Ülke imaj kampanyası,</a:t>
            </a:r>
          </a:p>
          <a:p>
            <a:pPr>
              <a:defRPr/>
            </a:pPr>
            <a:r>
              <a:rPr lang="tr-TR" dirty="0" smtClean="0"/>
              <a:t>§	Pazar araştırması (</a:t>
            </a:r>
            <a:r>
              <a:rPr lang="tr-TR" dirty="0" err="1" smtClean="0"/>
              <a:t>segmentasyon</a:t>
            </a:r>
            <a:r>
              <a:rPr lang="tr-TR" dirty="0" smtClean="0"/>
              <a:t>, rekabet, imaj, algı, gizli müşteri, müşteri memnuniyeti, </a:t>
            </a:r>
            <a:r>
              <a:rPr lang="tr-TR" dirty="0" err="1" smtClean="0"/>
              <a:t>lokasyon</a:t>
            </a:r>
            <a:r>
              <a:rPr lang="tr-TR" dirty="0" smtClean="0"/>
              <a:t>, dağıtım kanalı, iletişim fiyat, vb. araştırmalar),</a:t>
            </a:r>
          </a:p>
          <a:p>
            <a:pPr>
              <a:defRPr/>
            </a:pPr>
            <a:r>
              <a:rPr lang="tr-TR" dirty="0" smtClean="0"/>
              <a:t>§	Sponsorluk (kültürel, sosyal sorumluluk, imaj amaçlı ve sportif sponsorluklar vb.),</a:t>
            </a:r>
          </a:p>
          <a:p>
            <a:pPr>
              <a:defRPr/>
            </a:pPr>
            <a:r>
              <a:rPr lang="tr-TR" dirty="0" smtClean="0"/>
              <a:t>§	Kokteyl (açılış, sezon açılışı, kampanya uzantısı, ürün </a:t>
            </a:r>
            <a:r>
              <a:rPr lang="tr-TR" dirty="0" err="1" smtClean="0"/>
              <a:t>lansmanı</a:t>
            </a:r>
            <a:r>
              <a:rPr lang="tr-TR" dirty="0" smtClean="0"/>
              <a:t> </a:t>
            </a:r>
            <a:r>
              <a:rPr lang="tr-TR" dirty="0" err="1" smtClean="0"/>
              <a:t>vs</a:t>
            </a:r>
            <a:r>
              <a:rPr lang="tr-TR" dirty="0" smtClean="0"/>
              <a:t>),</a:t>
            </a:r>
          </a:p>
          <a:p>
            <a:pPr>
              <a:defRPr/>
            </a:pPr>
            <a:r>
              <a:rPr lang="tr-TR" dirty="0" smtClean="0"/>
              <a:t>§	Seminer, konferans, vb., </a:t>
            </a:r>
          </a:p>
          <a:p>
            <a:pPr>
              <a:defRPr/>
            </a:pPr>
            <a:r>
              <a:rPr lang="tr-TR" dirty="0" smtClean="0"/>
              <a:t>§	Web sitesine ilişkin tasarımlar ve bu tasarımların uygulamaları,</a:t>
            </a:r>
          </a:p>
          <a:p>
            <a:pPr>
              <a:defRPr/>
            </a:pPr>
            <a:r>
              <a:rPr lang="tr-TR" dirty="0" smtClean="0"/>
              <a:t>§	Her türlü reklam panoları ve duvar reklamları,</a:t>
            </a:r>
          </a:p>
          <a:p>
            <a:pPr>
              <a:defRPr/>
            </a:pPr>
            <a:r>
              <a:rPr lang="tr-TR" dirty="0" smtClean="0"/>
              <a:t>§	Yabancı dilde hazırlanmış firma katalogları ile her türlü basılı iletişim malzemesi,</a:t>
            </a:r>
          </a:p>
          <a:p>
            <a:pPr>
              <a:defRPr/>
            </a:pPr>
            <a:r>
              <a:rPr lang="tr-TR" dirty="0" smtClean="0"/>
              <a:t>§	Üretilen kataloglarla ilgili (tercüme bedeli hariç) her türlü giderler (yurtdışı edildiği takdirde desteklenir.),</a:t>
            </a:r>
          </a:p>
          <a:p>
            <a:pPr>
              <a:defRPr/>
            </a:pPr>
            <a:r>
              <a:rPr lang="tr-TR" dirty="0" smtClean="0"/>
              <a:t>§	Marka-promosyon iletişim ajansı harcamaları,</a:t>
            </a:r>
          </a:p>
          <a:p>
            <a:pPr>
              <a:defRPr/>
            </a:pPr>
            <a:r>
              <a:rPr lang="tr-TR" dirty="0" smtClean="0"/>
              <a:t>§	Halkla İlişkiler-Basınla İlişkiler ajansı harcamaları,</a:t>
            </a:r>
          </a:p>
          <a:p>
            <a:pPr>
              <a:defRPr/>
            </a:pPr>
            <a:r>
              <a:rPr lang="tr-TR" dirty="0" smtClean="0"/>
              <a:t>§	Medya satın alım ajansı harcamaları,</a:t>
            </a:r>
          </a:p>
          <a:p>
            <a:pPr>
              <a:defRPr/>
            </a:pPr>
            <a:r>
              <a:rPr lang="tr-TR" dirty="0" smtClean="0"/>
              <a:t>§	Direct </a:t>
            </a:r>
            <a:r>
              <a:rPr lang="tr-TR" dirty="0" err="1" smtClean="0"/>
              <a:t>mailing</a:t>
            </a:r>
            <a:r>
              <a:rPr lang="tr-TR" dirty="0" smtClean="0"/>
              <a:t> ile ilgili harcamalar,</a:t>
            </a:r>
          </a:p>
          <a:p>
            <a:pPr>
              <a:defRPr/>
            </a:pPr>
            <a:r>
              <a:rPr lang="tr-TR" dirty="0" smtClean="0"/>
              <a:t>§	Zincir marketlerin raflarına girebilmek için bir defaya mahsus ödenen listeleme bedeli,</a:t>
            </a:r>
          </a:p>
          <a:p>
            <a:pPr>
              <a:defRPr/>
            </a:pPr>
            <a:r>
              <a:rPr lang="tr-TR" dirty="0" smtClean="0"/>
              <a:t>§	Periyodik mağaza dergilerinde yer alma,</a:t>
            </a:r>
          </a:p>
          <a:p>
            <a:pPr>
              <a:defRPr/>
            </a:pPr>
            <a:r>
              <a:rPr lang="tr-TR" dirty="0" smtClean="0"/>
              <a:t>§	Eşantiyon ve promosyon malzemeleri,</a:t>
            </a:r>
          </a:p>
          <a:p>
            <a:pPr>
              <a:defRPr/>
            </a:pPr>
            <a:r>
              <a:rPr lang="tr-TR" dirty="0" smtClean="0"/>
              <a:t>§	Elektronik ortamda tanıtım sitelerine verilen reklam,</a:t>
            </a:r>
          </a:p>
          <a:p>
            <a:pPr>
              <a:defRPr/>
            </a:pPr>
            <a:r>
              <a:rPr lang="tr-TR" dirty="0" smtClean="0"/>
              <a:t>§	Radyo reklamları, tanıtımları, promosyonları, </a:t>
            </a:r>
          </a:p>
          <a:p>
            <a:pPr>
              <a:defRPr/>
            </a:pPr>
            <a:r>
              <a:rPr lang="tr-TR" b="1" dirty="0" smtClean="0"/>
              <a:t>§    </a:t>
            </a:r>
            <a:r>
              <a:rPr lang="tr-TR" dirty="0" smtClean="0"/>
              <a:t>Ürünlerin satışa sunulduğu ve üzerinde, destek kapsamındaki markanın  </a:t>
            </a:r>
          </a:p>
          <a:p>
            <a:pPr>
              <a:defRPr/>
            </a:pPr>
            <a:r>
              <a:rPr lang="tr-TR" dirty="0" smtClean="0"/>
              <a:t>      logosunun yer aldığı </a:t>
            </a:r>
            <a:r>
              <a:rPr lang="tr-TR" dirty="0" err="1" smtClean="0"/>
              <a:t>stand</a:t>
            </a:r>
            <a:r>
              <a:rPr lang="tr-TR" dirty="0" smtClean="0"/>
              <a:t>, soğutucu, vb.,</a:t>
            </a:r>
          </a:p>
          <a:p>
            <a:pPr>
              <a:defRPr/>
            </a:pPr>
            <a:r>
              <a:rPr lang="tr-TR" dirty="0" smtClean="0"/>
              <a:t>§	Ürünlerin yurt dışına yönelik olarak elektronik ortamda pazarlanabilmesi amacıyla Müsteşarlıkça uygun görülen ve nihai tüketiciye yönelik olmayan e-ticaret sitelerine üyelik giderleri,</a:t>
            </a:r>
          </a:p>
          <a:p>
            <a:pPr>
              <a:defRPr/>
            </a:pPr>
            <a:r>
              <a:rPr lang="tr-TR" dirty="0" smtClean="0"/>
              <a:t>vb. harcamaları % 50 oranında desteklenir.  </a:t>
            </a:r>
          </a:p>
          <a:p>
            <a:pPr>
              <a:defRPr/>
            </a:pPr>
            <a:r>
              <a:rPr lang="tr-TR" dirty="0" smtClean="0"/>
              <a:t>(2) TURQUALITY</a:t>
            </a:r>
            <a:r>
              <a:rPr lang="tr-TR" baseline="30000" dirty="0" smtClean="0"/>
              <a:t>® </a:t>
            </a:r>
            <a:r>
              <a:rPr lang="tr-TR" dirty="0" smtClean="0"/>
              <a:t>Destek Programı kapsamına alınan şirketlerin, yurtdışında düzenlenen uluslararası nitelikteki </a:t>
            </a:r>
            <a:r>
              <a:rPr lang="tr-TR" dirty="0" err="1" smtClean="0"/>
              <a:t>sektörel</a:t>
            </a:r>
            <a:r>
              <a:rPr lang="tr-TR" dirty="0" smtClean="0"/>
              <a:t> fuarlara katılmaları halinde, fuardan önce ve/veya fuar esnasında gerçekleştirecekleri defile, kokteyl, </a:t>
            </a:r>
            <a:r>
              <a:rPr lang="tr-TR" dirty="0" err="1" smtClean="0"/>
              <a:t>show</a:t>
            </a:r>
            <a:r>
              <a:rPr lang="tr-TR" dirty="0" smtClean="0"/>
              <a:t>, multivizyon gösterisi, reklam panoları, dergi, gazete, TV, radyo ilanları, </a:t>
            </a:r>
            <a:r>
              <a:rPr lang="tr-TR" dirty="0" err="1" smtClean="0"/>
              <a:t>stand</a:t>
            </a:r>
            <a:r>
              <a:rPr lang="tr-TR" dirty="0" smtClean="0"/>
              <a:t> dekorasyonu ve fuar katılım bedeli gibi tüm reklam, tanıtım ve pazarlama faaliyetlerine ilişkin harcamaları destek kapsamındadır. Yurtdışında düzenlenen uluslararası nitelikteki </a:t>
            </a:r>
            <a:r>
              <a:rPr lang="tr-TR" dirty="0" err="1" smtClean="0"/>
              <a:t>sektörel</a:t>
            </a:r>
            <a:r>
              <a:rPr lang="tr-TR" dirty="0" smtClean="0"/>
              <a:t> fuarlara bireysel katılım halinde, </a:t>
            </a:r>
            <a:r>
              <a:rPr lang="tr-TR" dirty="0" err="1" smtClean="0"/>
              <a:t>stand</a:t>
            </a:r>
            <a:r>
              <a:rPr lang="tr-TR" dirty="0" smtClean="0"/>
              <a:t> dekorasyonu ile fuar katılım bedeline ilişkin harcamaları destek kapsamındaki marka başına, takvim yılında iki fuar katılımına mahsus olmak üzere desteklenecek olup; ilgili şirketlerin, katılacakları fuara ilişkin bilgileri, yerinde inceleme yapılmasını </a:t>
            </a:r>
            <a:r>
              <a:rPr lang="tr-TR" dirty="0" err="1" smtClean="0"/>
              <a:t>teminen</a:t>
            </a:r>
            <a:r>
              <a:rPr lang="tr-TR" dirty="0" smtClean="0"/>
              <a:t>, fuar başlangıç tarihinden en geç on beş gün önce Birliğe/Müsteşarlığa bildirmesi gerekmektedir. Birlikler de söz konusu başvuruyu Müsteşarlığa intikal ettirir. Ticaret Müşaviri/Ataşesi, DTM Temsilcisi veya Müsteşarlığımız Merkez Teşkilatı personeli, söz konusu fuarların yerinde incelenmesi için Müsteşarlığımızca görevlendirilebilir. Ancak, 30/12/2009 tarih ve 27448 sayılı Resmi </a:t>
            </a:r>
            <a:r>
              <a:rPr lang="tr-TR" dirty="0" err="1" smtClean="0"/>
              <a:t>Gazete'de</a:t>
            </a:r>
            <a:r>
              <a:rPr lang="tr-TR" dirty="0" smtClean="0"/>
              <a:t> yayımlanarak yürürlüğe giren 2009/5 sayılı “Yurt Dışında Gerçekleştirilen Fuar Katılımlarının Desteklenmesine İlişkin Tebliğ” uyarınca destekten yararlandırılan bir faaliyet, 2006/4 sayılı Tebliğ çerçevesinde desteklenmez.</a:t>
            </a:r>
          </a:p>
          <a:p>
            <a:pPr>
              <a:defRPr/>
            </a:pPr>
            <a:r>
              <a:rPr lang="tr-TR" dirty="0" smtClean="0"/>
              <a:t> </a:t>
            </a:r>
          </a:p>
          <a:p>
            <a:pPr>
              <a:defRPr/>
            </a:pPr>
            <a:r>
              <a:rPr lang="tr-TR" dirty="0" smtClean="0"/>
              <a:t>	</a:t>
            </a:r>
            <a:r>
              <a:rPr lang="tr-TR" b="1" dirty="0" smtClean="0"/>
              <a:t>Madde 45-</a:t>
            </a:r>
            <a:r>
              <a:rPr lang="tr-TR" dirty="0" smtClean="0"/>
              <a:t> TURQUALITY</a:t>
            </a:r>
            <a:r>
              <a:rPr lang="tr-TR" baseline="30000" dirty="0" smtClean="0"/>
              <a:t>® </a:t>
            </a:r>
            <a:r>
              <a:rPr lang="tr-TR" dirty="0" smtClean="0"/>
              <a:t>Destek Programı kapsamına alınan şirketlerin, 44’üncü maddede belirtilen faaliyetleri % 50 oranında desteklenecek olup, sağlanacak destek miktarıyla ilgili herhangi bir üst sınır bulunmamaktadır. Ancak Müsteşarlık gerek görmesi halinde bir şirkete sağlanacak maksimum destek miktarını sınırlandırabilir. </a:t>
            </a:r>
          </a:p>
          <a:p>
            <a:pPr>
              <a:defRPr/>
            </a:pPr>
            <a:r>
              <a:rPr lang="tr-TR" b="1" dirty="0" smtClean="0"/>
              <a:t>d) Yurtdışı Birimlere İlişkin Giderlerin Desteklenmesi: </a:t>
            </a:r>
            <a:endParaRPr lang="tr-TR" dirty="0" smtClean="0"/>
          </a:p>
          <a:p>
            <a:pPr>
              <a:defRPr/>
            </a:pPr>
            <a:r>
              <a:rPr lang="tr-TR" b="1" dirty="0" smtClean="0"/>
              <a:t>Madde 46-</a:t>
            </a:r>
            <a:r>
              <a:rPr lang="tr-TR" dirty="0" smtClean="0"/>
              <a:t> TURQUALITY</a:t>
            </a:r>
            <a:r>
              <a:rPr lang="tr-TR" baseline="30000" dirty="0" smtClean="0"/>
              <a:t>® </a:t>
            </a:r>
            <a:r>
              <a:rPr lang="tr-TR" dirty="0" smtClean="0"/>
              <a:t>Destek Programı kapsamına alınan şirketlerin TURQUALITY</a:t>
            </a:r>
            <a:r>
              <a:rPr lang="tr-TR" baseline="30000" dirty="0" smtClean="0"/>
              <a:t>®</a:t>
            </a:r>
            <a:r>
              <a:rPr lang="tr-TR" dirty="0" smtClean="0"/>
              <a:t> Sertifikasını haiz markalı ürünleriyle ilgili olarak Stratejik İş Planlarında hedef pazarlar olarak belirtilen ülkelerde açtıkları/açacakları; </a:t>
            </a:r>
          </a:p>
          <a:p>
            <a:pPr>
              <a:defRPr/>
            </a:pPr>
            <a:r>
              <a:rPr lang="tr-TR" dirty="0" smtClean="0"/>
              <a:t>1)*	Mağaza/lokanta/kafelere ilişkin uygun mahal araştırmasına yönelik danışmanlık, konsept yaratımı, teknik detay uygulama planları, proje uygulama dahil mimari çalışmaları, dekorasyon, brüt kira ile buna ilişkin kesinleşmiş (dönem sonunda mahsup işlemine konu olmayan) vergi/resim/harç, komisyon, hizmet harcamaları ile mağaza/lokanta/kafenin kiralanmasıyla ilgili hukuki danışmanlık ve belediye giderleri ile söz konusu birimlerin işletilmesi için gerekli, Müsteşarlık tarafından belirlenen temel kurulum giderleri,  </a:t>
            </a:r>
          </a:p>
          <a:p>
            <a:pPr>
              <a:defRPr/>
            </a:pPr>
            <a:r>
              <a:rPr lang="tr-TR" dirty="0" smtClean="0"/>
              <a:t>2)*	Ofis, depo, </a:t>
            </a:r>
            <a:r>
              <a:rPr lang="tr-TR" dirty="0" err="1" smtClean="0"/>
              <a:t>showroom</a:t>
            </a:r>
            <a:r>
              <a:rPr lang="tr-TR" dirty="0" smtClean="0"/>
              <a:t>, satış sonrası servis vb. yurtdışı birimlerine ilişkin brüt kira ile buna ilişkin kesinleşmiş (dönem sonunda mahsup işlemine konu olmayan) vergi/resim/harç, dekorasyon </a:t>
            </a:r>
            <a:r>
              <a:rPr lang="tr-TR" b="1" dirty="0" smtClean="0"/>
              <a:t>(</a:t>
            </a:r>
            <a:r>
              <a:rPr lang="tr-TR" dirty="0" smtClean="0"/>
              <a:t>yalnızca </a:t>
            </a:r>
            <a:r>
              <a:rPr lang="tr-TR" dirty="0" err="1" smtClean="0"/>
              <a:t>showroom</a:t>
            </a:r>
            <a:r>
              <a:rPr lang="tr-TR" dirty="0" smtClean="0"/>
              <a:t> için), komisyon giderleri, söz konusu birimlerin işletilmesi için gerekli Müsteşarlık tarafından belirlenen temel kurulum giderleri ile farklı markaların satıldığı </a:t>
            </a:r>
            <a:r>
              <a:rPr lang="tr-TR" dirty="0" err="1" smtClean="0"/>
              <a:t>showroom</a:t>
            </a:r>
            <a:r>
              <a:rPr lang="tr-TR" dirty="0" smtClean="0"/>
              <a:t>/büyük mağaza, zincir mağaza, özellikli ihtisas mağazaları, hipermarketlerde kiraladıkları reyon/</a:t>
            </a:r>
            <a:r>
              <a:rPr lang="tr-TR" dirty="0" err="1" smtClean="0"/>
              <a:t>showroom</a:t>
            </a:r>
            <a:r>
              <a:rPr lang="tr-TR" dirty="0" smtClean="0"/>
              <a:t>/gondol/ reyon, gondol, köşe, dekorasyonlu köşe, </a:t>
            </a:r>
            <a:r>
              <a:rPr lang="tr-TR" dirty="0" err="1" smtClean="0"/>
              <a:t>kiosk</a:t>
            </a:r>
            <a:r>
              <a:rPr lang="tr-TR" dirty="0" smtClean="0"/>
              <a:t>, </a:t>
            </a:r>
            <a:r>
              <a:rPr lang="tr-TR" dirty="0" err="1" smtClean="0"/>
              <a:t>stand</a:t>
            </a:r>
            <a:r>
              <a:rPr lang="tr-TR" dirty="0" smtClean="0"/>
              <a:t> vb. tahsis edilmiş satış alanlarına ilişkin brüt kira ile buna ilişkin kesinleşmiş (dönem sonunda mahsup işlemine konu olmayan) vergi/resim/harç, dekorasyon, hizmet (genel güvenlik, genel temizlik gibi ortak kullanım giderleri, </a:t>
            </a:r>
            <a:r>
              <a:rPr lang="tr-TR" dirty="0" err="1" smtClean="0"/>
              <a:t>forklift</a:t>
            </a:r>
            <a:r>
              <a:rPr lang="tr-TR" dirty="0" smtClean="0"/>
              <a:t> kira bedeli) ve/veya komisyon harcamaları,</a:t>
            </a:r>
          </a:p>
          <a:p>
            <a:pPr>
              <a:defRPr/>
            </a:pPr>
            <a:r>
              <a:rPr lang="tr-TR" dirty="0" smtClean="0"/>
              <a:t>3)    </a:t>
            </a:r>
            <a:r>
              <a:rPr lang="tr-TR" dirty="0" err="1" smtClean="0"/>
              <a:t>Franchising</a:t>
            </a:r>
            <a:r>
              <a:rPr lang="tr-TR" dirty="0" smtClean="0"/>
              <a:t> vermeleri halinde, </a:t>
            </a:r>
            <a:r>
              <a:rPr lang="tr-TR" dirty="0" err="1" smtClean="0"/>
              <a:t>franchising</a:t>
            </a:r>
            <a:r>
              <a:rPr lang="tr-TR" dirty="0" smtClean="0"/>
              <a:t> sistemi ile yurt dışında açılacak ve faaliyete geçirilecek mağazalara ilişkin dekorasyon ve kira giderleri, </a:t>
            </a:r>
          </a:p>
          <a:p>
            <a:pPr>
              <a:defRPr/>
            </a:pPr>
            <a:r>
              <a:rPr lang="tr-TR" dirty="0" smtClean="0"/>
              <a:t>%50 oranında desteklenir.</a:t>
            </a:r>
          </a:p>
          <a:p>
            <a:pPr>
              <a:defRPr/>
            </a:pPr>
            <a:r>
              <a:rPr lang="tr-TR" dirty="0" smtClean="0"/>
              <a:t>	4) Şirketlerin bu maddenin birinci ve ikinci fıkrası çerçevesinde açtıkları birimlerin kirasının ciroya (depo için kullanılan palet miktarına) bağlı olması durumunda; Müsteşarlık/Birlik tarafından uygun görülen temel kira tutarı [temel kira uygulamasının bulunmadığı birimlerde, yalnızca cironun yüzdesinden oluşan (depo için kullanılan palet miktarına göre hesaplanan) ve Müsteşarlık/Birlik tarafından incelenen ilk kira tutarı, temel kira kabul edilir] ile söz konusu temel kira tutarının %50’sine kadar olan ciro kirası desteklenir (Örneğin, temel kiranın 5.000 ABD Doları ve ciro kirasının %8 olarak belirlendiği ve bu tutarların hangisi yüksekse o tutarın kira olarak ödeneceğinin belirlendiği bir sözleşme çerçevesinde; temel kiranın bir buçuk katına kadar (5000 ABD Doları+ 0,5*5000 ABD Doları = 7500 ABD Doları) olan kira ödemesi destek kapsamında değerlendirilebilir. Eğer kira sözleşmesinde sabit bir temel kira belirlenmemiş ve kira tutarı yalnızca cironun %8’i olarak belirlenmişse; Müsteşarlık/Birlik tarafından incelenen ve söz konusu aya ilişkin cironun %8’ine tekabül eden kira tutarı, temel kira olarak kabul edilir ve bu tutarın bir buçuk katına kadar olan kira ödemesi destek kapsamında değerlendirilebilir.</a:t>
            </a:r>
          </a:p>
          <a:p>
            <a:pPr>
              <a:defRPr/>
            </a:pPr>
            <a:r>
              <a:rPr lang="tr-TR" b="1" dirty="0" smtClean="0"/>
              <a:t>Madde 47- (1) </a:t>
            </a:r>
            <a:r>
              <a:rPr lang="tr-TR" dirty="0" smtClean="0"/>
              <a:t>TURQUALITY</a:t>
            </a:r>
            <a:r>
              <a:rPr lang="tr-TR" baseline="30000" dirty="0" smtClean="0"/>
              <a:t>® </a:t>
            </a:r>
            <a:r>
              <a:rPr lang="tr-TR" dirty="0" smtClean="0"/>
              <a:t>Destek Programı kapsamındaki şirketlerin, destek süresi boyunca; </a:t>
            </a:r>
          </a:p>
          <a:p>
            <a:pPr>
              <a:defRPr/>
            </a:pPr>
            <a:r>
              <a:rPr lang="tr-TR" dirty="0" smtClean="0"/>
              <a:t>§ toplamda en fazla 100 adet </a:t>
            </a:r>
            <a:r>
              <a:rPr lang="tr-TR" dirty="0" err="1" smtClean="0"/>
              <a:t>franchising</a:t>
            </a:r>
            <a:r>
              <a:rPr lang="tr-TR" dirty="0" smtClean="0"/>
              <a:t> sistemiyle açacağı mağazası,</a:t>
            </a:r>
          </a:p>
          <a:p>
            <a:pPr>
              <a:defRPr/>
            </a:pPr>
            <a:r>
              <a:rPr lang="tr-TR" dirty="0" smtClean="0"/>
              <a:t> § aynı anda en fazla 50 adet kendi mağazası (Örneğin 51’inci mağazanın destek kapsamında değerlendirilebilmesi için, daha önce desteklenen bir mağazanın kapandığının Ticaret Müşavirliği/Ataşeliği tarafından tespit edilmesi gerekir)</a:t>
            </a:r>
          </a:p>
          <a:p>
            <a:pPr>
              <a:defRPr/>
            </a:pPr>
            <a:r>
              <a:rPr lang="tr-TR" dirty="0" smtClean="0"/>
              <a:t>desteklenebilir.</a:t>
            </a:r>
          </a:p>
          <a:p>
            <a:pPr>
              <a:defRPr/>
            </a:pPr>
            <a:r>
              <a:rPr lang="tr-TR" b="1" dirty="0" smtClean="0"/>
              <a:t>Madde 48-</a:t>
            </a:r>
            <a:r>
              <a:rPr lang="tr-TR" dirty="0" smtClean="0"/>
              <a:t> Destek kapsamına alınan şirketlerin Stratejik İş Planlarında belirtilen hedef ülkelerde </a:t>
            </a:r>
          </a:p>
          <a:p>
            <a:pPr>
              <a:defRPr/>
            </a:pPr>
            <a:r>
              <a:rPr lang="tr-TR" b="1" dirty="0" smtClean="0"/>
              <a:t>§ </a:t>
            </a:r>
            <a:r>
              <a:rPr lang="tr-TR" dirty="0" smtClean="0"/>
              <a:t>açacakları mağaza başına konsept yaratımı, teknik detay uygulama planları, proje uygulama dahil mimari çalışmaları, dekorasyon ve temel kurulum giderleri için sağlanacak destek miktarı 200.000 ABD Doları, </a:t>
            </a:r>
          </a:p>
          <a:p>
            <a:pPr>
              <a:defRPr/>
            </a:pPr>
            <a:r>
              <a:rPr lang="tr-TR" dirty="0" smtClean="0"/>
              <a:t>§ </a:t>
            </a:r>
            <a:r>
              <a:rPr lang="tr-TR" dirty="0" err="1" smtClean="0"/>
              <a:t>franchising</a:t>
            </a:r>
            <a:r>
              <a:rPr lang="tr-TR" dirty="0" smtClean="0"/>
              <a:t> sistemi ile açacakları mağaza başına sağlanacak dekorasyon desteği 100.000 ABD Doları’nı, </a:t>
            </a:r>
          </a:p>
          <a:p>
            <a:pPr>
              <a:defRPr/>
            </a:pPr>
            <a:r>
              <a:rPr lang="tr-TR" dirty="0" smtClean="0"/>
              <a:t>§ </a:t>
            </a:r>
            <a:r>
              <a:rPr lang="tr-TR" dirty="0" err="1" smtClean="0"/>
              <a:t>franchising</a:t>
            </a:r>
            <a:r>
              <a:rPr lang="tr-TR" dirty="0" smtClean="0"/>
              <a:t> sistemi ile açacakları mağaza başına sağlanacak kira desteği yıllık 200.000 ABD Doları’nı ve mağaza başına 2 yılı</a:t>
            </a:r>
          </a:p>
          <a:p>
            <a:pPr>
              <a:defRPr/>
            </a:pPr>
            <a:r>
              <a:rPr lang="tr-TR" dirty="0" smtClean="0"/>
              <a:t>geçemez.</a:t>
            </a:r>
          </a:p>
          <a:p>
            <a:pPr>
              <a:defRPr/>
            </a:pPr>
            <a:r>
              <a:rPr lang="tr-TR" b="1" dirty="0" smtClean="0"/>
              <a:t>Madde 49-</a:t>
            </a:r>
            <a:r>
              <a:rPr lang="tr-TR" dirty="0" smtClean="0"/>
              <a:t> </a:t>
            </a:r>
            <a:r>
              <a:rPr lang="tr-TR" dirty="0" err="1" smtClean="0"/>
              <a:t>Franchising</a:t>
            </a:r>
            <a:r>
              <a:rPr lang="tr-TR" dirty="0" smtClean="0"/>
              <a:t> sistemi ile açılacak mağazaların desteklenmesine ilişkin 36 ve 37’nci maddelerde yer alan hükümler TURQUALITY</a:t>
            </a:r>
            <a:r>
              <a:rPr lang="tr-TR" baseline="30000" dirty="0" smtClean="0"/>
              <a:t>® </a:t>
            </a:r>
            <a:r>
              <a:rPr lang="tr-TR" dirty="0" smtClean="0"/>
              <a:t>Destek Programı kapsamına alınan şirketler için de uygulanacaktır. </a:t>
            </a:r>
          </a:p>
          <a:p>
            <a:pPr>
              <a:defRPr/>
            </a:pPr>
            <a:r>
              <a:rPr lang="tr-TR" b="1" dirty="0" smtClean="0"/>
              <a:t>e) Danışmanlık Desteği </a:t>
            </a:r>
            <a:endParaRPr lang="tr-TR" dirty="0" smtClean="0"/>
          </a:p>
          <a:p>
            <a:pPr>
              <a:defRPr/>
            </a:pPr>
            <a:r>
              <a:rPr lang="tr-TR" b="1" dirty="0" smtClean="0"/>
              <a:t>Madde 50-</a:t>
            </a:r>
            <a:r>
              <a:rPr lang="tr-TR" dirty="0" smtClean="0"/>
              <a:t> TURQUALITY</a:t>
            </a:r>
            <a:r>
              <a:rPr lang="tr-TR" baseline="30000" dirty="0" smtClean="0"/>
              <a:t>® </a:t>
            </a:r>
            <a:r>
              <a:rPr lang="tr-TR" dirty="0" smtClean="0"/>
              <a:t>Destek Programı kapsamına alınan şirketlerin destek kapsamına alındıkları tarihten sonra;  </a:t>
            </a:r>
          </a:p>
          <a:p>
            <a:pPr>
              <a:defRPr/>
            </a:pPr>
            <a:r>
              <a:rPr lang="tr-TR" dirty="0" smtClean="0"/>
              <a:t>§	Kurumsal kimlik oluşturulması,</a:t>
            </a:r>
          </a:p>
          <a:p>
            <a:pPr>
              <a:defRPr/>
            </a:pPr>
            <a:r>
              <a:rPr lang="tr-TR" dirty="0" smtClean="0"/>
              <a:t>§	Stratejik şirket yapılandırılması,</a:t>
            </a:r>
          </a:p>
          <a:p>
            <a:pPr>
              <a:defRPr/>
            </a:pPr>
            <a:r>
              <a:rPr lang="tr-TR" dirty="0" smtClean="0"/>
              <a:t>§	Kalite kontrol sistemi oluşturulması,</a:t>
            </a:r>
          </a:p>
          <a:p>
            <a:pPr>
              <a:defRPr/>
            </a:pPr>
            <a:r>
              <a:rPr lang="tr-TR" dirty="0" smtClean="0"/>
              <a:t>§	Moda ve trendler, ürün ve ambalaj tasarımı,</a:t>
            </a:r>
          </a:p>
          <a:p>
            <a:pPr>
              <a:defRPr/>
            </a:pPr>
            <a:r>
              <a:rPr lang="tr-TR" dirty="0" smtClean="0"/>
              <a:t>§ 	Gastronomi</a:t>
            </a:r>
          </a:p>
          <a:p>
            <a:pPr>
              <a:defRPr/>
            </a:pPr>
            <a:r>
              <a:rPr lang="tr-TR" dirty="0" smtClean="0"/>
              <a:t>§	Stratejik pazarlama, perakende operasyonlar, şirket kuruluşu, mağaza açılması ve işletilmesi, (ürün tasarımı-yönetimi-geliştirmesi, fiyatlama, dağıtım kanalı ve iletişim-tanıtımla ilgili her türlü stratejik danışmanlık giderleri),</a:t>
            </a:r>
          </a:p>
          <a:p>
            <a:pPr>
              <a:defRPr/>
            </a:pPr>
            <a:r>
              <a:rPr lang="tr-TR" dirty="0" smtClean="0"/>
              <a:t>§	Uluslararası hukuk, ihracat, ticari bariyerler, ülkelerarası ilişkiler gibi uluslararası ticareti ve bununla ilgili şirket ve operasyon yapılanmasını ilgilendiren her türlü danışmanlıklar,</a:t>
            </a:r>
          </a:p>
          <a:p>
            <a:pPr>
              <a:defRPr/>
            </a:pPr>
            <a:r>
              <a:rPr lang="tr-TR" dirty="0" smtClean="0"/>
              <a:t>§	Risk yönetimi,</a:t>
            </a:r>
          </a:p>
          <a:p>
            <a:pPr>
              <a:defRPr/>
            </a:pPr>
            <a:r>
              <a:rPr lang="tr-TR" dirty="0" smtClean="0"/>
              <a:t>§	Müşteri ilişkileri yönetimi (CRM),</a:t>
            </a:r>
          </a:p>
          <a:p>
            <a:pPr>
              <a:defRPr/>
            </a:pPr>
            <a:r>
              <a:rPr lang="tr-TR" dirty="0" smtClean="0"/>
              <a:t>§	Bilgisayarlı Tasarım (CAD), Kurumsal Kaynak Planlaması (ERP), Tedarik Zinciri Yönetimi (SCM), Müşteri İlişkileri Yönetimi (CRM), Kurumsal Performans Yönetimi (EPM), Perakende Yönetimi vb. bilgi yönetimi kapsamında satın alacakları veya kiralayacakları yazılım ürünlerinin lisansları ve bunların yıllık bakım-güncelleme bedelleri ile yazılımların devreye alınması, iyileştirilmesi ve idamesi için yapacakları danışmanlık, eğitim ve dış kaynak kullanımı</a:t>
            </a:r>
          </a:p>
          <a:p>
            <a:pPr>
              <a:defRPr/>
            </a:pPr>
            <a:r>
              <a:rPr lang="tr-TR" dirty="0" smtClean="0"/>
              <a:t>gibi uluslararası pazarlarda rekabet avantajını artırıcı alanlarda Müsteşarlık tarafından yetkilendirilmiş danışmanlık firmalarından satın alacakları danışmanlık giderleri, %50 oranında desteklenir.</a:t>
            </a:r>
            <a:r>
              <a:rPr lang="tr-TR" b="1" dirty="0" smtClean="0"/>
              <a:t>  </a:t>
            </a:r>
            <a:endParaRPr lang="tr-TR" dirty="0" smtClean="0"/>
          </a:p>
          <a:p>
            <a:pPr>
              <a:defRPr/>
            </a:pPr>
            <a:r>
              <a:rPr lang="tr-TR" b="1" dirty="0" smtClean="0">
                <a:effectLst>
                  <a:outerShdw blurRad="50800" dist="38100" algn="tr" rotWithShape="0">
                    <a:prstClr val="black">
                      <a:alpha val="40000"/>
                    </a:prstClr>
                  </a:outerShdw>
                </a:effectLst>
              </a:rPr>
              <a:t>(2) Destek kapsamındaki şirketle organik bağı bulunması sebebiyle harcama yetkisi verilen yurtiçinde ya da yurtdışında yerleşik şirketler tarafından/için yapılan bu maddenin 1’inci fıkrası kapsamındaki harcamalar destek kapsamında değerlendirilmez.</a:t>
            </a:r>
            <a:endParaRPr lang="tr-TR" dirty="0" smtClean="0"/>
          </a:p>
          <a:p>
            <a:pPr>
              <a:defRPr/>
            </a:pPr>
            <a:r>
              <a:rPr lang="tr-TR" b="1" dirty="0" smtClean="0"/>
              <a:t>Madde 51 -</a:t>
            </a:r>
            <a:r>
              <a:rPr lang="tr-TR" dirty="0" smtClean="0"/>
              <a:t> Destek kapsamındaki şirketin yukarıda belirtilen konularda danışmanlık hizmeti satın alacağı firmanın Müsteşarlık tarafından yetkilendirilmiş firmalar listesinde yer almaması halinde, şirket söz konusu danışmanlık firmasının yetkilendirilmesini talep edebilir. Müsteşarlık yapacağı inceleme neticesinde bu firmayı danışman listesine dâhil edebilir veya bu talebi reddedebilir. Bu durumda, hâlihazırda yetkilendirilmiş şirketler de dâhil olmak üzere, hizmet alınan şirketin, destek kapsamındaki firmanın destek başvurusuna konu olan sözleşmesinin imzalandığı tarih itibarıyla yetkilendirme koşullarını sağladığı kabul edilir.</a:t>
            </a:r>
            <a:r>
              <a:rPr lang="tr-TR" baseline="30000" dirty="0" smtClean="0"/>
              <a:t> </a:t>
            </a:r>
            <a:endParaRPr lang="tr-TR" dirty="0" smtClean="0"/>
          </a:p>
          <a:p>
            <a:pPr>
              <a:defRPr/>
            </a:pPr>
            <a:r>
              <a:rPr lang="tr-TR" dirty="0" smtClean="0"/>
              <a:t>Söz konusu inceleme, aşağıda belirtilen ölçütler çerçevesinde gerçekleştirilecektir:	</a:t>
            </a:r>
          </a:p>
          <a:p>
            <a:pPr>
              <a:defRPr/>
            </a:pPr>
            <a:r>
              <a:rPr lang="tr-TR" dirty="0" smtClean="0"/>
              <a:t>1. Grup; yurtdışı gelişmiş rekabet pazarlarından en az 5 müşterinin referansına sahip şirketler. Bu grupta yer alan şirketlerden yıllık tutar limiti olmaksızın danışmanlık projeleri </a:t>
            </a:r>
            <a:r>
              <a:rPr lang="tr-TR" b="1" dirty="0" smtClean="0"/>
              <a:t>veya lisans</a:t>
            </a:r>
            <a:r>
              <a:rPr lang="tr-TR" dirty="0" smtClean="0"/>
              <a:t> satın alınabilir. Bu şirketler için yetkilendirme onayı, TURQUALITY</a:t>
            </a:r>
            <a:r>
              <a:rPr lang="tr-TR" baseline="30000" dirty="0" smtClean="0"/>
              <a:t>®</a:t>
            </a:r>
            <a:r>
              <a:rPr lang="tr-TR" dirty="0" smtClean="0"/>
              <a:t> Çalışma Grubu’nun </a:t>
            </a:r>
            <a:r>
              <a:rPr lang="tr-TR" dirty="0" err="1" smtClean="0"/>
              <a:t>istişari</a:t>
            </a:r>
            <a:r>
              <a:rPr lang="tr-TR" dirty="0" smtClean="0"/>
              <a:t> görüşüyle Müsteşarlık tarafından verilecektir.</a:t>
            </a:r>
          </a:p>
          <a:p>
            <a:pPr>
              <a:defRPr/>
            </a:pPr>
            <a:r>
              <a:rPr lang="tr-TR" dirty="0" smtClean="0"/>
              <a:t> </a:t>
            </a:r>
          </a:p>
          <a:p>
            <a:pPr>
              <a:defRPr/>
            </a:pPr>
            <a:r>
              <a:rPr lang="tr-TR" dirty="0" smtClean="0"/>
              <a:t> 2. Grup; en az 1’i yurtdışı gelişmiş rekabet pazarlarından olmak üzere toplam 5 müşterinin referansına sahip şirketler. Bu grupta yer alan şirketlerden yıllık azami 250.000 ABD Doları tutarındaki danışmanlık projeleri </a:t>
            </a:r>
            <a:r>
              <a:rPr lang="tr-TR" b="1" dirty="0" smtClean="0"/>
              <a:t>veya lisans</a:t>
            </a:r>
            <a:r>
              <a:rPr lang="tr-TR" dirty="0" smtClean="0"/>
              <a:t> satın alınabilir. Bu şirketlerden alınan, yıllık proje bedeli 250.000 ABD Doları’nın üzerindeki hizmetler </a:t>
            </a:r>
            <a:r>
              <a:rPr lang="tr-TR" b="1" dirty="0" smtClean="0"/>
              <a:t>veya lisans harcamaları </a:t>
            </a:r>
            <a:r>
              <a:rPr lang="tr-TR" dirty="0" smtClean="0"/>
              <a:t>destek kapsamında değerlendirilmez. Bu şirketler için yetkilendirme onayı TURQUALITY</a:t>
            </a:r>
            <a:r>
              <a:rPr lang="tr-TR" baseline="30000" dirty="0" smtClean="0"/>
              <a:t>®</a:t>
            </a:r>
            <a:r>
              <a:rPr lang="tr-TR" dirty="0" smtClean="0"/>
              <a:t> Çalışma Grubu tarafından verilecektir. </a:t>
            </a:r>
          </a:p>
          <a:p>
            <a:pPr>
              <a:defRPr/>
            </a:pPr>
            <a:r>
              <a:rPr lang="tr-TR" dirty="0" smtClean="0"/>
              <a:t> </a:t>
            </a:r>
          </a:p>
          <a:p>
            <a:pPr>
              <a:defRPr/>
            </a:pPr>
            <a:r>
              <a:rPr lang="tr-TR" dirty="0" smtClean="0"/>
              <a:t>3. Grup; en az 3 müşterinin (bütün müşteriler Türkiye’den olabilir) referansına sahip şirketler. Bu grupta yer alan şirketlerden yıllık azami 100.000 ABD Doları tutarındaki danışmanlık projeleri </a:t>
            </a:r>
            <a:r>
              <a:rPr lang="tr-TR" b="1" dirty="0" smtClean="0"/>
              <a:t>veya lisans</a:t>
            </a:r>
            <a:r>
              <a:rPr lang="tr-TR" dirty="0" smtClean="0"/>
              <a:t> satın alınabilir. Bu şirketlerden alınan, yıllık proje bedeli 100.000 ABD Doları’nın üzerindeki hizmetler </a:t>
            </a:r>
            <a:r>
              <a:rPr lang="tr-TR" b="1" dirty="0" smtClean="0"/>
              <a:t>veya lisans harcamaları</a:t>
            </a:r>
            <a:r>
              <a:rPr lang="tr-TR" dirty="0" smtClean="0"/>
              <a:t> destek kapsamında değerlendirilmez. Bu şirketler için yetkilendirme onayı TURQUALITY</a:t>
            </a:r>
            <a:r>
              <a:rPr lang="tr-TR" baseline="30000" dirty="0" smtClean="0"/>
              <a:t>®</a:t>
            </a:r>
            <a:r>
              <a:rPr lang="tr-TR" dirty="0" smtClean="0"/>
              <a:t> Çalışma Grubu Yetkilendirme Alt Komitesi tarafından verilecektir.</a:t>
            </a:r>
          </a:p>
          <a:p>
            <a:pPr>
              <a:defRPr/>
            </a:pPr>
            <a:r>
              <a:rPr lang="tr-TR" dirty="0" smtClean="0"/>
              <a:t> </a:t>
            </a:r>
          </a:p>
          <a:p>
            <a:pPr>
              <a:defRPr/>
            </a:pPr>
            <a:r>
              <a:rPr lang="tr-TR" b="1" dirty="0" smtClean="0"/>
              <a:t>Madde 52-</a:t>
            </a:r>
            <a:r>
              <a:rPr lang="tr-TR" dirty="0" smtClean="0"/>
              <a:t> Müsteşarlık tarafından yetkilendirilmiş danışman firma listesinde yer almayan firmalardan satın alınacak hizmet giderleri hiçbir şekilde destek ödemesinden yararlandırılmaz. </a:t>
            </a:r>
          </a:p>
          <a:p>
            <a:pPr>
              <a:defRPr/>
            </a:pPr>
            <a:r>
              <a:rPr lang="tr-TR" dirty="0" smtClean="0"/>
              <a:t> </a:t>
            </a:r>
          </a:p>
          <a:p>
            <a:pPr>
              <a:defRPr/>
            </a:pPr>
            <a:r>
              <a:rPr lang="tr-TR" b="1" dirty="0" smtClean="0"/>
              <a:t>3) Marka/TURQUALITY</a:t>
            </a:r>
            <a:r>
              <a:rPr lang="tr-TR" b="1" baseline="30000" dirty="0" smtClean="0"/>
              <a:t>® </a:t>
            </a:r>
            <a:r>
              <a:rPr lang="tr-TR" b="1" dirty="0" smtClean="0"/>
              <a:t>Destek Programı Kapsamına Alınan Şirketlere Sağlanacak Destek Unsurlarının Uygulanmasına İlişkin Ortak Hükümler</a:t>
            </a:r>
            <a:r>
              <a:rPr lang="tr-TR" dirty="0" smtClean="0"/>
              <a:t> </a:t>
            </a:r>
          </a:p>
          <a:p>
            <a:pPr>
              <a:defRPr/>
            </a:pPr>
            <a:r>
              <a:rPr lang="tr-TR" b="1" dirty="0" smtClean="0"/>
              <a:t>1)      Yurtdışı Birim/Reyon/</a:t>
            </a:r>
            <a:r>
              <a:rPr lang="tr-TR" b="1" dirty="0" err="1" smtClean="0"/>
              <a:t>Showroom</a:t>
            </a:r>
            <a:r>
              <a:rPr lang="tr-TR" b="1" dirty="0" smtClean="0"/>
              <a:t> vb.</a:t>
            </a:r>
            <a:r>
              <a:rPr lang="tr-TR" dirty="0" smtClean="0"/>
              <a:t> </a:t>
            </a:r>
          </a:p>
          <a:p>
            <a:pPr>
              <a:defRPr/>
            </a:pPr>
            <a:r>
              <a:rPr lang="tr-TR" b="1" dirty="0" smtClean="0"/>
              <a:t>Madde 53-</a:t>
            </a:r>
            <a:r>
              <a:rPr lang="tr-TR" dirty="0" smtClean="0"/>
              <a:t> Marka/TURQUALITY</a:t>
            </a:r>
            <a:r>
              <a:rPr lang="tr-TR" baseline="30000" dirty="0" smtClean="0"/>
              <a:t>® </a:t>
            </a:r>
            <a:r>
              <a:rPr lang="tr-TR" dirty="0" smtClean="0"/>
              <a:t>Destek Programı kapsamına alınan şirketlerin, yurt dışında açmış oldukları ve/veya açacakları birimlerinin bu Uygulama Usul ve Esaslarında belirtilen destek unsurlarından yararlandırılabilmesi için Türkiye’deki ana şirket ile yurtdışında açılan birim/birimleri arasında organik bağın bulunduğunun tevsik edilmesi gerekmektedir.  </a:t>
            </a:r>
          </a:p>
          <a:p>
            <a:pPr>
              <a:defRPr/>
            </a:pPr>
            <a:r>
              <a:rPr lang="tr-TR" dirty="0" smtClean="0"/>
              <a:t>Bu kapsamda;  </a:t>
            </a:r>
          </a:p>
          <a:p>
            <a:pPr>
              <a:defRPr/>
            </a:pPr>
            <a:r>
              <a:rPr lang="tr-TR" dirty="0" smtClean="0"/>
              <a:t>a) Destek Programı kapsamına alınan şirketin tüzel kişilik olarak yurt dışında açılan birime en az % 50 oranında ortak olduğuna dair belge veya </a:t>
            </a:r>
            <a:r>
              <a:rPr lang="tr-TR" strike="sngStrike" dirty="0" smtClean="0"/>
              <a:t> </a:t>
            </a:r>
            <a:endParaRPr lang="tr-TR" dirty="0" smtClean="0"/>
          </a:p>
          <a:p>
            <a:pPr>
              <a:defRPr/>
            </a:pPr>
            <a:r>
              <a:rPr lang="tr-TR" dirty="0" smtClean="0"/>
              <a:t>b) Destek Programı kapsamına alınan şirket hissesinin (SDŞ ve </a:t>
            </a:r>
            <a:r>
              <a:rPr lang="tr-TR" dirty="0" err="1" smtClean="0"/>
              <a:t>DTSŞ’ler</a:t>
            </a:r>
            <a:r>
              <a:rPr lang="tr-TR" dirty="0" smtClean="0"/>
              <a:t> hariç) en az % 51’ine sahip ortak ya da ortaklarının şirketi temsilen yurtdışında birim açmaya yetkili kılındığına dair ilgili Karar Organlarınca alınacak karar ile söz konusu ortak ya da ortakların yurt dışında açılan birime en az % 50 oranında ortak olduğuna dair belgenin,  </a:t>
            </a:r>
          </a:p>
          <a:p>
            <a:pPr>
              <a:defRPr/>
            </a:pPr>
            <a:r>
              <a:rPr lang="tr-TR" dirty="0" smtClean="0"/>
              <a:t>c) Destek Programı kapsamına alınan şirketin halka açık bir anonim ortaklık olması halinde, şirket adına karar alma yetkisine sahip çoğunluğu oluşturan ortak ya da ortakların şirketi temsilen yurtdışında birim açmaya yetkili kılındığına dair ilgili Karar Organlarınca alınacak karar ile söz konusu ortak ya da ortakların yurt dışında açılan birime en az %50 oranında ortak olduğuna dair belgenin, </a:t>
            </a:r>
          </a:p>
          <a:p>
            <a:pPr>
              <a:defRPr/>
            </a:pPr>
            <a:r>
              <a:rPr lang="tr-TR" dirty="0" smtClean="0"/>
              <a:t>d) Destek kapsamındaki şirketin tüzel kişi olarak yurtdışında en az %50 oranında ortak olduğu birimlerin, yurtdışındaki diğer birimlere yine tüzel kişi olarak en az %50 oranında ortak olması durumunda; her </a:t>
            </a:r>
            <a:r>
              <a:rPr lang="tr-TR" dirty="0" err="1" smtClean="0"/>
              <a:t>halukarda</a:t>
            </a:r>
            <a:r>
              <a:rPr lang="tr-TR" dirty="0" smtClean="0"/>
              <a:t> destek kapsamındaki şirketin yurtdışında kurulan son birime tüzel kişi olarak dolaylı ortaklığının en az  %50 oranında olduğunu gösterir belgelerin [Destek kapsamındaki “X” şirketinin, tüzel kişi olarak yurtdışında kurulan “Y” birimine %50 oranında ortak olması durumunda; “Y” birimi yine yurtdışında kurulu “Z” birimine %100 oranında tüzel kişi olarak ortak olursa, “X” şirketinin “Z” birimine en az %50 oranında tüzel kişi olarak ortak olma koşulu sağlanmış olur (%50 x %100 = %50).],</a:t>
            </a:r>
          </a:p>
          <a:p>
            <a:pPr>
              <a:defRPr/>
            </a:pPr>
            <a:r>
              <a:rPr lang="tr-TR" dirty="0" smtClean="0"/>
              <a:t>ibrazı ve her </a:t>
            </a:r>
            <a:r>
              <a:rPr lang="tr-TR" dirty="0" err="1" smtClean="0"/>
              <a:t>halukarda</a:t>
            </a:r>
            <a:r>
              <a:rPr lang="tr-TR" dirty="0" smtClean="0"/>
              <a:t> yurtdışı birimin Türkiye’deki ana şirketin kuruluş tarihinden sonra açılması gerekmektedir.</a:t>
            </a:r>
          </a:p>
          <a:p>
            <a:pPr>
              <a:defRPr/>
            </a:pPr>
            <a:r>
              <a:rPr lang="tr-TR" dirty="0" smtClean="0"/>
              <a:t>Açılmış olan yurtdışı birim/birimler için şirket hissesinin (SDŞ ve </a:t>
            </a:r>
            <a:r>
              <a:rPr lang="tr-TR" dirty="0" err="1" smtClean="0"/>
              <a:t>DTSŞ’ler</a:t>
            </a:r>
            <a:r>
              <a:rPr lang="tr-TR" dirty="0" smtClean="0"/>
              <a:t> hariç) en az %51’ine sahip ya da halka açık anonim ortaklıklarda şirket adına karar alma yetkisine sahip çoğunluğu oluşturan ortak ya da ortaklardan bir ya da birkaçının şirketi temsilen yurtdışında birim açmaya yetkili kılındığına dair ilgili Karar Organlarınca daha önce herhangi bir karar alınmamış ise bu Uygulama Usul ve Esaslarının yürürlüğe girdiği tarihten sonra söz konusu ortak/ortakların yetkili kılındığına dair alınacak kararlar da geçerli olacaktır. </a:t>
            </a:r>
          </a:p>
          <a:p>
            <a:pPr>
              <a:defRPr/>
            </a:pPr>
            <a:r>
              <a:rPr lang="tr-TR" dirty="0" smtClean="0"/>
              <a:t>Ticaret Müşavirliği/Ataşeliği ya da Konsoloslukça, yurtdışında açılan birim ile Türkiye’de faaliyet gösteren firma arasındaki organik bağın tevsiki için ibraz edilecek belgelerden, yalnızca yurtdışı birimin kuruluşuna dair hisse yapısını gösterir ana sözleşme/sicil kaydına ilişkin belgenin onaylanması yeterli görülmektedir.  </a:t>
            </a:r>
          </a:p>
          <a:p>
            <a:pPr>
              <a:defRPr/>
            </a:pPr>
            <a:r>
              <a:rPr lang="tr-TR" b="1" dirty="0" smtClean="0"/>
              <a:t>Madde 54-</a:t>
            </a:r>
            <a:r>
              <a:rPr lang="tr-TR" dirty="0" smtClean="0"/>
              <a:t> Destek kapsamına alınan şirketlerin yurtdışı birimlerini açtıkları ve/veya açacakları ülkelerin mevzuatına göre, şirketin çoğunluk hissesinin yerli ortaklara ait olması kaydıyla kurulabilmesi zorunluluğunun olması halinde, 53’üncü maddede belirtilen yurtdışı şirkete en az % 50 oranında ortak olunması şartı aranmaz. </a:t>
            </a:r>
            <a:r>
              <a:rPr lang="tr-TR" b="1" dirty="0" smtClean="0"/>
              <a:t>  </a:t>
            </a:r>
            <a:endParaRPr lang="tr-TR" dirty="0" smtClean="0"/>
          </a:p>
          <a:p>
            <a:pPr>
              <a:defRPr/>
            </a:pPr>
            <a:r>
              <a:rPr lang="tr-TR" b="1" dirty="0" smtClean="0"/>
              <a:t>Madde 55- </a:t>
            </a:r>
            <a:r>
              <a:rPr lang="tr-TR" dirty="0" smtClean="0"/>
              <a:t>Destek Programı kapsamına alınan şirketin yerli ve/veya yabancı ortak/ortaklarla yurtdışında açmış olduğu ve/veya açacağı birim/birimlerin bu Uygulama Usul ve Esaslarının 26, 28, 30, 46’ncı maddeleri çerçevesinde desteklenebilmesi için yurtdışındaki birime ortaklık payının en az %50 (54’üncü madde hariç)  olması gerekmektedir. Ancak, söz konusu şirket (54’üncü madde dahil) sadece ortaklık payı oranında bu destekten yararlandırılabilir. (Örneğin bir şirket, yurtdışında açmış olduğu bir birimin % 70 ortağı ve bu birimin yıllık kira gideri 300.000 ABD Doları ise bu şirketin yıllık yararlanabileceği kira desteği 300.000*50/100=150.000*70/100=105.000 ABD Doları’dır.) </a:t>
            </a:r>
            <a:r>
              <a:rPr lang="tr-TR" b="1" dirty="0" smtClean="0"/>
              <a:t> </a:t>
            </a:r>
            <a:endParaRPr lang="tr-TR" dirty="0" smtClean="0"/>
          </a:p>
          <a:p>
            <a:pPr>
              <a:defRPr/>
            </a:pPr>
            <a:r>
              <a:rPr lang="tr-TR" b="1" dirty="0" smtClean="0"/>
              <a:t>Madde 56-</a:t>
            </a:r>
            <a:r>
              <a:rPr lang="tr-TR" dirty="0" smtClean="0"/>
              <a:t> Şirketler tarafından bu Uygulama Usul ve Esaslarının 26, 28, 30, 46’ncı maddelerinde belirtilen yurtdışı birimlerine ilişkin altı aydan daha fazla dönemi kapsayan kira harcamalarını peşin olarak ve tek seferde gerçekleştirmeleri halinde söz konusu harcamaya ilişkin banka dekontu, çek </a:t>
            </a:r>
            <a:r>
              <a:rPr lang="tr-TR" dirty="0" err="1" smtClean="0"/>
              <a:t>vb</a:t>
            </a:r>
            <a:r>
              <a:rPr lang="tr-TR" dirty="0" smtClean="0"/>
              <a:t>.’</a:t>
            </a:r>
            <a:r>
              <a:rPr lang="tr-TR" dirty="0" err="1" smtClean="0"/>
              <a:t>ni</a:t>
            </a:r>
            <a:r>
              <a:rPr lang="tr-TR" dirty="0" smtClean="0"/>
              <a:t> bu Uygulama Usul ve Esaslarının 63’üncü maddesi çerçevesinde ibraz etmeleri gerekmektedir. Ancak destek ödemesi, altışar aylık dönemler itibariyle ve </a:t>
            </a:r>
            <a:r>
              <a:rPr lang="tr-TR" dirty="0" err="1" smtClean="0"/>
              <a:t>sözkonusu</a:t>
            </a:r>
            <a:r>
              <a:rPr lang="tr-TR" dirty="0" smtClean="0"/>
              <a:t> yurtdışı birimin faaliyette olduğuna ilişkin belgenin ibrazını müteakip gerçekleştirilecektir. (Söz konusu belgenin yurtdışı birimin bulunduğu bölgede/ülkede faaliyet gösteren Ticaret Müşavirliği/Ataşeliğine, yurtdışı birimin bulunduğu ülkede Ticaret Müşavirliği/Ataşeliği yoksa yurtdışı birimin bulunduğu bölgede faaliyet gösteren Ticaret/Sanayi Odası, vergi dairesi, noter vb. bir kuruluş tarafından tasdiklenmiş örneklerinin, bu ülkelerdeki Türk Konsolosluklarına onaylatılması gerekmektedir.) </a:t>
            </a:r>
          </a:p>
          <a:p>
            <a:pPr>
              <a:defRPr/>
            </a:pPr>
            <a:r>
              <a:rPr lang="tr-TR" dirty="0" smtClean="0"/>
              <a:t>  </a:t>
            </a:r>
          </a:p>
          <a:p>
            <a:pPr>
              <a:defRPr/>
            </a:pPr>
            <a:r>
              <a:rPr lang="tr-TR" b="1" dirty="0" smtClean="0"/>
              <a:t>Madde 57</a:t>
            </a:r>
            <a:r>
              <a:rPr lang="tr-TR" dirty="0" smtClean="0"/>
              <a:t>- (1) Bu Uygulama Usul ve Esasları çerçevesinde, destek kapsamındaki şirketlerin; </a:t>
            </a:r>
          </a:p>
          <a:p>
            <a:pPr>
              <a:defRPr/>
            </a:pPr>
            <a:r>
              <a:rPr lang="tr-TR" dirty="0" smtClean="0"/>
              <a:t>	</a:t>
            </a:r>
          </a:p>
          <a:p>
            <a:pPr>
              <a:defRPr/>
            </a:pPr>
            <a:r>
              <a:rPr lang="de-DE" dirty="0" smtClean="0"/>
              <a:t>§ </a:t>
            </a:r>
            <a:r>
              <a:rPr lang="de-DE" dirty="0" err="1" smtClean="0"/>
              <a:t>Marka</a:t>
            </a:r>
            <a:r>
              <a:rPr lang="de-DE" dirty="0" smtClean="0"/>
              <a:t> </a:t>
            </a:r>
            <a:r>
              <a:rPr lang="de-DE" dirty="0" err="1" smtClean="0"/>
              <a:t>ve</a:t>
            </a:r>
            <a:r>
              <a:rPr lang="de-DE" dirty="0" smtClean="0"/>
              <a:t> </a:t>
            </a:r>
            <a:r>
              <a:rPr lang="de-DE" dirty="0" err="1" smtClean="0"/>
              <a:t>logoyu</a:t>
            </a:r>
            <a:r>
              <a:rPr lang="de-DE" dirty="0" smtClean="0"/>
              <a:t> </a:t>
            </a:r>
            <a:r>
              <a:rPr lang="de-DE" dirty="0" err="1" smtClean="0"/>
              <a:t>gösterir</a:t>
            </a:r>
            <a:r>
              <a:rPr lang="de-DE" dirty="0" smtClean="0"/>
              <a:t> </a:t>
            </a:r>
            <a:r>
              <a:rPr lang="de-DE" dirty="0" err="1" smtClean="0"/>
              <a:t>tabela</a:t>
            </a:r>
            <a:r>
              <a:rPr lang="de-DE" dirty="0" smtClean="0"/>
              <a:t>,</a:t>
            </a:r>
            <a:endParaRPr lang="tr-TR" dirty="0" smtClean="0"/>
          </a:p>
          <a:p>
            <a:pPr>
              <a:defRPr/>
            </a:pPr>
            <a:r>
              <a:rPr lang="de-DE" dirty="0" smtClean="0"/>
              <a:t> </a:t>
            </a:r>
            <a:endParaRPr lang="tr-TR" dirty="0" smtClean="0"/>
          </a:p>
          <a:p>
            <a:pPr>
              <a:defRPr/>
            </a:pPr>
            <a:r>
              <a:rPr lang="it-IT" dirty="0" smtClean="0"/>
              <a:t>§ Kepenk sistemi,</a:t>
            </a:r>
            <a:endParaRPr lang="tr-TR" dirty="0" smtClean="0"/>
          </a:p>
          <a:p>
            <a:pPr>
              <a:defRPr/>
            </a:pPr>
            <a:r>
              <a:rPr lang="it-IT" dirty="0" smtClean="0"/>
              <a:t> </a:t>
            </a:r>
            <a:endParaRPr lang="tr-TR" dirty="0" smtClean="0"/>
          </a:p>
          <a:p>
            <a:pPr>
              <a:defRPr/>
            </a:pPr>
            <a:r>
              <a:rPr lang="it-IT" dirty="0" smtClean="0"/>
              <a:t>§ Kamera güvenlik sistemi,</a:t>
            </a:r>
            <a:endParaRPr lang="tr-TR" dirty="0" smtClean="0"/>
          </a:p>
          <a:p>
            <a:pPr>
              <a:defRPr/>
            </a:pPr>
            <a:r>
              <a:rPr lang="it-IT" dirty="0" smtClean="0"/>
              <a:t> </a:t>
            </a:r>
            <a:endParaRPr lang="tr-TR" dirty="0" smtClean="0"/>
          </a:p>
          <a:p>
            <a:pPr>
              <a:defRPr/>
            </a:pPr>
            <a:r>
              <a:rPr lang="it-IT" dirty="0" smtClean="0"/>
              <a:t>§ Ürünler için güvenlik sistemi,</a:t>
            </a:r>
            <a:endParaRPr lang="tr-TR" dirty="0" smtClean="0"/>
          </a:p>
          <a:p>
            <a:pPr>
              <a:defRPr/>
            </a:pPr>
            <a:r>
              <a:rPr lang="it-IT" dirty="0" smtClean="0"/>
              <a:t> </a:t>
            </a:r>
            <a:endParaRPr lang="tr-TR" dirty="0" smtClean="0"/>
          </a:p>
          <a:p>
            <a:pPr>
              <a:defRPr/>
            </a:pPr>
            <a:r>
              <a:rPr lang="it-IT" dirty="0" smtClean="0"/>
              <a:t>§ Alarm sistemi,</a:t>
            </a:r>
            <a:endParaRPr lang="tr-TR" dirty="0" smtClean="0"/>
          </a:p>
          <a:p>
            <a:pPr>
              <a:defRPr/>
            </a:pPr>
            <a:r>
              <a:rPr lang="it-IT" dirty="0" smtClean="0"/>
              <a:t> </a:t>
            </a:r>
            <a:endParaRPr lang="tr-TR" dirty="0" smtClean="0"/>
          </a:p>
          <a:p>
            <a:pPr>
              <a:defRPr/>
            </a:pPr>
            <a:r>
              <a:rPr lang="it-IT" dirty="0" smtClean="0"/>
              <a:t>§Yer ve duvar döşemeleri,</a:t>
            </a:r>
            <a:endParaRPr lang="tr-TR" dirty="0" smtClean="0"/>
          </a:p>
          <a:p>
            <a:pPr>
              <a:defRPr/>
            </a:pPr>
            <a:r>
              <a:rPr lang="it-IT" dirty="0" smtClean="0"/>
              <a:t> </a:t>
            </a:r>
            <a:endParaRPr lang="tr-TR" dirty="0" smtClean="0"/>
          </a:p>
          <a:p>
            <a:pPr>
              <a:defRPr/>
            </a:pPr>
            <a:r>
              <a:rPr lang="it-IT" dirty="0" smtClean="0"/>
              <a:t>§ Kartonpiyer / alçıpan / boya / badana,</a:t>
            </a:r>
            <a:endParaRPr lang="tr-TR" dirty="0" smtClean="0"/>
          </a:p>
          <a:p>
            <a:pPr>
              <a:defRPr/>
            </a:pPr>
            <a:r>
              <a:rPr lang="it-IT" dirty="0" smtClean="0"/>
              <a:t> </a:t>
            </a:r>
            <a:endParaRPr lang="tr-TR" dirty="0" smtClean="0"/>
          </a:p>
          <a:p>
            <a:pPr>
              <a:defRPr/>
            </a:pPr>
            <a:r>
              <a:rPr lang="it-IT" dirty="0" smtClean="0"/>
              <a:t>§ Merkezi, taşınamaz havalandırma tertibatı, </a:t>
            </a:r>
            <a:endParaRPr lang="tr-TR" dirty="0" smtClean="0"/>
          </a:p>
          <a:p>
            <a:pPr>
              <a:defRPr/>
            </a:pPr>
            <a:r>
              <a:rPr lang="it-IT" dirty="0" smtClean="0"/>
              <a:t> </a:t>
            </a:r>
            <a:endParaRPr lang="tr-TR" dirty="0" smtClean="0"/>
          </a:p>
          <a:p>
            <a:pPr>
              <a:defRPr/>
            </a:pPr>
            <a:r>
              <a:rPr lang="it-IT" dirty="0" smtClean="0"/>
              <a:t>§ Raf, dolap,</a:t>
            </a:r>
            <a:endParaRPr lang="tr-TR" dirty="0" smtClean="0"/>
          </a:p>
          <a:p>
            <a:pPr>
              <a:defRPr/>
            </a:pPr>
            <a:r>
              <a:rPr lang="it-IT" dirty="0" smtClean="0"/>
              <a:t> </a:t>
            </a:r>
            <a:endParaRPr lang="tr-TR" dirty="0" smtClean="0"/>
          </a:p>
          <a:p>
            <a:pPr>
              <a:defRPr/>
            </a:pPr>
            <a:r>
              <a:rPr lang="it-IT" dirty="0" smtClean="0"/>
              <a:t>Gastronomi sektöründeki şirketlerin, yukarıdakilere ilave olarak;</a:t>
            </a:r>
            <a:endParaRPr lang="tr-TR" dirty="0" smtClean="0"/>
          </a:p>
          <a:p>
            <a:pPr>
              <a:defRPr/>
            </a:pPr>
            <a:r>
              <a:rPr lang="it-IT" dirty="0" smtClean="0"/>
              <a:t> </a:t>
            </a:r>
            <a:endParaRPr lang="tr-TR" dirty="0" smtClean="0"/>
          </a:p>
          <a:p>
            <a:pPr>
              <a:defRPr/>
            </a:pPr>
            <a:r>
              <a:rPr lang="it-IT" dirty="0" smtClean="0"/>
              <a:t>§ Endüstriyel mutfak,</a:t>
            </a:r>
            <a:endParaRPr lang="tr-TR" dirty="0" smtClean="0"/>
          </a:p>
          <a:p>
            <a:pPr>
              <a:defRPr/>
            </a:pPr>
            <a:r>
              <a:rPr lang="it-IT" dirty="0" smtClean="0"/>
              <a:t> </a:t>
            </a:r>
            <a:endParaRPr lang="tr-TR" dirty="0" smtClean="0"/>
          </a:p>
          <a:p>
            <a:pPr>
              <a:defRPr/>
            </a:pPr>
            <a:r>
              <a:rPr lang="it-IT" dirty="0" smtClean="0"/>
              <a:t>§ Masa, sandalye,</a:t>
            </a:r>
            <a:endParaRPr lang="tr-TR" dirty="0" smtClean="0"/>
          </a:p>
          <a:p>
            <a:pPr>
              <a:defRPr/>
            </a:pPr>
            <a:r>
              <a:rPr lang="it-IT" dirty="0" smtClean="0"/>
              <a:t> </a:t>
            </a:r>
            <a:endParaRPr lang="tr-TR" dirty="0" smtClean="0"/>
          </a:p>
          <a:p>
            <a:pPr>
              <a:defRPr/>
            </a:pPr>
            <a:r>
              <a:rPr lang="it-IT" dirty="0" smtClean="0"/>
              <a:t>§ Mutfak gereçleri ve servis malzemeleri</a:t>
            </a:r>
            <a:endParaRPr lang="tr-TR" dirty="0" smtClean="0"/>
          </a:p>
          <a:p>
            <a:pPr>
              <a:defRPr/>
            </a:pPr>
            <a:r>
              <a:rPr lang="it-IT" dirty="0" smtClean="0"/>
              <a:t> </a:t>
            </a:r>
            <a:endParaRPr lang="tr-TR" dirty="0" smtClean="0"/>
          </a:p>
          <a:p>
            <a:pPr>
              <a:defRPr/>
            </a:pPr>
            <a:r>
              <a:rPr lang="it-IT" dirty="0" smtClean="0"/>
              <a:t>harcamaları, temel kurulum giderleri ve dekorasyon desteği kapsamında desteklenir. </a:t>
            </a:r>
            <a:endParaRPr lang="tr-TR" dirty="0" smtClean="0"/>
          </a:p>
          <a:p>
            <a:pPr>
              <a:defRPr/>
            </a:pPr>
            <a:r>
              <a:rPr lang="it-IT" b="1" dirty="0" smtClean="0"/>
              <a:t> </a:t>
            </a:r>
            <a:endParaRPr lang="tr-TR" dirty="0" smtClean="0"/>
          </a:p>
          <a:p>
            <a:pPr>
              <a:defRPr/>
            </a:pPr>
            <a:r>
              <a:rPr lang="it-IT" dirty="0" smtClean="0"/>
              <a:t>(2) Gastronomi sektöründeki şirketlerin temel kurum giderleri, tüm harcamalar için tek ve toplu başvuru yapıldığında ve harcamanın asgari %20’sinin Türkiye’den temin edildiği hususunun gümrük beyannamesiyle ispatlandığı durumda, bir defaya mahsus olmak üzere desteklenir. </a:t>
            </a:r>
            <a:endParaRPr lang="tr-TR" dirty="0" smtClean="0"/>
          </a:p>
          <a:p>
            <a:pPr>
              <a:defRPr/>
            </a:pPr>
            <a:r>
              <a:rPr lang="it-IT" b="1" dirty="0" smtClean="0"/>
              <a:t> </a:t>
            </a:r>
            <a:endParaRPr lang="tr-TR" dirty="0" smtClean="0"/>
          </a:p>
          <a:p>
            <a:pPr>
              <a:defRPr/>
            </a:pPr>
            <a:r>
              <a:rPr lang="tr-TR" b="1" dirty="0" smtClean="0"/>
              <a:t> </a:t>
            </a:r>
            <a:endParaRPr lang="tr-TR" dirty="0" smtClean="0"/>
          </a:p>
          <a:p>
            <a:pPr>
              <a:defRPr/>
            </a:pPr>
            <a:r>
              <a:rPr lang="tr-TR" b="1" dirty="0" smtClean="0"/>
              <a:t>Madde 58-</a:t>
            </a:r>
            <a:r>
              <a:rPr lang="tr-TR" dirty="0" smtClean="0"/>
              <a:t> Şirketin bu Uygulama Usul ve Esaslarında belirtilen kira desteğinden yararlanabilmesi için kiracı ile kiraya veren arasında organik bağın bulunmaması ve kiralanan yerin konut olarak kullanılmaması gerekmektedir. </a:t>
            </a:r>
          </a:p>
          <a:p>
            <a:pPr>
              <a:defRPr/>
            </a:pPr>
            <a:r>
              <a:rPr lang="tr-TR" b="1" dirty="0" smtClean="0"/>
              <a:t>	Madde 59-</a:t>
            </a:r>
            <a:r>
              <a:rPr lang="tr-TR" dirty="0" smtClean="0"/>
              <a:t> Destek Programı kapsamına alınan şirketlerin yurtiçinden temin ettikleri temel kurulum ve dekorasyon malzemelerine ilişkin giderlerinin desteklenebilmesi için bunların yurtdışı birime gönderildiğinin gümrük beyannameleri (bedelsiz olarak düzenlenmesi gerekmektedir), detaylı olarak düzenlenmiş kurye, kargo faturaları vb. belgeler ile tevsiki zorunludur.  </a:t>
            </a:r>
          </a:p>
          <a:p>
            <a:pPr>
              <a:defRPr/>
            </a:pPr>
            <a:r>
              <a:rPr lang="tr-TR" dirty="0" smtClean="0"/>
              <a:t>	Söz konusu malzemelerin firmanın bu Uygulama Usul ve Esaslarının 53’üncü maddesi kapsamında organik bağı bulunan yurtdışı şirketine gönderilmesi halinde gümrük beyannamesinin bedelsiz düzenlenme şartı aranmaz.</a:t>
            </a:r>
          </a:p>
          <a:p>
            <a:pPr>
              <a:defRPr/>
            </a:pPr>
            <a:r>
              <a:rPr lang="tr-TR" b="1" dirty="0" smtClean="0"/>
              <a:t>	Tanıtım/Reklam/Pazarlama</a:t>
            </a:r>
            <a:r>
              <a:rPr lang="tr-TR" dirty="0" smtClean="0"/>
              <a:t> </a:t>
            </a:r>
          </a:p>
          <a:p>
            <a:pPr>
              <a:defRPr/>
            </a:pPr>
            <a:r>
              <a:rPr lang="tr-TR" b="1" dirty="0" smtClean="0"/>
              <a:t>	Madde 60-</a:t>
            </a:r>
            <a:r>
              <a:rPr lang="tr-TR" dirty="0" smtClean="0"/>
              <a:t> Yurtiçinden temin edilen tanıtım malzemelerinin hedef pazarlara bedelsiz olarak gönderildiğinin gümrük beyannameleri ile tevsik edilmesi gerekmektedir. Söz konusu malzemelerin firmanın bu Uygulama Usul ve Esaslarının 53’üncü maddesi kapsamında organik bağı bulunan yurtdışı şirketine gönderilmesi halinde gümrük beyannamesinin bedelsiz düzenlenme şartı aranmaz.</a:t>
            </a:r>
          </a:p>
          <a:p>
            <a:pPr>
              <a:defRPr/>
            </a:pPr>
            <a:r>
              <a:rPr lang="tr-TR" dirty="0" smtClean="0"/>
              <a:t> </a:t>
            </a:r>
          </a:p>
          <a:p>
            <a:pPr>
              <a:defRPr/>
            </a:pPr>
            <a:r>
              <a:rPr lang="tr-TR" b="1" dirty="0" smtClean="0"/>
              <a:t>	Madde 61-</a:t>
            </a:r>
            <a:r>
              <a:rPr lang="tr-TR" dirty="0" smtClean="0"/>
              <a:t> </a:t>
            </a:r>
            <a:r>
              <a:rPr lang="tr-TR" b="1" dirty="0" smtClean="0"/>
              <a:t>	</a:t>
            </a:r>
            <a:r>
              <a:rPr lang="tr-TR" dirty="0" smtClean="0"/>
              <a:t>Destek kapsamındaki şirket ile arasında bu Uygulama Usul ve Esaslarının 53’üncü maddesi çerçevesinde organik bağın tevsik edilemediği bayi/temsilci tarafından gerçekleştirilen tanıtım faaliyet ve harcamaları; destek kapsamındaki şirkete fatura edilmek ve üçüncü şirketle bayi/temsilci arasındaki sözleşme, fatura ve ödeme belgesi ile bayi/temsilci ile destek kapsamındaki şirket arasındaki sözleşme, fatura ve ödeme belgesinin ibraz edilmesi durumunda desteklenebilir.</a:t>
            </a:r>
          </a:p>
          <a:p>
            <a:pPr>
              <a:defRPr/>
            </a:pPr>
            <a:r>
              <a:rPr lang="tr-TR" dirty="0" smtClean="0"/>
              <a:t> </a:t>
            </a:r>
          </a:p>
          <a:p>
            <a:pPr>
              <a:defRPr/>
            </a:pPr>
            <a:r>
              <a:rPr lang="tr-TR" b="1" dirty="0" smtClean="0"/>
              <a:t> </a:t>
            </a:r>
            <a:r>
              <a:rPr lang="tr-TR" dirty="0" smtClean="0"/>
              <a:t> </a:t>
            </a:r>
            <a:r>
              <a:rPr lang="tr-TR" b="1" dirty="0" smtClean="0"/>
              <a:t>	</a:t>
            </a:r>
            <a:endParaRPr lang="tr-TR" dirty="0" smtClean="0"/>
          </a:p>
          <a:p>
            <a:pPr>
              <a:defRPr/>
            </a:pPr>
            <a:r>
              <a:rPr lang="tr-TR" b="1" dirty="0" smtClean="0"/>
              <a:t>	Harcama Belgelerinin Düzenlenmesi ve İbrazı  </a:t>
            </a:r>
            <a:r>
              <a:rPr lang="tr-TR" dirty="0" smtClean="0"/>
              <a:t> </a:t>
            </a:r>
          </a:p>
          <a:p>
            <a:pPr>
              <a:defRPr/>
            </a:pPr>
            <a:r>
              <a:rPr lang="tr-TR" b="1" dirty="0" smtClean="0"/>
              <a:t>Madde 62-</a:t>
            </a:r>
            <a:r>
              <a:rPr lang="tr-TR" dirty="0" smtClean="0"/>
              <a:t> Marka/TURQUALITY® Destek Programı kapsamına alınan şirketin 2006/4 sayılı Tebliğ’in 10 ve 11’inci maddelerinde sayılan faaliyetlerine ilişkin giderlerinin destek ödemesinden yararlandırılabilmesi için ödeme belgelerinin, </a:t>
            </a:r>
          </a:p>
          <a:p>
            <a:pPr>
              <a:defRPr/>
            </a:pPr>
            <a:r>
              <a:rPr lang="tr-TR" dirty="0" smtClean="0"/>
              <a:t>§	Destek kapsamında bulunan şirket, </a:t>
            </a:r>
          </a:p>
          <a:p>
            <a:pPr>
              <a:defRPr/>
            </a:pPr>
            <a:r>
              <a:rPr lang="tr-TR" dirty="0" smtClean="0"/>
              <a:t>§	Destek kapsamında bulunan şirketin bu Uygulama Usul ve Esaslarının 53’üncü maddesi çerçevesinde organik bağını tevsik ettiği yurtdışı şirketi, </a:t>
            </a:r>
          </a:p>
          <a:p>
            <a:pPr>
              <a:defRPr/>
            </a:pPr>
            <a:r>
              <a:rPr lang="tr-TR" dirty="0" smtClean="0"/>
              <a:t>§	Destek kapsamında bulunan şirketin bağlı bulunduğu holding/holdinge bağlı şirketler veya grup şirketleri </a:t>
            </a:r>
          </a:p>
          <a:p>
            <a:pPr>
              <a:defRPr/>
            </a:pPr>
            <a:r>
              <a:rPr lang="tr-TR" dirty="0" smtClean="0"/>
              <a:t> </a:t>
            </a:r>
          </a:p>
          <a:p>
            <a:pPr>
              <a:defRPr/>
            </a:pPr>
            <a:r>
              <a:rPr lang="tr-TR" dirty="0" smtClean="0"/>
              <a:t>adına düzenlenmiş ve ödemenin ise bankacılık sistemi ile (Bankacılık sisteminin henüz yerleşmediği ülkelerde ödemenin ne şekilde yapılacağı Müsteşarlık tarafından ayrıca belirlenir.), yukarıda belirtilen şirketler veya destek kapsamında bulunan şirketle organik bağı bulunan kişiler tarafından yapılmış olması gerekmektedir. Destek ödemesi her halükarda destek kapsamında bulunan şirkete veya harcamayı gerçekleştiren ve bu şirketin bağlı bulunduğu holding/holdinge bağlı şirketler veya grup şirketine yapılır. </a:t>
            </a:r>
          </a:p>
          <a:p>
            <a:pPr>
              <a:defRPr/>
            </a:pPr>
            <a:r>
              <a:rPr lang="tr-TR" dirty="0" smtClean="0"/>
              <a:t>	</a:t>
            </a:r>
          </a:p>
          <a:p>
            <a:pPr>
              <a:defRPr/>
            </a:pPr>
            <a:r>
              <a:rPr lang="tr-TR" dirty="0" smtClean="0"/>
              <a:t>	Ancak, ödemelerin destek kapsamında bulunan şirketin bu Uygulama Usul ve Esaslarının 53’üncü maddesi çerçevesinde organik bağını tevsik ettiği yurtdışı şirketi tarafından yapılması durumunda, destek kapsamına alınan şirket destek ödemesinden yurtdışı şirkete ortaklık payı oranında yararlandırılır. </a:t>
            </a:r>
          </a:p>
          <a:p>
            <a:pPr>
              <a:defRPr/>
            </a:pPr>
            <a:r>
              <a:rPr lang="tr-TR" dirty="0" smtClean="0"/>
              <a:t> </a:t>
            </a:r>
          </a:p>
          <a:p>
            <a:pPr>
              <a:defRPr/>
            </a:pPr>
            <a:r>
              <a:rPr lang="tr-TR" b="1" dirty="0" smtClean="0"/>
              <a:t>Madde 63 </a:t>
            </a:r>
            <a:r>
              <a:rPr lang="tr-TR" dirty="0" smtClean="0"/>
              <a:t>– (1) Marka/TURQUALITY® Destek Programı kapsamına alınan şirketlerin bu Uygulama Usul ve Esaslarında belirtilen faaliyetlerine ilişkin giderlerinin desteklenebilmesi için; belgelerin doğruluğuna, rayicin uygunluğuna</a:t>
            </a:r>
            <a:r>
              <a:rPr lang="tr-TR" b="1" dirty="0" smtClean="0"/>
              <a:t> </a:t>
            </a:r>
            <a:r>
              <a:rPr lang="tr-TR" dirty="0" smtClean="0"/>
              <a:t>ve faaliyetin gerçekleştiğine dair ilgili Ticaret Müşavirliği/</a:t>
            </a:r>
            <a:r>
              <a:rPr lang="tr-TR" dirty="0" err="1" smtClean="0"/>
              <a:t>Ataşeliği’nin</a:t>
            </a:r>
            <a:r>
              <a:rPr lang="tr-TR" dirty="0" smtClean="0"/>
              <a:t> onayı gereklidir. Ticaret Müşavirliği/Ataşeliği, firmanın o ülkedeki gelir beyannamesini de dikkate alarak onay verir.</a:t>
            </a:r>
          </a:p>
          <a:p>
            <a:pPr>
              <a:defRPr/>
            </a:pPr>
            <a:r>
              <a:rPr lang="tr-TR" b="1" dirty="0" smtClean="0"/>
              <a:t> </a:t>
            </a:r>
            <a:endParaRPr lang="tr-TR" dirty="0" smtClean="0"/>
          </a:p>
          <a:p>
            <a:pPr>
              <a:defRPr/>
            </a:pPr>
            <a:r>
              <a:rPr lang="tr-TR" dirty="0" smtClean="0"/>
              <a:t>Ticaret Müşavirliği/</a:t>
            </a:r>
            <a:r>
              <a:rPr lang="tr-TR" dirty="0" err="1" smtClean="0"/>
              <a:t>Ataşeliği’nin</a:t>
            </a:r>
            <a:endParaRPr lang="tr-TR" dirty="0" smtClean="0"/>
          </a:p>
          <a:p>
            <a:pPr>
              <a:defRPr/>
            </a:pPr>
            <a:r>
              <a:rPr lang="tr-TR" dirty="0" smtClean="0"/>
              <a:t> </a:t>
            </a:r>
          </a:p>
          <a:p>
            <a:pPr>
              <a:defRPr/>
            </a:pPr>
            <a:r>
              <a:rPr lang="tr-TR" dirty="0" smtClean="0"/>
              <a:t>§ belgelere ilişkin verdiği onay; belgenin ilgili ülke mevzuatına uygun olarak düzenlendiği ve harcamanın ortalama rayice uygun olduğu (Ticaret Müşavirliği/</a:t>
            </a:r>
            <a:r>
              <a:rPr lang="tr-TR" dirty="0" err="1" smtClean="0"/>
              <a:t>Ataşeliği’nin</a:t>
            </a:r>
            <a:r>
              <a:rPr lang="tr-TR" dirty="0" smtClean="0"/>
              <a:t> onayına tabi belgeler EK-10’da yer almaktadır),</a:t>
            </a:r>
          </a:p>
          <a:p>
            <a:pPr>
              <a:defRPr/>
            </a:pPr>
            <a:r>
              <a:rPr lang="tr-TR" dirty="0" smtClean="0"/>
              <a:t>§ faaliyete ilişkin verdiği onay; faaliyetin gerçekleştirildiğinin tespit edildiği (Ticaret Müşavirliği/</a:t>
            </a:r>
            <a:r>
              <a:rPr lang="tr-TR" dirty="0" err="1" smtClean="0"/>
              <a:t>Ataşeliği’nin</a:t>
            </a:r>
            <a:r>
              <a:rPr lang="tr-TR" dirty="0" smtClean="0"/>
              <a:t> onayına tabi faaliyetler ve bu onayın ne şekilde verileceği EK-15’te yer almaktadır)</a:t>
            </a:r>
          </a:p>
          <a:p>
            <a:pPr>
              <a:defRPr/>
            </a:pPr>
            <a:r>
              <a:rPr lang="tr-TR" dirty="0" smtClean="0"/>
              <a:t> </a:t>
            </a:r>
          </a:p>
          <a:p>
            <a:pPr>
              <a:defRPr/>
            </a:pPr>
            <a:r>
              <a:rPr lang="tr-TR" dirty="0" smtClean="0"/>
              <a:t>hususlarını kapsar. </a:t>
            </a:r>
          </a:p>
          <a:p>
            <a:pPr>
              <a:defRPr/>
            </a:pPr>
            <a:r>
              <a:rPr lang="tr-TR" dirty="0" smtClean="0"/>
              <a:t> </a:t>
            </a:r>
          </a:p>
          <a:p>
            <a:pPr>
              <a:defRPr/>
            </a:pPr>
            <a:r>
              <a:rPr lang="tr-TR" dirty="0" smtClean="0"/>
              <a:t>2) Ticaret Müşavirliği/Ataşeliği tarafından faaliyetin gerçekleştiğine dair inceleme yapılabilmesini </a:t>
            </a:r>
            <a:r>
              <a:rPr lang="tr-TR" dirty="0" err="1" smtClean="0"/>
              <a:t>teminen</a:t>
            </a:r>
            <a:r>
              <a:rPr lang="tr-TR" dirty="0" smtClean="0"/>
              <a:t>; şirketin, faaliyet tarihinden önce ilgili Ticaret Müşavirliği/</a:t>
            </a:r>
            <a:r>
              <a:rPr lang="tr-TR" dirty="0" err="1" smtClean="0"/>
              <a:t>Ataşeliği’ne</a:t>
            </a:r>
            <a:r>
              <a:rPr lang="tr-TR" dirty="0" smtClean="0"/>
              <a:t> yazılı başvuru yapması zorunludur. Ticaret Müşavirliği/Ataşeliği şirketin yazılı başvurusu üzerine, söz konusu faaliyete ilişkin yerinde inceleme yapar ve EK-15’te belirtilen hususlar çerçevesinde, EK-14’te yer alan formun doldurulması suretiyle faaliyetin gerçekleştiğine dair onay verir. Ticaret Müşavirliği/Ataşeliği EK-14’te yer alan formu düzenledikten sonra </a:t>
            </a:r>
            <a:r>
              <a:rPr lang="tr-TR" b="1" dirty="0" smtClean="0"/>
              <a:t>ilgili Birliğe</a:t>
            </a:r>
            <a:r>
              <a:rPr lang="tr-TR" dirty="0" smtClean="0"/>
              <a:t> ve Bakanlığa intikal ettirir ve şirkete, söz konusu formu </a:t>
            </a:r>
            <a:r>
              <a:rPr lang="tr-TR" b="1" dirty="0" smtClean="0"/>
              <a:t>ilgili Birliğe</a:t>
            </a:r>
            <a:r>
              <a:rPr lang="tr-TR" dirty="0" smtClean="0"/>
              <a:t> ve Bakanlığa intikal ettirdiğine dair yazı gönderir. Şirket, başvuru dosyasının basılı örneği ile otomasyon sisteminde oluşturduğu elektronik dosyasına, Ticaret Müşavirliği/Ataşeliği tarafından gönderilen, EK-14’ye yer alan formun düzenlendiğine dair yazıyı ekler. EK-15’te yer alan faaliyetler, EK-14’te yer alan formun ilgili Ticaret Müşavirliği/Ataşeliği tarafından düzenlenerek </a:t>
            </a:r>
            <a:r>
              <a:rPr lang="tr-TR" b="1" dirty="0" smtClean="0"/>
              <a:t>ilgili Birliğe </a:t>
            </a:r>
            <a:r>
              <a:rPr lang="tr-TR" dirty="0" smtClean="0"/>
              <a:t>ve Bakanlığa intikal ettirilmesi halinde desteklenir.</a:t>
            </a:r>
          </a:p>
          <a:p>
            <a:pPr>
              <a:defRPr/>
            </a:pPr>
            <a:r>
              <a:rPr lang="tr-TR" dirty="0" smtClean="0"/>
              <a:t> </a:t>
            </a:r>
          </a:p>
          <a:p>
            <a:pPr>
              <a:defRPr/>
            </a:pPr>
            <a:r>
              <a:rPr lang="tr-TR" dirty="0" smtClean="0"/>
              <a:t>(3) EK-14-A ve EK-14-B’de </a:t>
            </a:r>
            <a:r>
              <a:rPr lang="tr-TR" dirty="0" err="1" smtClean="0"/>
              <a:t>yeralan</a:t>
            </a:r>
            <a:r>
              <a:rPr lang="tr-TR" dirty="0" smtClean="0"/>
              <a:t> formların düzenlenmesini </a:t>
            </a:r>
            <a:r>
              <a:rPr lang="tr-TR" dirty="0" err="1" smtClean="0"/>
              <a:t>teminen</a:t>
            </a:r>
            <a:r>
              <a:rPr lang="tr-TR" dirty="0" smtClean="0"/>
              <a:t>, şirketin faaliyet tarihinden önce Ticaret Müşavirliği/</a:t>
            </a:r>
            <a:r>
              <a:rPr lang="tr-TR" dirty="0" err="1" smtClean="0"/>
              <a:t>Ataşeliği’ne</a:t>
            </a:r>
            <a:r>
              <a:rPr lang="tr-TR" dirty="0" smtClean="0"/>
              <a:t> yazılı olarak başvuru yapması; EK-14-C’de </a:t>
            </a:r>
            <a:r>
              <a:rPr lang="tr-TR" dirty="0" err="1" smtClean="0"/>
              <a:t>yeralan</a:t>
            </a:r>
            <a:r>
              <a:rPr lang="tr-TR" dirty="0" smtClean="0"/>
              <a:t> formun düzenlenmesi için, bu Uygulama Usul ve </a:t>
            </a:r>
            <a:r>
              <a:rPr lang="tr-TR" dirty="0" err="1" smtClean="0"/>
              <a:t>Esasları’nın</a:t>
            </a:r>
            <a:r>
              <a:rPr lang="tr-TR" dirty="0" smtClean="0"/>
              <a:t> 25 ve 44’üncü maddelerinin 2’nci fıkraları uyarınca Birlik/Müsteşarlığa müracaat etmesi gerekmektedir.</a:t>
            </a:r>
          </a:p>
          <a:p>
            <a:pPr>
              <a:defRPr/>
            </a:pPr>
            <a:r>
              <a:rPr lang="tr-TR" dirty="0" smtClean="0"/>
              <a:t> </a:t>
            </a:r>
          </a:p>
          <a:p>
            <a:pPr>
              <a:defRPr/>
            </a:pPr>
            <a:r>
              <a:rPr lang="tr-TR" dirty="0" smtClean="0"/>
              <a:t>(4) Birbirinin benzeri ve çok sayıda faaliyete ilişkin EK-14-A ve EK-14-B’de </a:t>
            </a:r>
            <a:r>
              <a:rPr lang="tr-TR" dirty="0" err="1" smtClean="0"/>
              <a:t>yeralan</a:t>
            </a:r>
            <a:r>
              <a:rPr lang="tr-TR" dirty="0" smtClean="0"/>
              <a:t> formların düzenlenmesinin gerekmesi halinde (Ör: çok sayıda raf/reyon/gondol veya reklam panolarının kiralanması), makul bir örneklem üzerinden yerinde inceleme yapılabilir. Raf/reyon/gondol dışındaki birimlerin her biri için EK-14-B formunun düzenlenmesi zorunludur.</a:t>
            </a:r>
          </a:p>
          <a:p>
            <a:pPr>
              <a:defRPr/>
            </a:pPr>
            <a:r>
              <a:rPr lang="tr-TR" dirty="0" smtClean="0"/>
              <a:t> </a:t>
            </a:r>
          </a:p>
          <a:p>
            <a:pPr>
              <a:defRPr/>
            </a:pPr>
            <a:r>
              <a:rPr lang="tr-TR" dirty="0" smtClean="0"/>
              <a:t>	(5) Harcamanın yapıldığı ülkede Ticaret Müşavirliği/Ataşeliği bulunmuyorsa, EK-10 uyarınca onaylanması gereken belgeler, harcamanın yapıldığı ülkedeki Türk Konsoloslukları tarafından onaylanır. Faaliyetin gerçekleştiği ülkede Ticaret Müşavirliği/Ataşeliği bulunmuyorsa, EK-14’te yer alan formun ibrazı talep edilmeyecektir. Ticaret Müşavirliği/</a:t>
            </a:r>
            <a:r>
              <a:rPr lang="tr-TR" dirty="0" err="1" smtClean="0"/>
              <a:t>Ataşeliği’nin</a:t>
            </a:r>
            <a:r>
              <a:rPr lang="tr-TR" dirty="0" smtClean="0"/>
              <a:t> onayının gerektiği, ancak Ticaret Müşaviri/</a:t>
            </a:r>
            <a:r>
              <a:rPr lang="tr-TR" dirty="0" err="1" smtClean="0"/>
              <a:t>Ataşesi’nin</a:t>
            </a:r>
            <a:r>
              <a:rPr lang="tr-TR" dirty="0" smtClean="0"/>
              <a:t> görevlendirme, izin, rapor vb. nedenlerle 30 günden fazla süreyle görev yapamadığı durumda; Türk Konsolosluğu’ndan söz konusu durumu açıklayan yazı alınması halinde Türk Konsolosluğu’nun belgelere ilişkin onayı kabul edilir ve EK-14’te yer alan formun ibrazı talep edilmez. Ticaret Müşavirliği/</a:t>
            </a:r>
            <a:r>
              <a:rPr lang="tr-TR" dirty="0" err="1" smtClean="0"/>
              <a:t>Ataşeliği’ne</a:t>
            </a:r>
            <a:r>
              <a:rPr lang="tr-TR" dirty="0" smtClean="0"/>
              <a:t> faaliyet tarihinden önce usulüne uygun başvuru yapıldığı halde, Ticaret Müşavirliği/</a:t>
            </a:r>
            <a:r>
              <a:rPr lang="tr-TR" dirty="0" err="1" smtClean="0"/>
              <a:t>Ataşeliği’nden</a:t>
            </a:r>
            <a:r>
              <a:rPr lang="tr-TR" dirty="0" smtClean="0"/>
              <a:t> kaynaklanan sebeplerden ötürü faaliyetin yerinde incelenememesi durumunda ise; Ticaret Müşavirliği/</a:t>
            </a:r>
            <a:r>
              <a:rPr lang="tr-TR" dirty="0" err="1" smtClean="0"/>
              <a:t>Ataşeliği’nden</a:t>
            </a:r>
            <a:r>
              <a:rPr lang="tr-TR" dirty="0" smtClean="0"/>
              <a:t> söz konusu duruma ilişkin yazı alınması gerekir.</a:t>
            </a:r>
          </a:p>
          <a:p>
            <a:pPr>
              <a:defRPr/>
            </a:pPr>
            <a:r>
              <a:rPr lang="tr-TR" dirty="0" smtClean="0"/>
              <a:t>(6) Gerçekleştirilen faaliyete ilişkin harcamanın desteklenmesini </a:t>
            </a:r>
            <a:r>
              <a:rPr lang="tr-TR" dirty="0" err="1" smtClean="0"/>
              <a:t>teminen</a:t>
            </a:r>
            <a:r>
              <a:rPr lang="tr-TR" dirty="0" smtClean="0"/>
              <a:t>, yukarıda belirtilen esaslar çerçevesinde onaylatılan harcama belgelerinin, banka dekontu, çek tarihinden itibaren en geç 6 (altı) ay (24 ve 39’uncu maddeler için bu süre 18 aydır) içerisinde; şirketler tarafından Sistem üzerinden yapılan elektronik başvuruya ek olarak, üyesi oldukları İhracatçı Birlikleri Genel Sekreterliği’ne ibraz edilmesi gerekmektedir. Sistem üzerinden elektronik başvuru yapılmadığı durumda, İhracatçı Birlikleri Genel Sekreterliği’ne ibraz edilen dosyayla ilgili işlem yapılmaz.</a:t>
            </a:r>
          </a:p>
          <a:p>
            <a:pPr>
              <a:defRPr/>
            </a:pPr>
            <a:r>
              <a:rPr lang="tr-TR" dirty="0" smtClean="0"/>
              <a:t> </a:t>
            </a:r>
          </a:p>
          <a:p>
            <a:pPr>
              <a:defRPr/>
            </a:pPr>
            <a:r>
              <a:rPr lang="tr-TR" dirty="0" smtClean="0"/>
              <a:t>(7) 6 (altı) (24 ve 39’uncu maddeler için bu süre 18 aydır) aylık sürenin hesaplanmasında, usulüne uygun olarak yapılan başvurunun, İhracatçı Birlikleri Genel Sekreterliği evrak kayıtlarına girdiği tarih esas alınır. Müşavirlik/Ataşelik veya Konsolosluk tasdiki bulunmayan belgelerle birlikte İhracatçı Birlikleri Genel Sekreterliğine yapılan ya da Sistem üzerinden elektronik ortamda gerçekleştirilmiş olmakla birlikte basılı örneği İhracatçı Birlikleri Genel Sekreterliği evrak kayıtlarına giriş yapmamış başvurular, 6 (24 ve 39’uncu maddeler için bu süre 18 aydır) aylık süreyi kesmez. Bu süre içerisinde usulüne uygun müracaat yapılmaması halinde, şirket söz konusu ödeme belgeleriyle ilgili destek ödemesinden yararlandırılmaz.</a:t>
            </a:r>
          </a:p>
          <a:p>
            <a:pPr>
              <a:defRPr/>
            </a:pPr>
            <a:r>
              <a:rPr lang="tr-TR" dirty="0" smtClean="0"/>
              <a:t>(8) Birlik kendisine ibraz edilen bilgi ve belgeler üzerinde yapacağı inceleme neticesinde destek başvurusunda bulunan şirket tarafından Maliye Bakanlığına bağlı tahsil dairelerine vadesi geçmiş borcun bulunmadığına ilişkin belge ile, ilgili Sosyal Güvenlik Kurumu’ndan borçları bulunmadığına ilişkin belgenin ya da sosyal güvenlik borçları yeniden yapılandırılmış ise yeniden yapılandırma sözleşmesine uyulduğuna ilişkin belgenin Birliğe ibrazını müteakip, uygun gördüğü hak ediş miktarına ilişkin ödeme talimatını, Türkiye Cumhuriyet Merkez Bankasına, bilgi yazısını ise destek ödemesinin yapılacağı şirkete gönderir. </a:t>
            </a:r>
          </a:p>
          <a:p>
            <a:pPr>
              <a:defRPr/>
            </a:pPr>
            <a:r>
              <a:rPr lang="tr-TR" dirty="0" smtClean="0"/>
              <a:t>	(9) Maliye Bakanlığına bağlı tahsil dairelerinden ve/veya Sosyal Güvenlik Kurumu’ndan alınan söz konusu yazılardan destek ödemesi yapılacak şirketin borcunun bulunduğunun tespit edilmesi halinde, şirketin talebi doğrultusunda mahsup işlemi yapılır.</a:t>
            </a:r>
          </a:p>
          <a:p>
            <a:pPr>
              <a:defRPr/>
            </a:pPr>
            <a:r>
              <a:rPr lang="tr-TR" dirty="0" smtClean="0"/>
              <a:t>	(10) Müsteşarlık/İhracatçı Birlikleri Genel Sekreterlikleri tarafından yapılan inceleme neticesinde harcamalara ilişkin olarak tespit edilen eksik bilgi/belgelerin; şirkete/kuruluşa bildirildiği tarihten itibaren 6 (altı) ay içerisinde İhracatçı Birlikleri Genel Sekreterliklerine ibraz edilmemesi halinde, söz konusu harcamalar destek kapsamında değerlendirilmez. 6 aylık süre; Birlik ve/veya Müsteşarlık tarafından otomasyon sistemi üzerinden yapılan inceleme neticesinde, eksik bilgi/belge tamamlama görevinin firmanın görev listesinde bulunduğu süre toplamı üzerinden hesaplanır.</a:t>
            </a:r>
          </a:p>
          <a:p>
            <a:pPr>
              <a:defRPr/>
            </a:pPr>
            <a:r>
              <a:rPr lang="tr-TR" b="1" dirty="0" smtClean="0"/>
              <a:t>MADDE 63 (mükerrer)</a:t>
            </a:r>
            <a:r>
              <a:rPr lang="tr-TR" dirty="0" smtClean="0"/>
              <a:t> – Destek kapsamındaki şirketler ve kuruluşlar, bu Uygulama Usul ve Esasları çerçevesinde yaptıkları harcamaları, Sistem üzerinden elektronik ortamda yapılan başvuruya ek olarak; şirketler için (Ek-10)’da, kuruluşlar için (Ek-2)/(Ek-5)’de yer alan belgelerin basılı örneklerinin Birliğe ibraz edilmesi suretiyle başvuru yapılır. Birliğe ibraz edilen dosya, elektronik ortamda yapılan başvuru esnasında Sistem tarafından üretilen ve elektronik dosyadaki harcama kayıtlarının listesini içeren dilekçe ekinde gönderilir.</a:t>
            </a:r>
          </a:p>
          <a:p>
            <a:pPr>
              <a:defRPr/>
            </a:pPr>
            <a:r>
              <a:rPr lang="tr-TR" b="1" dirty="0" smtClean="0"/>
              <a:t>	</a:t>
            </a:r>
            <a:endParaRPr lang="tr-TR" dirty="0" smtClean="0"/>
          </a:p>
          <a:p>
            <a:pPr>
              <a:defRPr/>
            </a:pPr>
            <a:r>
              <a:rPr lang="tr-TR" b="1" dirty="0" smtClean="0"/>
              <a:t>	Destek Süresi  </a:t>
            </a:r>
            <a:endParaRPr lang="tr-TR" dirty="0" smtClean="0"/>
          </a:p>
          <a:p>
            <a:pPr>
              <a:defRPr/>
            </a:pPr>
            <a:r>
              <a:rPr lang="tr-TR" b="1" dirty="0" smtClean="0"/>
              <a:t>Madde 64-</a:t>
            </a:r>
            <a:r>
              <a:rPr lang="tr-TR" dirty="0" smtClean="0"/>
              <a:t> (1) Bu Uygulama Usul ve Esaslarının; </a:t>
            </a:r>
          </a:p>
          <a:p>
            <a:pPr>
              <a:defRPr/>
            </a:pPr>
            <a:r>
              <a:rPr lang="tr-TR" dirty="0" smtClean="0"/>
              <a:t>§	20’nci maddesi çerçevesinde; Marka Destek Programı kapsamına alınan şirketler Müsteşarlık tarafından destek kapsamına alındığı tarihten itibaren 4 yıl, TURQUALITY</a:t>
            </a:r>
            <a:r>
              <a:rPr lang="tr-TR" baseline="30000" dirty="0" smtClean="0"/>
              <a:t>® </a:t>
            </a:r>
            <a:r>
              <a:rPr lang="tr-TR" dirty="0" smtClean="0"/>
              <a:t>Destek Programına alınan şirketler TURQUALITY</a:t>
            </a:r>
            <a:r>
              <a:rPr lang="tr-TR" baseline="30000" dirty="0" smtClean="0"/>
              <a:t>® </a:t>
            </a:r>
            <a:r>
              <a:rPr lang="tr-TR" dirty="0" smtClean="0"/>
              <a:t>Komitesi onay tarihinden itibaren 5 yıl,</a:t>
            </a:r>
          </a:p>
          <a:p>
            <a:pPr>
              <a:defRPr/>
            </a:pPr>
            <a:r>
              <a:rPr lang="tr-TR" dirty="0" smtClean="0"/>
              <a:t> §	22’inci maddesi kapsamında </a:t>
            </a:r>
          </a:p>
          <a:p>
            <a:pPr>
              <a:defRPr/>
            </a:pPr>
            <a:r>
              <a:rPr lang="tr-TR" dirty="0" smtClean="0"/>
              <a:t>-   Marka Destek Programı kapsamında kalan şirketler 2006/4 sayılı Tebliğin Resmi </a:t>
            </a:r>
            <a:r>
              <a:rPr lang="tr-TR" dirty="0" err="1" smtClean="0"/>
              <a:t>Gazete’de</a:t>
            </a:r>
            <a:r>
              <a:rPr lang="tr-TR" dirty="0" smtClean="0"/>
              <a:t> yayımlandığı 24/05/2006 tarihten itibaren 4 yıl,</a:t>
            </a:r>
          </a:p>
          <a:p>
            <a:pPr>
              <a:defRPr/>
            </a:pPr>
            <a:r>
              <a:rPr lang="tr-TR" dirty="0" smtClean="0"/>
              <a:t> </a:t>
            </a:r>
          </a:p>
          <a:p>
            <a:pPr>
              <a:defRPr/>
            </a:pPr>
            <a:r>
              <a:rPr lang="tr-TR" dirty="0" smtClean="0"/>
              <a:t>-   TURQUALITY</a:t>
            </a:r>
            <a:r>
              <a:rPr lang="tr-TR" baseline="30000" dirty="0" smtClean="0"/>
              <a:t>® </a:t>
            </a:r>
            <a:r>
              <a:rPr lang="tr-TR" dirty="0" smtClean="0"/>
              <a:t>Destek Programında kalan şirketler 2006/4 sayılı Tebliğin Resmi </a:t>
            </a:r>
            <a:r>
              <a:rPr lang="tr-TR" dirty="0" err="1" smtClean="0"/>
              <a:t>Gazete’de</a:t>
            </a:r>
            <a:r>
              <a:rPr lang="tr-TR" dirty="0" smtClean="0"/>
              <a:t> yayımlandığı 24/05/2006 tarihten itibaren 5 yıl,</a:t>
            </a:r>
          </a:p>
          <a:p>
            <a:pPr>
              <a:defRPr/>
            </a:pPr>
            <a:r>
              <a:rPr lang="tr-TR" dirty="0" smtClean="0"/>
              <a:t> </a:t>
            </a:r>
          </a:p>
          <a:p>
            <a:pPr>
              <a:defRPr/>
            </a:pPr>
            <a:r>
              <a:rPr lang="tr-TR" dirty="0" smtClean="0"/>
              <a:t>-   TURQUALITY</a:t>
            </a:r>
            <a:r>
              <a:rPr lang="tr-TR" baseline="30000" dirty="0" smtClean="0"/>
              <a:t>®</a:t>
            </a:r>
            <a:r>
              <a:rPr lang="tr-TR" dirty="0" smtClean="0"/>
              <a:t> Destek Programından Marka Destek Programına geçen şirketler 2006/4 sayılı Tebliğin Resmi </a:t>
            </a:r>
            <a:r>
              <a:rPr lang="tr-TR" dirty="0" err="1" smtClean="0"/>
              <a:t>Gazete’de</a:t>
            </a:r>
            <a:r>
              <a:rPr lang="tr-TR" dirty="0" smtClean="0"/>
              <a:t> yayımlandığı 24/05/2006 tarihten itibaren 4 yıl,</a:t>
            </a:r>
          </a:p>
          <a:p>
            <a:pPr>
              <a:defRPr/>
            </a:pPr>
            <a:r>
              <a:rPr lang="tr-TR" dirty="0" smtClean="0"/>
              <a:t> </a:t>
            </a:r>
          </a:p>
          <a:p>
            <a:pPr lvl="1">
              <a:defRPr/>
            </a:pPr>
            <a:r>
              <a:rPr lang="tr-TR" dirty="0" smtClean="0"/>
              <a:t>Marka Destek Programından TURQUALITY</a:t>
            </a:r>
            <a:r>
              <a:rPr lang="tr-TR" baseline="30000" dirty="0" smtClean="0"/>
              <a:t>®</a:t>
            </a:r>
            <a:r>
              <a:rPr lang="tr-TR" dirty="0" smtClean="0"/>
              <a:t> Destek Programına geçen şirketler TURQUALITY</a:t>
            </a:r>
            <a:r>
              <a:rPr lang="tr-TR" baseline="30000" dirty="0" smtClean="0"/>
              <a:t>® </a:t>
            </a:r>
            <a:r>
              <a:rPr lang="tr-TR" dirty="0" smtClean="0"/>
              <a:t>Komitesi’nin onay tarihi olan 05/12/2006 tarihinden itibaren 5 yıl</a:t>
            </a:r>
          </a:p>
          <a:p>
            <a:pPr>
              <a:defRPr/>
            </a:pPr>
            <a:r>
              <a:rPr lang="tr-TR" dirty="0" smtClean="0"/>
              <a:t> </a:t>
            </a:r>
          </a:p>
          <a:p>
            <a:pPr>
              <a:defRPr/>
            </a:pPr>
            <a:r>
              <a:rPr lang="tr-TR" dirty="0" smtClean="0"/>
              <a:t>destekten yararlandırılabilir.</a:t>
            </a:r>
          </a:p>
          <a:p>
            <a:pPr>
              <a:defRPr/>
            </a:pPr>
            <a:r>
              <a:rPr lang="tr-TR" dirty="0" smtClean="0"/>
              <a:t> </a:t>
            </a:r>
          </a:p>
          <a:p>
            <a:pPr>
              <a:defRPr/>
            </a:pPr>
            <a:r>
              <a:rPr lang="tr-TR" dirty="0" smtClean="0"/>
              <a:t>(2) Bu Uygulama Usul ve Esaslarının 20 ve 22’nci maddeleri çerçevesinde TURQUALITY® Destek Programına alınan ancak daha sonra Marka Destek Programına kaydırılan firmaların her iki program kapsamında desteklendiği toplam süre 4 yılı geçemez. </a:t>
            </a:r>
          </a:p>
          <a:p>
            <a:pPr>
              <a:defRPr/>
            </a:pPr>
            <a:r>
              <a:rPr lang="tr-TR" b="1" dirty="0" smtClean="0"/>
              <a:t>Madde 65</a:t>
            </a:r>
            <a:r>
              <a:rPr lang="tr-TR" dirty="0" smtClean="0"/>
              <a:t>- (1) TURQUALITY® Destek Programı kapsamındaki desteklerden 5 (beş) yıl yararlandırılan şirketlerle ilgili olarak yapılacak performans değerlendirmesi neticesinde belirli bir düzeyin üzerinde performans gösterdiği belirlenen şirketlerin destek süresi, ilave 5 (beş) yıl süreyle uzatılabilir. </a:t>
            </a:r>
          </a:p>
          <a:p>
            <a:pPr>
              <a:defRPr/>
            </a:pPr>
            <a:r>
              <a:rPr lang="tr-TR" dirty="0" smtClean="0"/>
              <a:t>(2) Marka Destek Programı kapsamındaki desteklerden yararlandırılan şirketler, destek süresi içinde ya da sürenin bitimini müteakip yeniden başvuruda bulunabilirler. Yapılan inceleme neticesinde; </a:t>
            </a:r>
          </a:p>
          <a:p>
            <a:pPr>
              <a:defRPr/>
            </a:pPr>
            <a:r>
              <a:rPr lang="tr-TR" dirty="0" smtClean="0"/>
              <a:t>a) TURQUALITY® Destek Programı kapsamına alınması uygun görülen şirketler, yararlandıkları destek süresi düşülmek suretiyle 5 (beş) yıl ve bu maddenin birinci fıkrası çerçevesinde performanslarına bağlı olarak ilave 5 (beş) yıl süreyle desteklenebilir.</a:t>
            </a:r>
          </a:p>
          <a:p>
            <a:pPr>
              <a:defRPr/>
            </a:pPr>
            <a:r>
              <a:rPr lang="tr-TR" dirty="0" smtClean="0"/>
              <a:t>b) TURQUALITY® Destek Programı kapsamına alınması uygun görülmeyen şirketler, kalan destek süreleri boyunca Marka Destek Programı kapsamındaki desteklerden yararlandırılmaya devam edilir. Destek süresi sona eren şirketler bu Tebliğ kapsamında desteklenmez. </a:t>
            </a:r>
          </a:p>
          <a:p>
            <a:pPr>
              <a:defRPr/>
            </a:pPr>
            <a:r>
              <a:rPr lang="tr-TR" b="1" dirty="0" smtClean="0"/>
              <a:t>İzleme ve Değerlendirme	</a:t>
            </a:r>
            <a:endParaRPr lang="tr-TR" dirty="0" smtClean="0"/>
          </a:p>
          <a:p>
            <a:pPr>
              <a:defRPr/>
            </a:pPr>
            <a:r>
              <a:rPr lang="tr-TR" b="1" dirty="0" smtClean="0"/>
              <a:t>Madde 66-</a:t>
            </a:r>
            <a:r>
              <a:rPr lang="tr-TR" dirty="0" smtClean="0"/>
              <a:t> Marka Destek Programı kapsamında bulunan şirketlerin, destek kapsamına alındığı tarihten sonra her yılın bitimini takiben en geç altı ay içerisinde Stratejik İş Planlarında yer alan faaliyetlerin gerçekleşme düzeyi ile kaydettikleri gelişimin belirlenebilmesini </a:t>
            </a:r>
            <a:r>
              <a:rPr lang="tr-TR" dirty="0" err="1" smtClean="0"/>
              <a:t>teminen</a:t>
            </a:r>
            <a:r>
              <a:rPr lang="tr-TR" dirty="0" smtClean="0"/>
              <a:t> iç (TURQUALITY</a:t>
            </a:r>
            <a:r>
              <a:rPr lang="tr-TR" baseline="30000" dirty="0" smtClean="0"/>
              <a:t>®</a:t>
            </a:r>
            <a:r>
              <a:rPr lang="tr-TR" dirty="0" smtClean="0"/>
              <a:t> Sekretaryası) ve/veya dış yönetim danışmanlığı firması tarafından hazırlanacak raporu Müsteşarlığa intikal ettirmesi gerekmektedir.</a:t>
            </a:r>
          </a:p>
          <a:p>
            <a:pPr>
              <a:defRPr/>
            </a:pPr>
            <a:r>
              <a:rPr lang="tr-TR" dirty="0" smtClean="0"/>
              <a:t>Müsteşarlık tarafından söz konusu raporda yapılacak inceleme neticesinde Stratejik İş Planında belirtilen faaliyetleri yeterli düzeyde gerçekleştirmediğinin tespit edilmesi halinde şirketin destek oranlarında indirime gidilebilir veya destek kapsamından çıkarılabilir.  </a:t>
            </a:r>
          </a:p>
          <a:p>
            <a:pPr>
              <a:defRPr/>
            </a:pPr>
            <a:r>
              <a:rPr lang="tr-TR" b="1" dirty="0" smtClean="0"/>
              <a:t>Madde 67</a:t>
            </a:r>
            <a:r>
              <a:rPr lang="tr-TR" dirty="0" smtClean="0"/>
              <a:t>- 2006/4 sayılı Tebliğ’in 12’nci maddesinin (a) bendi kapsamında danışmanlık hizmeti alınan Uluslararası Yönetim Danışmanlığı firması tarafından TURQUALITY</a:t>
            </a:r>
            <a:r>
              <a:rPr lang="tr-TR" baseline="30000" dirty="0" smtClean="0"/>
              <a:t>®</a:t>
            </a:r>
            <a:r>
              <a:rPr lang="tr-TR" dirty="0" smtClean="0"/>
              <a:t> Destek Programı kapsamına alınan şirketlerle ilgili detaylı bir analiz çalışması gerçekleştirilecektir. Bu analiz çalışması esnasında şirketlerin; </a:t>
            </a:r>
          </a:p>
          <a:p>
            <a:pPr>
              <a:defRPr/>
            </a:pPr>
            <a:r>
              <a:rPr lang="tr-TR" dirty="0" smtClean="0"/>
              <a:t>§	Vizyon, misyon ve kurumsal stratejileri, </a:t>
            </a:r>
            <a:r>
              <a:rPr lang="tr-TR" dirty="0" err="1" smtClean="0"/>
              <a:t>operasyonel</a:t>
            </a:r>
            <a:r>
              <a:rPr lang="tr-TR" dirty="0" smtClean="0"/>
              <a:t> ve destek süreçleri, organizasyonları ve teknolojik yetkinlikleri detaylı olarak incelenecek,</a:t>
            </a:r>
          </a:p>
          <a:p>
            <a:pPr>
              <a:defRPr/>
            </a:pPr>
            <a:r>
              <a:rPr lang="tr-TR" dirty="0" smtClean="0"/>
              <a:t>§	Uluslararası kıyaslamalar ve en iyi uygulamalar göz önünde bulundurularak iyileştirme gereksinimleri belirlenecek,</a:t>
            </a:r>
          </a:p>
          <a:p>
            <a:pPr>
              <a:defRPr/>
            </a:pPr>
            <a:r>
              <a:rPr lang="tr-TR" dirty="0" smtClean="0"/>
              <a:t>§	İyileştirme gereksinimleri, şirketlerin stratejik öncelikleri doğrultusunda projelendirilecek  </a:t>
            </a:r>
          </a:p>
          <a:p>
            <a:pPr>
              <a:defRPr/>
            </a:pPr>
            <a:r>
              <a:rPr lang="tr-TR" dirty="0" smtClean="0"/>
              <a:t>ve bu kapsamda şirketlere ilişkin ‘Gelişim Yol Haritaları’ oluşturulacak olup anılan yol haritalarında şirketlerin gerçekleştirmesi gereken projeler belirlenecektir. </a:t>
            </a:r>
          </a:p>
          <a:p>
            <a:pPr>
              <a:defRPr/>
            </a:pPr>
            <a:r>
              <a:rPr lang="tr-TR" dirty="0" smtClean="0"/>
              <a:t>TURQUALITY</a:t>
            </a:r>
            <a:r>
              <a:rPr lang="tr-TR" baseline="30000" dirty="0" smtClean="0"/>
              <a:t>®</a:t>
            </a:r>
            <a:r>
              <a:rPr lang="tr-TR" dirty="0" smtClean="0"/>
              <a:t> Destek Programı kapsamında bulunan şirketlerin, destek kapsamına alındığı tarihten sonra her yılın bitimini takiben en geç altı ay içerisinde Stratejik İş Planlarında yer alan faaliyetlerin ve Gelişim Yol Haritalarında belirtilen projelerin gerçekleşme düzeyleri ile kaydettikleri gelişimin belirlenebilmesini </a:t>
            </a:r>
            <a:r>
              <a:rPr lang="tr-TR" dirty="0" err="1" smtClean="0"/>
              <a:t>teminen</a:t>
            </a:r>
            <a:r>
              <a:rPr lang="tr-TR" dirty="0" smtClean="0"/>
              <a:t> iç (TURQUALITY</a:t>
            </a:r>
            <a:r>
              <a:rPr lang="tr-TR" baseline="30000" dirty="0" smtClean="0"/>
              <a:t>®</a:t>
            </a:r>
            <a:r>
              <a:rPr lang="tr-TR" dirty="0" smtClean="0"/>
              <a:t> Sekretaryası) ve/veya dış yönetim danışmanlığı firması tarafından hazırlanacak raporu Müsteşarlığa intikal ettirmesi gerekmektedir.  </a:t>
            </a:r>
          </a:p>
          <a:p>
            <a:pPr>
              <a:defRPr/>
            </a:pPr>
            <a:r>
              <a:rPr lang="tr-TR" dirty="0" smtClean="0"/>
              <a:t>Müsteşarlık tarafından söz konusu raporda yapılacak inceleme neticesinde Gelişim Yol Haritasında yer alan projeler ile Stratejik İş Planında belirtilen faaliyetlerin yeterli düzeyde gerçekleştirilmediğinin tespit edilmesi halinde şirketin destek oranlarında indirime gidilebilir veya destek kapsamından çıkarılabilir.  </a:t>
            </a:r>
          </a:p>
          <a:p>
            <a:pPr>
              <a:defRPr/>
            </a:pPr>
            <a:r>
              <a:rPr lang="tr-TR" b="1" dirty="0" smtClean="0"/>
              <a:t>Madde 67 (</a:t>
            </a:r>
            <a:r>
              <a:rPr lang="tr-TR" b="1" dirty="0" err="1" smtClean="0"/>
              <a:t>Mükerer</a:t>
            </a:r>
            <a:r>
              <a:rPr lang="tr-TR" b="1" dirty="0" smtClean="0"/>
              <a:t>) </a:t>
            </a:r>
            <a:r>
              <a:rPr lang="tr-TR" dirty="0" smtClean="0"/>
              <a:t>- (1) TURQUALITY® Destek Programı kapsamına alınan şirketlerin 1 (bir) adet markasına ilişkin 67’nci maddede belirtilen detaylı analiz çalışmasına ilişkin giderleri 71’inci maddenin (b) bendi çerçevesinde karşılanacaktır.</a:t>
            </a:r>
          </a:p>
          <a:p>
            <a:pPr>
              <a:defRPr/>
            </a:pPr>
            <a:r>
              <a:rPr lang="tr-TR" dirty="0" smtClean="0"/>
              <a:t> </a:t>
            </a:r>
          </a:p>
          <a:p>
            <a:pPr>
              <a:defRPr/>
            </a:pPr>
            <a:r>
              <a:rPr lang="tr-TR" dirty="0" smtClean="0"/>
              <a:t>(2) Ancak, şirketlerin ikinci markaları için de destek talebinde bulunmaları halinde 67’nci maddede belirtilen detaylı analiz çalışmasının ikinci marka için de yapılması zorunlu olup, söz konusu analiz çalışmanın Yönetim Danışmanlığı firması tarafından gerçekleştirilebilmesi için; </a:t>
            </a:r>
          </a:p>
          <a:p>
            <a:pPr>
              <a:defRPr/>
            </a:pPr>
            <a:r>
              <a:rPr lang="tr-TR" dirty="0" smtClean="0"/>
              <a:t> </a:t>
            </a:r>
          </a:p>
          <a:p>
            <a:pPr>
              <a:defRPr/>
            </a:pPr>
            <a:r>
              <a:rPr lang="tr-TR" b="1" dirty="0" smtClean="0"/>
              <a:t>§ A grubu [hazır giyim ve kuyum sektöründe iştigal eden] şirketler tarafından 70.000 ABD Doları + KDV, </a:t>
            </a:r>
            <a:endParaRPr lang="tr-TR" dirty="0" smtClean="0"/>
          </a:p>
          <a:p>
            <a:pPr>
              <a:defRPr/>
            </a:pPr>
            <a:r>
              <a:rPr lang="tr-TR" b="1" dirty="0" smtClean="0"/>
              <a:t> </a:t>
            </a:r>
            <a:endParaRPr lang="tr-TR" dirty="0" smtClean="0"/>
          </a:p>
          <a:p>
            <a:pPr>
              <a:defRPr/>
            </a:pPr>
            <a:r>
              <a:rPr lang="tr-TR" b="1" dirty="0" smtClean="0"/>
              <a:t>§ B grubu [yıllık satış hacmi 300 milyon ABD Doları’na kadar olan (ve), faaliyet gösterdiği ülke sayısı 1-5 arası olan (ve), satış kanalı çeşitliliği</a:t>
            </a:r>
            <a:r>
              <a:rPr lang="tr-TR" b="1" baseline="30000" dirty="0" smtClean="0">
                <a:sym typeface="Symbol"/>
                <a:hlinkClick r:id="" action="ppaction://hlinkfile"/>
              </a:rPr>
              <a:t></a:t>
            </a:r>
            <a:r>
              <a:rPr lang="tr-TR" b="1" dirty="0" smtClean="0"/>
              <a:t> sınırlı (satış kanalı sayısı 1 adet) olan ve perakende satışları sınırlı (perakende satışlarının toplam satışları içindeki oranı %10 veya %10’dan az) olan] şirketler tarafından 100.000 ABD Doları + KDV, </a:t>
            </a:r>
            <a:endParaRPr lang="tr-TR" dirty="0" smtClean="0"/>
          </a:p>
          <a:p>
            <a:pPr>
              <a:defRPr/>
            </a:pPr>
            <a:r>
              <a:rPr lang="tr-TR" b="1" dirty="0" smtClean="0"/>
              <a:t> </a:t>
            </a:r>
            <a:endParaRPr lang="tr-TR" dirty="0" smtClean="0"/>
          </a:p>
          <a:p>
            <a:pPr>
              <a:defRPr/>
            </a:pPr>
            <a:r>
              <a:rPr lang="tr-TR" b="1" dirty="0" smtClean="0"/>
              <a:t>§ C grubu [yıllık satış hacmi 300 milyon ABD Doları’ndan fazla olan (veya), satış kanalı çeşitliliği* derin (satış kanalı sayısı 1’den fazla) olan veya perakende satışları yüksek (perakende satışlarının toplam satışları içindeki oranı %10’dan fazla) olan]  şirketler tarafından 150.000 ABD Doları + KDV, </a:t>
            </a:r>
            <a:endParaRPr lang="tr-TR" dirty="0" smtClean="0"/>
          </a:p>
          <a:p>
            <a:pPr>
              <a:defRPr/>
            </a:pPr>
            <a:r>
              <a:rPr lang="tr-TR" dirty="0" smtClean="0"/>
              <a:t> </a:t>
            </a:r>
          </a:p>
          <a:p>
            <a:pPr>
              <a:defRPr/>
            </a:pPr>
            <a:r>
              <a:rPr lang="tr-TR" dirty="0" smtClean="0"/>
              <a:t>karşılığı TL’nin proje yürütücüsü Koordinatör Birlik bünyesinde faaliyet gösteren TURQUALITY®  Sekretaryasına makbuz karşılığında ödenmesi gerekmektedir.</a:t>
            </a:r>
          </a:p>
          <a:p>
            <a:pPr>
              <a:defRPr/>
            </a:pPr>
            <a:r>
              <a:rPr lang="tr-TR" dirty="0" smtClean="0"/>
              <a:t> </a:t>
            </a:r>
          </a:p>
          <a:p>
            <a:pPr>
              <a:defRPr/>
            </a:pPr>
            <a:r>
              <a:rPr lang="tr-TR" b="1" dirty="0" smtClean="0"/>
              <a:t>(3) Ayrıca, destek süresi mezkur Tebliğ’in 21. maddesi kapsamında ilave 5 yıl süreyle uzayan şirketlerin markalarının ikinci destek dönemi için destek talebinde bulunmaları halinde, 67’nci maddede belirtilen detaylı analiz çalışmasının aynı marka için ikinci defa yapılması zorunlu olup, söz konusu analiz çalışmasının Yönetim Danışmanlığı firması tarafından gerçekleştirilebilmesi için; </a:t>
            </a:r>
            <a:endParaRPr lang="tr-TR" dirty="0" smtClean="0"/>
          </a:p>
          <a:p>
            <a:pPr>
              <a:defRPr/>
            </a:pPr>
            <a:r>
              <a:rPr lang="tr-TR" b="1" dirty="0" smtClean="0"/>
              <a:t> </a:t>
            </a:r>
            <a:endParaRPr lang="tr-TR" dirty="0" smtClean="0"/>
          </a:p>
          <a:p>
            <a:pPr>
              <a:defRPr/>
            </a:pPr>
            <a:r>
              <a:rPr lang="tr-TR" b="1" dirty="0" smtClean="0"/>
              <a:t>§ A grubu [hazır giyim ve kuyum sektöründe iştigal eden] şirketler tarafından 90.000 ABD Doları + KDV, </a:t>
            </a:r>
            <a:endParaRPr lang="tr-TR" dirty="0" smtClean="0"/>
          </a:p>
          <a:p>
            <a:pPr>
              <a:defRPr/>
            </a:pPr>
            <a:r>
              <a:rPr lang="tr-TR" b="1" dirty="0" smtClean="0"/>
              <a:t> </a:t>
            </a:r>
            <a:endParaRPr lang="tr-TR" dirty="0" smtClean="0"/>
          </a:p>
          <a:p>
            <a:pPr>
              <a:defRPr/>
            </a:pPr>
            <a:r>
              <a:rPr lang="tr-TR" b="1" dirty="0" smtClean="0"/>
              <a:t>§ B grubu [yıllık satış hacmi 300 milyon ABD Doları’na kadar olan (ve), faaliyet gösterdiği ülke sayısı 1-5 arası olan (ve), satış kanalı çeşitliliği</a:t>
            </a:r>
            <a:r>
              <a:rPr lang="tr-TR" b="1" baseline="30000" dirty="0" smtClean="0">
                <a:sym typeface="Symbol"/>
                <a:hlinkClick r:id="" action="ppaction://hlinkfile"/>
              </a:rPr>
              <a:t></a:t>
            </a:r>
            <a:r>
              <a:rPr lang="tr-TR" b="1" dirty="0" smtClean="0"/>
              <a:t> sınırlı (satış kanalı sayısı 1 adet) olan ve perakende satışları sınırlı (perakende satışlarının toplam satışları içindeki oranı %10 veya %10’dan az) olan] şirketler tarafından 125.000 ABD Doları + KDV, </a:t>
            </a:r>
            <a:endParaRPr lang="tr-TR" dirty="0" smtClean="0"/>
          </a:p>
          <a:p>
            <a:pPr>
              <a:defRPr/>
            </a:pPr>
            <a:r>
              <a:rPr lang="tr-TR" b="1" dirty="0" smtClean="0"/>
              <a:t> </a:t>
            </a:r>
            <a:endParaRPr lang="tr-TR" dirty="0" smtClean="0"/>
          </a:p>
          <a:p>
            <a:pPr>
              <a:defRPr/>
            </a:pPr>
            <a:r>
              <a:rPr lang="tr-TR" b="1" dirty="0" smtClean="0"/>
              <a:t>§ C grubu [yıllık satış hacmi 300 milyon ABD Doları’ndan fazla olan (veya), satış kanalı çeşitliliği* derin (satış kanalı sayısı 1’den fazla) olan veya perakende satışları yüksek (perakende satışlarının toplam satışları içindeki oranı %10’dan fazla) olan]  şirketler tarafından 180.000 ABD Doları + KDV, </a:t>
            </a:r>
            <a:endParaRPr lang="tr-TR" dirty="0" smtClean="0"/>
          </a:p>
          <a:p>
            <a:pPr>
              <a:defRPr/>
            </a:pPr>
            <a:r>
              <a:rPr lang="tr-TR" b="1" dirty="0" smtClean="0"/>
              <a:t> </a:t>
            </a:r>
            <a:endParaRPr lang="tr-TR" dirty="0" smtClean="0"/>
          </a:p>
          <a:p>
            <a:pPr>
              <a:defRPr/>
            </a:pPr>
            <a:r>
              <a:rPr lang="tr-TR" b="1" dirty="0" smtClean="0"/>
              <a:t>karşılığı TL’nin proje yürütücüsü Koordinatör Birlik bünyesinde faaliyet gösteren TURQUALITY®  Sekretaryasına makbuz karşılığında ödenmesi gerekmektedir.</a:t>
            </a:r>
            <a:endParaRPr lang="tr-TR" dirty="0" smtClean="0"/>
          </a:p>
          <a:p>
            <a:pPr>
              <a:defRPr/>
            </a:pPr>
            <a:r>
              <a:rPr lang="tr-TR" dirty="0" smtClean="0"/>
              <a:t> </a:t>
            </a:r>
          </a:p>
          <a:p>
            <a:pPr>
              <a:defRPr/>
            </a:pPr>
            <a:r>
              <a:rPr lang="tr-TR" dirty="0" smtClean="0"/>
              <a:t>(4) </a:t>
            </a:r>
            <a:r>
              <a:rPr lang="tr-TR" b="1" dirty="0" smtClean="0"/>
              <a:t>Bu maddenin 2’nci ve 3’üncü bentleri kapsamında</a:t>
            </a:r>
            <a:r>
              <a:rPr lang="tr-TR" dirty="0" smtClean="0"/>
              <a:t> detaylı analiz çalışması yaptırılmayan markalar için mezkur Uygulama Usul ve Esasları çerçevesinde destek sağlanması mümkün bulunmamaktadır.</a:t>
            </a:r>
          </a:p>
          <a:p>
            <a:pPr>
              <a:defRPr/>
            </a:pPr>
            <a:r>
              <a:rPr lang="tr-TR" dirty="0" smtClean="0"/>
              <a:t>(5) İkinci marka ve ikinci destek dönemine ilişkin olarak yapılacak detaylı analiz çalışması için Yönetim Danışmanlığı firmasına ödenecek tutarın % 50’sinin bu Uygulama Usul ve Esaslarının 50’nci maddesi kapsamında desteklenmesi mümkün bulunmaktadır.</a:t>
            </a:r>
          </a:p>
          <a:p>
            <a:pPr>
              <a:defRPr/>
            </a:pPr>
            <a:r>
              <a:rPr lang="tr-TR" dirty="0" smtClean="0"/>
              <a:t> </a:t>
            </a:r>
          </a:p>
          <a:p>
            <a:pPr>
              <a:defRPr/>
            </a:pPr>
            <a:r>
              <a:rPr lang="tr-TR" b="1" dirty="0" smtClean="0"/>
              <a:t>	Diğer Hükümler</a:t>
            </a:r>
            <a:r>
              <a:rPr lang="tr-TR" dirty="0" smtClean="0"/>
              <a:t> </a:t>
            </a:r>
          </a:p>
          <a:p>
            <a:pPr>
              <a:defRPr/>
            </a:pPr>
            <a:r>
              <a:rPr lang="tr-TR" b="1" dirty="0" smtClean="0"/>
              <a:t>	Madde 68-</a:t>
            </a:r>
            <a:r>
              <a:rPr lang="tr-TR" dirty="0" smtClean="0"/>
              <a:t> Destek kapsamına alınan şirketler tarafından bu Uygulama Usul ve Esaslarının 18, 20, 22, 23’üncü maddeleri çerçevesinde Müsteşarlığa ibraz edilen projelerinde belirtilen hedef pazarların revize edilmek istenmesi halinde bu talebin faaliyetin gerçekleştirilmesinden önce Müsteşarlığa bildirilmesi gerekmektedir. </a:t>
            </a:r>
          </a:p>
          <a:p>
            <a:pPr>
              <a:defRPr/>
            </a:pPr>
            <a:r>
              <a:rPr lang="tr-TR" dirty="0" smtClean="0"/>
              <a:t>  </a:t>
            </a:r>
          </a:p>
          <a:p>
            <a:pPr>
              <a:defRPr/>
            </a:pPr>
            <a:r>
              <a:rPr lang="tr-TR" dirty="0" smtClean="0"/>
              <a:t>	Marka/Turquality Destek Programı kapsamına alınan şirketlerin Stratejik İş Planlarında belirtilen hedef pazarlarında ve bütçe öngörüleri doğrultusunda gerçekleştirilen, 2006/4 sayılı Tebliğ’in 10’uncu ve 11’inci maddelerinde sayılan destek unsurlarına ilişkin harcamalar destek kapsamındadır. </a:t>
            </a:r>
          </a:p>
          <a:p>
            <a:pPr>
              <a:defRPr/>
            </a:pPr>
            <a:r>
              <a:rPr lang="tr-TR" dirty="0" smtClean="0"/>
              <a:t> </a:t>
            </a:r>
          </a:p>
          <a:p>
            <a:pPr>
              <a:defRPr/>
            </a:pPr>
            <a:r>
              <a:rPr lang="tr-TR" b="1" dirty="0" smtClean="0"/>
              <a:t>Madde 69 – </a:t>
            </a:r>
            <a:r>
              <a:rPr lang="tr-TR" dirty="0" smtClean="0"/>
              <a:t>Bu Uygulama Usul ve Esasları çerçevesinde bir holding/şirketler topluluğu bünyesinde yer alan en fazla altı adet marka desteklenebilir. </a:t>
            </a:r>
          </a:p>
          <a:p>
            <a:pPr>
              <a:defRPr/>
            </a:pPr>
            <a:r>
              <a:rPr lang="tr-TR" b="1" dirty="0" smtClean="0"/>
              <a:t>Madde 69 (Mükerrer) – </a:t>
            </a:r>
            <a:r>
              <a:rPr lang="tr-TR" dirty="0" smtClean="0"/>
              <a:t>Bu Uygulama Usul ve Esasları çerçevesinde bir marka için destek kapsamına alınan şirketle birlikte, yurtiçinde veya yurtdışında yerleşik olup, organik bağın tevsik edildiği ve Müsteşarlık tarafından harcama yetkisi verilen şirketler desteklenebilir.</a:t>
            </a:r>
          </a:p>
          <a:p>
            <a:pPr>
              <a:defRPr/>
            </a:pPr>
            <a:r>
              <a:rPr lang="tr-TR" b="1" dirty="0" smtClean="0"/>
              <a:t>Madde 70–</a:t>
            </a:r>
            <a:r>
              <a:rPr lang="tr-TR" dirty="0" smtClean="0"/>
              <a:t> Marka/TURQUALITY</a:t>
            </a:r>
            <a:r>
              <a:rPr lang="tr-TR" baseline="30000" dirty="0" smtClean="0"/>
              <a:t>®</a:t>
            </a:r>
            <a:r>
              <a:rPr lang="tr-TR" dirty="0" smtClean="0"/>
              <a:t> Destek Programına alınan şirketlerin, destek sürelerinin dolması ve/veya bu Uygulama Usul ve Esaslarının 66 ve 67’nci maddeleri uyarınca destek kapsamından çıkarılmaları halinde 71’inci maddede belirtilen ve TURQUALITY</a:t>
            </a:r>
            <a:r>
              <a:rPr lang="tr-TR" baseline="30000" dirty="0" smtClean="0"/>
              <a:t>® </a:t>
            </a:r>
            <a:r>
              <a:rPr lang="tr-TR" dirty="0" smtClean="0"/>
              <a:t>Programı kapsamında sağlanan desteklerden yararlandırılmazlar. </a:t>
            </a:r>
          </a:p>
          <a:p>
            <a:pPr>
              <a:defRPr/>
            </a:pPr>
            <a:r>
              <a:rPr lang="tr-TR" b="1" dirty="0" smtClean="0"/>
              <a:t>III-  TURQUALITY</a:t>
            </a:r>
            <a:r>
              <a:rPr lang="tr-TR" b="1" baseline="30000" dirty="0" smtClean="0"/>
              <a:t>®</a:t>
            </a:r>
            <a:r>
              <a:rPr lang="tr-TR" b="1" dirty="0" smtClean="0"/>
              <a:t> PROGRAMININ DESTEKLENMESİ:</a:t>
            </a:r>
            <a:r>
              <a:rPr lang="tr-TR" dirty="0" smtClean="0"/>
              <a:t> </a:t>
            </a:r>
          </a:p>
          <a:p>
            <a:pPr>
              <a:defRPr/>
            </a:pPr>
            <a:r>
              <a:rPr lang="tr-TR" b="1" dirty="0" smtClean="0"/>
              <a:t>Madde 71-</a:t>
            </a:r>
            <a:r>
              <a:rPr lang="tr-TR" dirty="0" smtClean="0"/>
              <a:t> Birliklerin TURQUALITY</a:t>
            </a:r>
            <a:r>
              <a:rPr lang="tr-TR" baseline="30000" dirty="0" smtClean="0"/>
              <a:t>® </a:t>
            </a:r>
            <a:r>
              <a:rPr lang="tr-TR" dirty="0" smtClean="0"/>
              <a:t>Programının yürütülmesi konusunda; </a:t>
            </a:r>
          </a:p>
          <a:p>
            <a:pPr>
              <a:defRPr/>
            </a:pPr>
            <a:r>
              <a:rPr lang="tr-TR" dirty="0" smtClean="0"/>
              <a:t>a) Marka/TURQUALITY</a:t>
            </a:r>
            <a:r>
              <a:rPr lang="tr-TR" baseline="30000" dirty="0" smtClean="0"/>
              <a:t>® </a:t>
            </a:r>
            <a:r>
              <a:rPr lang="tr-TR" dirty="0" smtClean="0"/>
              <a:t>Destek Programı kapsamına alınacak/alınan şirketlerin iş yönetimi kalitesi, </a:t>
            </a:r>
            <a:r>
              <a:rPr lang="tr-TR" dirty="0" err="1" smtClean="0"/>
              <a:t>operasyonel</a:t>
            </a:r>
            <a:r>
              <a:rPr lang="tr-TR" dirty="0" smtClean="0"/>
              <a:t> mükemmellik düzeyi ve markalaşma potansiyellerinin belirlenmesi, performanslarının izlenmesi, program ve program kapsamındaki faaliyet ve işlemleri ile harcama belgelerinin içeriği, doğruluğu, rayicine uygunluğu vb. hususlar ile TURQUALITY</a:t>
            </a:r>
            <a:r>
              <a:rPr lang="tr-TR" baseline="30000" dirty="0" smtClean="0"/>
              <a:t>® </a:t>
            </a:r>
            <a:r>
              <a:rPr lang="tr-TR" dirty="0" smtClean="0"/>
              <a:t>Programı kapsamında yapılan faaliyetlerle ilgili gerçekleştireceği her türlü denetim ve danışmanlık giderleri, </a:t>
            </a:r>
          </a:p>
          <a:p>
            <a:pPr>
              <a:defRPr/>
            </a:pPr>
            <a:r>
              <a:rPr lang="tr-TR" dirty="0" smtClean="0"/>
              <a:t>  </a:t>
            </a:r>
          </a:p>
          <a:p>
            <a:pPr>
              <a:defRPr/>
            </a:pPr>
            <a:r>
              <a:rPr lang="tr-TR" dirty="0" smtClean="0"/>
              <a:t>b) Marka/TURQUALITY</a:t>
            </a:r>
            <a:r>
              <a:rPr lang="tr-TR" baseline="30000" dirty="0" smtClean="0"/>
              <a:t>®</a:t>
            </a:r>
            <a:r>
              <a:rPr lang="tr-TR" dirty="0" smtClean="0"/>
              <a:t> Destek Programı kapsamına alınan şirketlere yönelik olarak ürün ve üretim süreçlerinin iyileştirilmesi, </a:t>
            </a:r>
            <a:r>
              <a:rPr lang="tr-TR" dirty="0" err="1" smtClean="0"/>
              <a:t>operasyonel</a:t>
            </a:r>
            <a:r>
              <a:rPr lang="tr-TR" dirty="0" smtClean="0"/>
              <a:t> mükemmellik, stratejik konumlandırma-planlama, pazar haberdarlığı, pazarlama, markalaşma, perakendecilik, halkla ilişkiler, iletişim, reklam, vb. konularda gerçekleştireceği eğitim, seminer, rehberlik, danışmanlık vb. faaliyetlerine ilişkin giderleri, </a:t>
            </a:r>
          </a:p>
          <a:p>
            <a:pPr>
              <a:defRPr/>
            </a:pPr>
            <a:r>
              <a:rPr lang="tr-TR" dirty="0" smtClean="0"/>
              <a:t>  </a:t>
            </a:r>
          </a:p>
          <a:p>
            <a:pPr>
              <a:defRPr/>
            </a:pPr>
            <a:r>
              <a:rPr lang="tr-TR" dirty="0" smtClean="0"/>
              <a:t>c) TURQUALITY</a:t>
            </a:r>
            <a:r>
              <a:rPr lang="tr-TR" baseline="30000" dirty="0" smtClean="0"/>
              <a:t>®</a:t>
            </a:r>
            <a:r>
              <a:rPr lang="tr-TR" dirty="0" smtClean="0"/>
              <a:t> Programının pazara giriş ve iletişim stratejisi kapsamında olumlu Türk malı imajının oluşturulması ve yerleştirilmesi için yurtiçi ve yurtdışında gerçekleştireceği her türlü iletişim ve halkla ilişkiler (PR) faaliyetleri, Türk markalarının pazara giriş ve tutunmalarına yönelik gerçekleştireceği her türlü organizasyonlara ilişkin giderler ile pazar istihbaratı, pazar haberdarlığı, ulusal ve uluslararası iş ilişkileri ağı (</a:t>
            </a:r>
            <a:r>
              <a:rPr lang="tr-TR" dirty="0" err="1" smtClean="0"/>
              <a:t>networking</a:t>
            </a:r>
            <a:r>
              <a:rPr lang="tr-TR" dirty="0" smtClean="0"/>
              <a:t>), sponsorluk vb. giderleri, </a:t>
            </a:r>
          </a:p>
          <a:p>
            <a:pPr>
              <a:defRPr/>
            </a:pPr>
            <a:r>
              <a:rPr lang="tr-TR" dirty="0" smtClean="0"/>
              <a:t>  </a:t>
            </a:r>
          </a:p>
          <a:p>
            <a:pPr>
              <a:defRPr/>
            </a:pPr>
            <a:r>
              <a:rPr lang="tr-TR" dirty="0" smtClean="0"/>
              <a:t>d) TURQUALITY</a:t>
            </a:r>
            <a:r>
              <a:rPr lang="tr-TR" baseline="30000" dirty="0" smtClean="0"/>
              <a:t>®</a:t>
            </a:r>
            <a:r>
              <a:rPr lang="tr-TR" dirty="0" smtClean="0"/>
              <a:t> Programın kurumsallaştırılması ve TURQUALITY</a:t>
            </a:r>
            <a:r>
              <a:rPr lang="tr-TR" baseline="30000" dirty="0" smtClean="0"/>
              <a:t>® </a:t>
            </a:r>
            <a:r>
              <a:rPr lang="tr-TR" dirty="0" smtClean="0"/>
              <a:t>Sekretaryasına yönelik giderleri ile eleman istihdamı ve eğitimine ilişkin harcamaları, </a:t>
            </a:r>
          </a:p>
          <a:p>
            <a:pPr>
              <a:defRPr/>
            </a:pPr>
            <a:r>
              <a:rPr lang="tr-TR" dirty="0" smtClean="0"/>
              <a:t>  </a:t>
            </a:r>
          </a:p>
          <a:p>
            <a:pPr>
              <a:defRPr/>
            </a:pPr>
            <a:r>
              <a:rPr lang="tr-TR" dirty="0" smtClean="0"/>
              <a:t>e) TURQUALITY</a:t>
            </a:r>
            <a:r>
              <a:rPr lang="tr-TR" baseline="30000" dirty="0" smtClean="0"/>
              <a:t>®</a:t>
            </a:r>
            <a:r>
              <a:rPr lang="tr-TR" dirty="0" smtClean="0"/>
              <a:t> Programının stratejisinin güncellenmesi, yenilenmesi, geliştirilmesi, uygulanması ve program kapsamında yapılacak stratejik çalışmalara ilişkin harcamaları ile bu konularda gerçek ya da tüzel kişilerden satın alacağı danışmanlık giderleri, </a:t>
            </a:r>
          </a:p>
          <a:p>
            <a:pPr>
              <a:defRPr/>
            </a:pPr>
            <a:r>
              <a:rPr lang="tr-TR" dirty="0" smtClean="0"/>
              <a:t>  </a:t>
            </a:r>
          </a:p>
          <a:p>
            <a:pPr>
              <a:defRPr/>
            </a:pPr>
            <a:r>
              <a:rPr lang="tr-TR" dirty="0" smtClean="0"/>
              <a:t>yıllık en fazla  35 milyon ABD Doları ve %100 oranında desteklenir. </a:t>
            </a:r>
          </a:p>
          <a:p>
            <a:pPr>
              <a:defRPr/>
            </a:pPr>
            <a:r>
              <a:rPr lang="tr-TR" dirty="0" smtClean="0"/>
              <a:t>  </a:t>
            </a:r>
          </a:p>
          <a:p>
            <a:pPr>
              <a:defRPr/>
            </a:pPr>
            <a:r>
              <a:rPr lang="tr-TR" dirty="0" smtClean="0"/>
              <a:t>	</a:t>
            </a:r>
            <a:r>
              <a:rPr lang="tr-TR" b="1" dirty="0" smtClean="0"/>
              <a:t>Madde 72-</a:t>
            </a:r>
            <a:r>
              <a:rPr lang="tr-TR" dirty="0" smtClean="0"/>
              <a:t> Birliklerin TURQUALITY® Programının yürütülmesi konusunda 2006/4 sayılı Tebliğ’in 12’nci maddesinde belirtilen faaliyetlerine ilişkin giderlerinin desteklenebilmesi için (</a:t>
            </a:r>
            <a:r>
              <a:rPr lang="tr-TR" dirty="0" smtClean="0">
                <a:hlinkClick r:id="rId3"/>
              </a:rPr>
              <a:t>Ek-11</a:t>
            </a:r>
            <a:r>
              <a:rPr lang="tr-TR" dirty="0" smtClean="0"/>
              <a:t>)’de belirtilen belgelerin faaliyet/harcamanın yapıldığı bölge/ülkedeki Ticaret Müşavirliği/Ataşeliğine onaylatılması, faaliyet/harcamanın yapıldığı ülkede Ticaret Müşavirliği/Ataşeliği bulunmuyor ise bu ülkelerdeki Türk Konsolosluklarına onaylatılması ve fatura tarihinden itibaren en geç 6 (altı) ay içerisinde; Sistem üzerinden elektronik ortamda yapılan başvuruya ek olarak basılı örneklerinin Müsteşarlığa ibraz edilmesi gerekmektedir. 6 (altı) aylık sürenin hesaplanmasında, usulüne uygun olarak yapılan başvurunun, Müsteşarlık evrak kayıtlarına girdiği tarih esas alınır. Müşavirlik veya Konsolosluk tasdiki bulunmayan belgelerle birlikte Müsteşarlığa yapılan ya da Sistem üzerinden elektronik ortamda gerçekleştirilmiş olmakla birlikte basılı örneği Müsteşarlık evrak kayıtlarına giriş yapmamış başvurular, 6 (altı) aylık süreyi kesmez ve bu sürenin geçirilmesi halinde Birlikler söz konusu ödeme belgeleriyle ilgili destek ödemesinden yararlandırılmazlar. Ticaret Müşavirliği/</a:t>
            </a:r>
            <a:r>
              <a:rPr lang="tr-TR" dirty="0" err="1" smtClean="0"/>
              <a:t>Ataşeliği’nin</a:t>
            </a:r>
            <a:r>
              <a:rPr lang="tr-TR" dirty="0" smtClean="0"/>
              <a:t> onayının gerektiği, ancak Ticaret Müşaviri/</a:t>
            </a:r>
            <a:r>
              <a:rPr lang="tr-TR" dirty="0" err="1" smtClean="0"/>
              <a:t>Ataşesi’nin</a:t>
            </a:r>
            <a:r>
              <a:rPr lang="tr-TR" dirty="0" smtClean="0"/>
              <a:t> görevlendirme, izin, rapor vb. nedenlerle 30 günden fazla süreyle görev yapamadığı durumda; Türk Konsolosluğu’ndan söz konusu durumu açıklayan yazı alınması halinde Türk Konsolosluğu’nun onayı kabul edilir.  </a:t>
            </a:r>
          </a:p>
          <a:p>
            <a:pPr>
              <a:defRPr/>
            </a:pPr>
            <a:r>
              <a:rPr lang="tr-TR" dirty="0" smtClean="0"/>
              <a:t> </a:t>
            </a:r>
          </a:p>
          <a:p>
            <a:pPr>
              <a:defRPr/>
            </a:pPr>
            <a:r>
              <a:rPr lang="tr-TR" dirty="0" smtClean="0"/>
              <a:t>	Müsteşarlık kendisine ibraz edilen belgeler üzerinde yapacağı inceleme neticesinde, hesaplayacağı </a:t>
            </a:r>
            <a:r>
              <a:rPr lang="tr-TR" dirty="0" err="1" smtClean="0"/>
              <a:t>hakediş</a:t>
            </a:r>
            <a:r>
              <a:rPr lang="tr-TR" dirty="0" smtClean="0"/>
              <a:t> miktarını, ödenmek üzere T. Cumhuriyet Merkez Bankasına, bilgi edinilmek üzere ilgili Birliğe bildirir. </a:t>
            </a:r>
          </a:p>
          <a:p>
            <a:pPr>
              <a:defRPr/>
            </a:pPr>
            <a:r>
              <a:rPr lang="tr-TR" b="1" dirty="0" smtClean="0"/>
              <a:t>  </a:t>
            </a:r>
            <a:endParaRPr lang="tr-TR" dirty="0" smtClean="0"/>
          </a:p>
          <a:p>
            <a:pPr>
              <a:defRPr/>
            </a:pPr>
            <a:r>
              <a:rPr lang="tr-TR" b="1" dirty="0" smtClean="0"/>
              <a:t>	Madde 73- </a:t>
            </a:r>
            <a:r>
              <a:rPr lang="tr-TR" dirty="0" smtClean="0"/>
              <a:t>TURQUALITY</a:t>
            </a:r>
            <a:r>
              <a:rPr lang="tr-TR" baseline="30000" dirty="0" smtClean="0"/>
              <a:t>®</a:t>
            </a:r>
            <a:r>
              <a:rPr lang="tr-TR" dirty="0" smtClean="0"/>
              <a:t> Programıyla ilgili olarak hizmet satın alınan şirketin merkezinin yurtiçinde olması ve hizmetin yurtiçinde alınıyor olması veya hizmet satın alınan şirketin merkezinin yurtdışı olmasına rağmen hizmetin Türkiye’de verilmesi halinde 72’nci maddede belirtilen belgeler için Ticaret Müşavirliği/Ataşeliği onayı aranmaz. </a:t>
            </a:r>
          </a:p>
          <a:p>
            <a:pPr>
              <a:defRPr/>
            </a:pPr>
            <a:r>
              <a:rPr lang="tr-TR" dirty="0" smtClean="0"/>
              <a:t>	</a:t>
            </a:r>
          </a:p>
          <a:p>
            <a:pPr>
              <a:defRPr/>
            </a:pPr>
            <a:r>
              <a:rPr lang="tr-TR" b="1" dirty="0" smtClean="0"/>
              <a:t>	Madde 74-</a:t>
            </a:r>
            <a:r>
              <a:rPr lang="tr-TR" dirty="0" smtClean="0"/>
              <a:t> Müsteşarlık, Birlikler tarafından 71’inci maddede belirtilen harcamalara ilişkin ödeme belgesi ibraz edilmeksizin fatura ibrazını müteakip destek ödemesi yapabilir. Ancak her </a:t>
            </a:r>
            <a:r>
              <a:rPr lang="tr-TR" dirty="0" err="1" smtClean="0"/>
              <a:t>halukarda</a:t>
            </a:r>
            <a:r>
              <a:rPr lang="tr-TR" dirty="0" smtClean="0"/>
              <a:t> ödemenin gerçekleştirilmesinden sonra ödeme belgelerinin Müsteşarlığa intikal ettirilmesi gerekmektedir. </a:t>
            </a:r>
          </a:p>
          <a:p>
            <a:pPr>
              <a:defRPr/>
            </a:pPr>
            <a:r>
              <a:rPr lang="tr-TR" dirty="0" smtClean="0"/>
              <a:t> </a:t>
            </a:r>
          </a:p>
          <a:p>
            <a:pPr>
              <a:defRPr/>
            </a:pPr>
            <a:r>
              <a:rPr lang="tr-TR" dirty="0" smtClean="0"/>
              <a:t>	</a:t>
            </a:r>
            <a:r>
              <a:rPr lang="tr-TR" b="1" dirty="0" smtClean="0"/>
              <a:t>Madde 75-</a:t>
            </a:r>
            <a:r>
              <a:rPr lang="tr-TR" dirty="0" smtClean="0"/>
              <a:t> Müsteşarlık tarafından TURQUALITY® Programının yürütülmesi konusunda 2003/3 sayılı Tebliğ çerçevesinde destek kapsamına alınan Koordinatör Birlik bu Uygulama Usul ve Esasları çerçevesinde de aynı konumda desteklenmeye devam edilir.</a:t>
            </a:r>
          </a:p>
          <a:p>
            <a:pPr>
              <a:defRPr/>
            </a:pPr>
            <a:r>
              <a:rPr lang="tr-TR" b="1" dirty="0" smtClean="0"/>
              <a:t> </a:t>
            </a:r>
          </a:p>
          <a:p>
            <a:pPr>
              <a:defRPr/>
            </a:pPr>
            <a:r>
              <a:rPr lang="tr-TR" b="1" dirty="0" smtClean="0"/>
              <a:t>DÖRDÜNCÜ BÖLÜM</a:t>
            </a:r>
          </a:p>
          <a:p>
            <a:pPr>
              <a:defRPr/>
            </a:pPr>
            <a:r>
              <a:rPr lang="tr-TR" b="1" dirty="0" smtClean="0"/>
              <a:t>DİĞER HÜKÜMLER</a:t>
            </a:r>
            <a:endParaRPr lang="tr-TR" dirty="0" smtClean="0"/>
          </a:p>
          <a:p>
            <a:pPr>
              <a:defRPr/>
            </a:pPr>
            <a:r>
              <a:rPr lang="tr-TR" b="1" dirty="0" smtClean="0"/>
              <a:t>Madde 76-</a:t>
            </a:r>
            <a:r>
              <a:rPr lang="tr-TR" dirty="0" smtClean="0"/>
              <a:t> Ticaret Müşavirlikleri/Ataşelikleri tarafından bir dilekçe ekinde onaylanmak üzere kendisine ibraz edilen bilgi ve belgelere ilişkin olarak harcama belgelerinin doğruluğu ve rayicine uygunluğu konusunda yapılacak inceleme neticesinde onaylanması uygun görülen belgelerin üzerine “2006/4 sayılı Tebliğ çerçevesinde onaylanmıştır” şerhinin düşülmesi, imzalanması, isim, soyadı yazılması ve tarih atılması gerekmektedir.</a:t>
            </a:r>
          </a:p>
          <a:p>
            <a:pPr>
              <a:defRPr/>
            </a:pPr>
            <a:r>
              <a:rPr lang="tr-TR" b="1" dirty="0" smtClean="0"/>
              <a:t>Madde 77-</a:t>
            </a:r>
            <a:r>
              <a:rPr lang="tr-TR" dirty="0" smtClean="0"/>
              <a:t> Ödemeye ilişkin, ibraz edilen belgelerdeki giderlerin (dolaylı vergiler dâhil) Türk Lirası cinsinden olanları Türk Lirası, döviz cinsinden olanları ise harcama belgesi tarihindeki “Gösterge Niteliğindeki Türkiye Cumhuriyet Merkez Bankası Kurları” listesinde yer alan çapraz kurları ve döviz alış kurları esas alınarak, ABD Doları karşılığı Türk Lirası olarak Destekleme ve Fiyat İstikrar Fonu’ndan ödenir. </a:t>
            </a:r>
          </a:p>
          <a:p>
            <a:pPr>
              <a:defRPr/>
            </a:pPr>
            <a:r>
              <a:rPr lang="tr-TR" dirty="0" smtClean="0"/>
              <a:t>“Gösterge Niteliğindeki Türkiye Cumhuriyet Merkez Bankası Kurları” listesinde yer almayan ülke para birimleri ABD Doları’na çevrilirken “Türkiye Cumhuriyet Merkez Bankası’nca Alım Satıma Konu Olmayan Bilgi Amaçlı Kur </a:t>
            </a:r>
            <a:r>
              <a:rPr lang="tr-TR" dirty="0" err="1" smtClean="0"/>
              <a:t>Tablosu”nda</a:t>
            </a:r>
            <a:r>
              <a:rPr lang="tr-TR" dirty="0" smtClean="0"/>
              <a:t> yer alan kurlar esas alınır.</a:t>
            </a:r>
          </a:p>
          <a:p>
            <a:pPr>
              <a:defRPr/>
            </a:pPr>
            <a:r>
              <a:rPr lang="tr-TR" b="1" dirty="0" smtClean="0"/>
              <a:t>Madde 77 (mükerrer)</a:t>
            </a:r>
            <a:r>
              <a:rPr lang="tr-TR" dirty="0" smtClean="0"/>
              <a:t> - Tebliğin 11’inci maddesinde belirtilen faaliyetler için bir şirkete sağlanacak azami destek miktarı Müsteşarlık tarafından sınırlandırılabilir.</a:t>
            </a:r>
          </a:p>
          <a:p>
            <a:pPr>
              <a:defRPr/>
            </a:pPr>
            <a:r>
              <a:rPr lang="tr-TR" b="1" dirty="0" smtClean="0"/>
              <a:t>Madde 78-</a:t>
            </a:r>
            <a:r>
              <a:rPr lang="tr-TR" dirty="0" smtClean="0"/>
              <a:t> Bu Uygulama Usul ve Esasları kapsamındaki destek ödemelerinden yararlanan ve/veya söz konusu destek ödemelerinden yararlanmak üzere müracaatta bulunan kuruluş ve şirketler tarafından sahte ve/veya yanıltıcı bilgi ve belge ibraz edildiğinin tespiti halinde, haklarında kanuni işlem yapılır. Bu kapsamda tahkikat, soruşturma ve/veya dava konusu edilmiş olanların destek talepleri, konuyla ilgili denetim raporu ve/veya yargı kararı alınıncaya kadar bekletilebilir. Dava sonucunda suçu sabit görülenlerin, Bakanlar Kurulunun 27/12/1994 tarihli ve 94/6401 sayılı “İhracata Yönelik Devlet Yardımları Kararı” kapsamında yer alan tüm devlet yardımlarına ilişkin talepleri süresiz olarak reddedilebilir. Müsteşarlık, suç unsurunun tam olarak oluşmamasından kaynaklanan beraat kararları kapsamındaki sahtecilik eylemlerini gerçekleştirenler hakkında da benzer mahiyette işlemler tesis etmeye yetkilidir.  </a:t>
            </a:r>
          </a:p>
          <a:p>
            <a:pPr>
              <a:defRPr/>
            </a:pPr>
            <a:r>
              <a:rPr lang="tr-TR" dirty="0" smtClean="0"/>
              <a:t>Bu Uygulama Usul ve Esasları kapsamında haksız olarak alındığı ve/veya amacı dışında kullanıldığı tespit edilen destek ödemeleri, ilgililerden 6183 sayılı Kanun hükümleri çerçevesinde geri alınır. 	</a:t>
            </a:r>
          </a:p>
          <a:p>
            <a:pPr>
              <a:defRPr/>
            </a:pPr>
            <a:r>
              <a:rPr lang="tr-TR" b="1" dirty="0" smtClean="0"/>
              <a:t>Madde 79-</a:t>
            </a:r>
            <a:r>
              <a:rPr lang="tr-TR" dirty="0" smtClean="0"/>
              <a:t> Şirketler, Yönetim Danışmanlığı firmasına doğru bilgi ve belge vermekle yükümlüdürler. Kasıtlı olarak yanıltıcı bilgi ve belge ibraz ettiği tespit edilen şirketler Marka/TURQUALITY</a:t>
            </a:r>
            <a:r>
              <a:rPr lang="tr-TR" baseline="30000" dirty="0" smtClean="0"/>
              <a:t>® </a:t>
            </a:r>
            <a:r>
              <a:rPr lang="tr-TR" dirty="0" smtClean="0"/>
              <a:t>Destek Programından çıkarılır ve sağlanan destek 6183 sayılı Kanun hükümleri çerçevesinde geri alınır. </a:t>
            </a:r>
          </a:p>
          <a:p>
            <a:pPr>
              <a:defRPr/>
            </a:pPr>
            <a:r>
              <a:rPr lang="tr-TR" b="1" dirty="0" smtClean="0"/>
              <a:t>Madde 80-</a:t>
            </a:r>
            <a:r>
              <a:rPr lang="tr-TR" dirty="0" smtClean="0"/>
              <a:t> Müsteşarlık adına tescil ettirilmek suretiyle koruma altına alınmış bulunan “TURQUALITY</a:t>
            </a:r>
            <a:r>
              <a:rPr lang="tr-TR" baseline="30000" dirty="0" smtClean="0"/>
              <a:t>®</a:t>
            </a:r>
            <a:r>
              <a:rPr lang="tr-TR" dirty="0" smtClean="0"/>
              <a:t>” ibaresini, Müsteşarlık ve/veya Turquality Komitesinden izin almadan kullananlar hakkında, “Markaların Korunması Hakkında 556 Sayılı Kanun Hükmünde Kararname” hükümleri çerçevesinde işlem yapılır.    </a:t>
            </a:r>
          </a:p>
          <a:p>
            <a:pPr>
              <a:defRPr/>
            </a:pPr>
            <a:r>
              <a:rPr lang="tr-TR" dirty="0" smtClean="0"/>
              <a:t> </a:t>
            </a:r>
          </a:p>
          <a:p>
            <a:pPr>
              <a:defRPr/>
            </a:pPr>
            <a:r>
              <a:rPr lang="tr-TR" b="1" dirty="0" smtClean="0"/>
              <a:t>Madde 80 (mükerrer) - </a:t>
            </a:r>
            <a:r>
              <a:rPr lang="tr-TR" dirty="0" smtClean="0"/>
              <a:t>İhracatçı Birlikleri, Üretici Dernekleri, Üretici Birlikleri ile şirketlerin, 2006/4 sayılı Tebliğ kapsamına alınmak ve mezkur Tebliğ kapsamında desteklenmek amacıyla yapacakları başvurular ile TURQUALITY® Programı’nın desteklenmesine ilişkin işlemler, 22/11/2009 tarihli ve 27414 sayılı Resmi </a:t>
            </a:r>
            <a:r>
              <a:rPr lang="tr-TR" dirty="0" err="1" smtClean="0"/>
              <a:t>Gazete’de</a:t>
            </a:r>
            <a:r>
              <a:rPr lang="tr-TR" dirty="0" smtClean="0"/>
              <a:t> yayımlanarak yürürlüğe giren 2009/14 sayılı “2006/4 Sayılı Tebliğ Kapsamındaki Devlet Yardımlarının Bilgisayar Veri İşleme Tekniği Yoluyla Uygulanmasına Dair Tebliğ” hükümlerine göre bilgisayar veri işleme tekniği yoluyla sonuçlandırılır.</a:t>
            </a:r>
          </a:p>
          <a:p>
            <a:pPr>
              <a:defRPr/>
            </a:pPr>
            <a:r>
              <a:rPr lang="tr-TR" b="1" dirty="0" smtClean="0"/>
              <a:t>Madde 81– (1) </a:t>
            </a:r>
            <a:r>
              <a:rPr lang="tr-TR" dirty="0" smtClean="0"/>
              <a:t>18/08/2010 tarihli ve 27676 sayılı Resmi </a:t>
            </a:r>
            <a:r>
              <a:rPr lang="tr-TR" dirty="0" err="1" smtClean="0"/>
              <a:t>Gazete’de</a:t>
            </a:r>
            <a:r>
              <a:rPr lang="tr-TR" dirty="0" smtClean="0"/>
              <a:t> yayımlanan 2010/6 sayılı ‘Yurt Dışı Birim, Marka ve Tanıtım Faaliyetlerinin Desteklenmesi Hakkında Tebliğ’ hükümlerinden yararlanmakta olan şirket ve </a:t>
            </a:r>
            <a:r>
              <a:rPr lang="tr-TR" dirty="0" err="1" smtClean="0"/>
              <a:t>Sektörel</a:t>
            </a:r>
            <a:r>
              <a:rPr lang="tr-TR" dirty="0" smtClean="0"/>
              <a:t> Dış Ticaret Şirketleri (SDŞ), bu Uygulama Usul ve Esasları çerçevesinde de destek kapsamına alınması halinde, 2010/6 sayılı Tebliğ hükümlerinden yararlandırılmazlar.  </a:t>
            </a:r>
          </a:p>
          <a:p>
            <a:pPr>
              <a:defRPr/>
            </a:pPr>
            <a:r>
              <a:rPr lang="tr-TR" dirty="0" smtClean="0"/>
              <a:t> (2) Bu Tebliğ hükümleri çerçevesinde destek kapsamına alınan şirketler ile destek süresi dolan şirketler, 18/08/2010 tarihli ve 27676 sayılı Resmi </a:t>
            </a:r>
            <a:r>
              <a:rPr lang="tr-TR" dirty="0" err="1" smtClean="0"/>
              <a:t>Gazete’de</a:t>
            </a:r>
            <a:r>
              <a:rPr lang="tr-TR" dirty="0" smtClean="0"/>
              <a:t> yayımlanan 2010/6 sayılı ‘Yurt Dışı Birim, Marka ve Tanıtım Faaliyetlerinin Desteklenmesi Hakkında Tebliğ’ hükümlerinden yararlandırılmazlar.</a:t>
            </a:r>
          </a:p>
          <a:p>
            <a:pPr>
              <a:defRPr/>
            </a:pPr>
            <a:r>
              <a:rPr lang="tr-TR" b="1" dirty="0" smtClean="0"/>
              <a:t>Madde 82–</a:t>
            </a:r>
            <a:r>
              <a:rPr lang="tr-TR" dirty="0" smtClean="0"/>
              <a:t> 31/07/1997 tarihli ve 23066 sayılı Resmi </a:t>
            </a:r>
            <a:r>
              <a:rPr lang="tr-TR" dirty="0" err="1" smtClean="0"/>
              <a:t>Gazete’de</a:t>
            </a:r>
            <a:r>
              <a:rPr lang="tr-TR" dirty="0" smtClean="0"/>
              <a:t> yayımlanan 97/5 sayılı “İhracata Yönelik Devlet Yardımları Kapsamında ‘Çevre Maliyetlerinin Desteklenmesi’ Hakkında Tebliğ” hükümleri çerçevesinde destekten yararlanan şirketler, aynı kalite belgesi ve insan can, mal emniyeti ve güvenliğini gösterir işaretler için bu Uygulama Usul ve Esaslarının 32 ve 41’inci maddelerinde belirtilen destekten yararlandırılmazlar.  </a:t>
            </a:r>
          </a:p>
          <a:p>
            <a:pPr>
              <a:defRPr/>
            </a:pPr>
            <a:r>
              <a:rPr lang="tr-TR" b="1" dirty="0" smtClean="0"/>
              <a:t>Madde 83–</a:t>
            </a:r>
            <a:r>
              <a:rPr lang="tr-TR" dirty="0" smtClean="0"/>
              <a:t> 21/10/2006 tarihli ve 26326 sayılı Resmi </a:t>
            </a:r>
            <a:r>
              <a:rPr lang="tr-TR" dirty="0" err="1" smtClean="0"/>
              <a:t>Gazete’de</a:t>
            </a:r>
            <a:r>
              <a:rPr lang="tr-TR" dirty="0" smtClean="0"/>
              <a:t> yayımlanan 2006/6 sayılı “Pazar Araştırması ve Pazarlama Desteği Hakkında Tebliğ hükümleri çerçevesinde destekten yararlanan şirketler aynı faaliyeti için bu Uygulama Usul ve Esaslarında belirtilen destek unsurlarından yararlandırılmazlar.  </a:t>
            </a:r>
          </a:p>
          <a:p>
            <a:pPr>
              <a:defRPr/>
            </a:pPr>
            <a:r>
              <a:rPr lang="tr-TR" b="1" dirty="0" smtClean="0"/>
              <a:t>	Geçici Madde 1- </a:t>
            </a:r>
            <a:r>
              <a:rPr lang="tr-TR" dirty="0" smtClean="0"/>
              <a:t>28/08/2003 tarihli ve 25213 sayılı Resmi </a:t>
            </a:r>
            <a:r>
              <a:rPr lang="tr-TR" dirty="0" err="1" smtClean="0"/>
              <a:t>Gazete’de</a:t>
            </a:r>
            <a:r>
              <a:rPr lang="tr-TR" dirty="0" smtClean="0"/>
              <a:t> yayımlanan 2003/3 sayılı “Türk Ürünlerinin Yurtdışında Markalaşması ve Türk Malı İmajının Yerleştirilmesine Yönelik Faaliyetlerin Desteklenmesi Hakkında Tebliğ” uyarınca destek kapsamına alınmış İhracatçı Birliği, Üretici Derneği, Üretici Birliği, Türk moda tasarımcılarının talepleri, anılan Tebliğ ve bu Tebliğe ilişkin Uygulama Usul ve Esasları hükümleri çerçevesinde incelenip sonuçlandırılır. </a:t>
            </a:r>
          </a:p>
          <a:p>
            <a:pPr>
              <a:defRPr/>
            </a:pPr>
            <a:r>
              <a:rPr lang="tr-TR" dirty="0" smtClean="0"/>
              <a:t>  </a:t>
            </a:r>
          </a:p>
          <a:p>
            <a:pPr>
              <a:defRPr/>
            </a:pPr>
            <a:r>
              <a:rPr lang="tr-TR" b="1" dirty="0" smtClean="0"/>
              <a:t>	Geçici Madde 2-</a:t>
            </a:r>
            <a:r>
              <a:rPr lang="tr-TR" dirty="0" smtClean="0"/>
              <a:t> 2003/3 sayılı Tebliğ kapsamında bulunan ve TURQUALITY</a:t>
            </a:r>
            <a:r>
              <a:rPr lang="tr-TR" baseline="30000" dirty="0" smtClean="0"/>
              <a:t>®</a:t>
            </a:r>
            <a:r>
              <a:rPr lang="tr-TR" dirty="0" smtClean="0"/>
              <a:t> Sertifikası verilen şirketler tarafından gerçekleştirilen harcamalara ilişkin olarak; </a:t>
            </a:r>
          </a:p>
          <a:p>
            <a:pPr>
              <a:defRPr/>
            </a:pPr>
            <a:r>
              <a:rPr lang="tr-TR" dirty="0" smtClean="0"/>
              <a:t>	</a:t>
            </a:r>
          </a:p>
          <a:p>
            <a:pPr>
              <a:defRPr/>
            </a:pPr>
            <a:r>
              <a:rPr lang="tr-TR" dirty="0" smtClean="0"/>
              <a:t>§   24/05/2006 tarihinden önce düzenlenmiş faturalar 2003/3 sayılı Tebliğ ve söz konusu Tebliğe ilişkin Uygulama Usul ve Esasları, </a:t>
            </a:r>
          </a:p>
          <a:p>
            <a:pPr>
              <a:defRPr/>
            </a:pPr>
            <a:r>
              <a:rPr lang="tr-TR" dirty="0" smtClean="0"/>
              <a:t>§   24/05/2006 tarihinden sonra düzenlenmiş faturalar 2006/4 sayılı Tebliğ ve bu Tebliğe ilişkin Uygulama Usul ve Esasları, </a:t>
            </a:r>
          </a:p>
          <a:p>
            <a:pPr>
              <a:defRPr/>
            </a:pPr>
            <a:r>
              <a:rPr lang="tr-TR" dirty="0" smtClean="0"/>
              <a:t>  </a:t>
            </a:r>
          </a:p>
          <a:p>
            <a:pPr>
              <a:defRPr/>
            </a:pPr>
            <a:r>
              <a:rPr lang="tr-TR" dirty="0" smtClean="0"/>
              <a:t>çerçevesinde incelenip sonuçlandırılır. </a:t>
            </a:r>
          </a:p>
          <a:p>
            <a:pPr>
              <a:defRPr/>
            </a:pPr>
            <a:r>
              <a:rPr lang="tr-TR" dirty="0" smtClean="0"/>
              <a:t>  </a:t>
            </a:r>
          </a:p>
          <a:p>
            <a:pPr>
              <a:defRPr/>
            </a:pPr>
            <a:r>
              <a:rPr lang="tr-TR" b="1" dirty="0" smtClean="0"/>
              <a:t>	Geçici Madde 3-</a:t>
            </a:r>
            <a:r>
              <a:rPr lang="tr-TR" dirty="0" smtClean="0"/>
              <a:t> 2003/3 sayılı Tebliğ kapsamında	TURQUALITY® Programının yürütülmesi konusunda destek kapsamında bulunan Birlik/Birliklerin harcamaları bu Uygulama Usul ve Esaslarının yayımlandığı tarihe kadar 2003/3 sayılı Tebliğe ilişkin Uygulama Usul ve Esasları çerçevesinde incelenip sonuçlandırılır. </a:t>
            </a:r>
          </a:p>
          <a:p>
            <a:pPr>
              <a:defRPr/>
            </a:pPr>
            <a:r>
              <a:rPr lang="tr-TR" dirty="0" smtClean="0"/>
              <a:t>  </a:t>
            </a:r>
          </a:p>
          <a:p>
            <a:pPr>
              <a:defRPr/>
            </a:pPr>
            <a:r>
              <a:rPr lang="tr-TR" b="1" dirty="0" smtClean="0"/>
              <a:t>	Yetki </a:t>
            </a:r>
            <a:endParaRPr lang="tr-TR" dirty="0" smtClean="0"/>
          </a:p>
          <a:p>
            <a:pPr>
              <a:defRPr/>
            </a:pPr>
            <a:r>
              <a:rPr lang="tr-TR" dirty="0" smtClean="0"/>
              <a:t> </a:t>
            </a:r>
          </a:p>
          <a:p>
            <a:pPr>
              <a:defRPr/>
            </a:pPr>
            <a:r>
              <a:rPr lang="tr-TR" b="1" dirty="0" smtClean="0"/>
              <a:t>Madde 84</a:t>
            </a:r>
            <a:r>
              <a:rPr lang="tr-TR" dirty="0" smtClean="0"/>
              <a:t>- Bu Uygulama Usul ve Esasları çerçevesinde destek kapsamına alınacak kuruluş ile şirketleri ihracat stratejisinde belirtilen ilke, hedef ve politikalar çerçevesinde tespit etmeye ve uygulamada ortaya çıkacak ihtilafları inceleyip sonuçlandırmaya Müsteşarlık yetkilidir.</a:t>
            </a:r>
          </a:p>
          <a:p>
            <a:pPr>
              <a:defRPr/>
            </a:pPr>
            <a:r>
              <a:rPr lang="tr-TR" b="1" dirty="0" smtClean="0"/>
              <a:t>Yürütme</a:t>
            </a:r>
            <a:endParaRPr lang="tr-TR" dirty="0" smtClean="0"/>
          </a:p>
          <a:p>
            <a:pPr>
              <a:defRPr/>
            </a:pPr>
            <a:r>
              <a:rPr lang="tr-TR" b="1" dirty="0" smtClean="0"/>
              <a:t>Madde 85- </a:t>
            </a:r>
            <a:r>
              <a:rPr lang="tr-TR" dirty="0" smtClean="0"/>
              <a:t>Bu Uygulama Usul ve </a:t>
            </a:r>
            <a:r>
              <a:rPr lang="tr-TR" dirty="0" err="1" smtClean="0"/>
              <a:t>Esasları’nda</a:t>
            </a:r>
            <a:r>
              <a:rPr lang="tr-TR" dirty="0" smtClean="0"/>
              <a:t>, 22/11/2009 tarihli ve 27414 sayılı Resmi </a:t>
            </a:r>
            <a:r>
              <a:rPr lang="tr-TR" dirty="0" err="1" smtClean="0"/>
              <a:t>Gazete’de</a:t>
            </a:r>
            <a:r>
              <a:rPr lang="tr-TR" dirty="0" smtClean="0"/>
              <a:t> yayımlanan 2011/5 sayılı “2006/4 sayılı Türk Ürünlerinin Yurtdışında Markalaşması, Türk Malı İmajının Yerleştirilmesi ve TURQUALITY®’</a:t>
            </a:r>
            <a:r>
              <a:rPr lang="tr-TR" dirty="0" err="1" smtClean="0"/>
              <a:t>nin</a:t>
            </a:r>
            <a:r>
              <a:rPr lang="tr-TR" dirty="0" smtClean="0"/>
              <a:t> Desteklenmesi Hakkında Tebliğ’de Değişiklik Yapılmasına Dair </a:t>
            </a:r>
            <a:r>
              <a:rPr lang="tr-TR" dirty="0" err="1" smtClean="0"/>
              <a:t>Tebliğ”e</a:t>
            </a:r>
            <a:r>
              <a:rPr lang="tr-TR" dirty="0" smtClean="0"/>
              <a:t> ilişkin yapılan değişiklikler, söz konusu Tebliğin yürürlüğe girdiği tarih olan 16/05/2011 tarihi itibarıyla yürürlüğe girer.</a:t>
            </a:r>
          </a:p>
          <a:p>
            <a:pPr>
              <a:defRPr/>
            </a:pPr>
            <a:r>
              <a:rPr lang="tr-TR" dirty="0" smtClean="0"/>
              <a:t>  17/08/2007 tarihinden itibaren yürürlüğe girmiştir. </a:t>
            </a:r>
            <a:endParaRPr lang="tr-TR" sz="1800" dirty="0" smtClean="0"/>
          </a:p>
          <a:p>
            <a:pPr>
              <a:defRPr/>
            </a:pPr>
            <a:r>
              <a:rPr lang="tr-TR" dirty="0" smtClean="0"/>
              <a:t>17/08/2007 tarihinden itibaren yürürlüğe girmiştir.</a:t>
            </a:r>
            <a:endParaRPr lang="tr-TR" sz="1800" dirty="0" smtClean="0"/>
          </a:p>
          <a:p>
            <a:pPr>
              <a:defRPr/>
            </a:pPr>
            <a:r>
              <a:rPr lang="tr-TR" dirty="0" smtClean="0"/>
              <a:t> </a:t>
            </a:r>
          </a:p>
          <a:p>
            <a:pPr>
              <a:defRPr/>
            </a:pPr>
            <a:r>
              <a:rPr lang="tr-TR" dirty="0" smtClean="0"/>
              <a:t>26/05/2009 tarihinden itibaren yürürlüğe girmiştir.</a:t>
            </a:r>
            <a:endParaRPr lang="tr-TR" sz="1800" dirty="0" smtClean="0"/>
          </a:p>
          <a:p>
            <a:pPr>
              <a:defRPr/>
            </a:pPr>
            <a:r>
              <a:rPr lang="tr-TR" dirty="0" smtClean="0"/>
              <a:t> </a:t>
            </a:r>
          </a:p>
          <a:p>
            <a:pPr>
              <a:defRPr/>
            </a:pPr>
            <a:r>
              <a:rPr lang="tr-TR" dirty="0" smtClean="0"/>
              <a:t>17/08/2007 tarihinden itibaren yürürlüğe girmiştir.</a:t>
            </a:r>
            <a:endParaRPr lang="tr-TR" sz="1800" dirty="0" smtClean="0"/>
          </a:p>
          <a:p>
            <a:pPr>
              <a:defRPr/>
            </a:pPr>
            <a:r>
              <a:rPr lang="tr-TR" dirty="0" smtClean="0"/>
              <a:t>17/08/2007 tarihinden itibaren yürürlüğe girmiştir.</a:t>
            </a:r>
            <a:endParaRPr lang="tr-TR" sz="1800" dirty="0" smtClean="0"/>
          </a:p>
          <a:p>
            <a:pPr>
              <a:defRPr/>
            </a:pPr>
            <a:r>
              <a:rPr lang="tr-TR" dirty="0" smtClean="0"/>
              <a:t> </a:t>
            </a:r>
          </a:p>
          <a:p>
            <a:pPr>
              <a:defRPr/>
            </a:pPr>
            <a:r>
              <a:rPr lang="tr-TR" dirty="0" smtClean="0"/>
              <a:t>15/12/2011 tarihi itibarıyla yürürlüğe girmiştir.</a:t>
            </a:r>
          </a:p>
          <a:p>
            <a:pPr>
              <a:defRPr/>
            </a:pPr>
            <a:r>
              <a:rPr lang="tr-TR" dirty="0" smtClean="0"/>
              <a:t>15/12/2011 tarihi itibarıyla yürürlüğe girmiştir.</a:t>
            </a:r>
          </a:p>
          <a:p>
            <a:pPr>
              <a:defRPr/>
            </a:pPr>
            <a:r>
              <a:rPr lang="tr-TR" dirty="0" smtClean="0"/>
              <a:t> </a:t>
            </a:r>
          </a:p>
          <a:p>
            <a:pPr>
              <a:defRPr/>
            </a:pPr>
            <a:r>
              <a:rPr lang="tr-TR" dirty="0" smtClean="0"/>
              <a:t>25/02/2008 tarihinden itibaren yürürlüğe girmiştir.</a:t>
            </a:r>
            <a:endParaRPr lang="tr-TR" sz="1800" dirty="0" smtClean="0"/>
          </a:p>
          <a:p>
            <a:pPr>
              <a:defRPr/>
            </a:pPr>
            <a:r>
              <a:rPr lang="tr-TR" dirty="0" smtClean="0"/>
              <a:t> </a:t>
            </a:r>
          </a:p>
          <a:p>
            <a:pPr>
              <a:defRPr/>
            </a:pPr>
            <a:r>
              <a:rPr lang="tr-TR" dirty="0" smtClean="0"/>
              <a:t>23/11/2009 tarihinde yürürlüğe girmiştir.</a:t>
            </a:r>
          </a:p>
          <a:p>
            <a:pPr>
              <a:defRPr/>
            </a:pPr>
            <a:r>
              <a:rPr lang="tr-TR" dirty="0" smtClean="0"/>
              <a:t>23/12/2011 tarihinde yürürlüğe girmiştir.</a:t>
            </a:r>
          </a:p>
          <a:p>
            <a:pPr>
              <a:defRPr/>
            </a:pPr>
            <a:r>
              <a:rPr lang="tr-TR" dirty="0" smtClean="0"/>
              <a:t>Uygulama Usul ve </a:t>
            </a:r>
            <a:r>
              <a:rPr lang="tr-TR" dirty="0" err="1" smtClean="0"/>
              <a:t>Esasları’nın</a:t>
            </a:r>
            <a:r>
              <a:rPr lang="tr-TR" dirty="0" smtClean="0"/>
              <a:t> 67’nci maddesinin, danışmanlık sisteminin kurulmasına yönelik çalışmaların tamamlanmasının ardından uygulanması gerekmektedir.</a:t>
            </a:r>
          </a:p>
          <a:p>
            <a:pPr>
              <a:defRPr/>
            </a:pPr>
            <a:r>
              <a:rPr lang="tr-TR" dirty="0" smtClean="0">
                <a:hlinkClick r:id="" action="ppaction://hlinkfile"/>
              </a:rPr>
              <a:t>* Satış kanalları dört grup altında değerlendirilmektedir:</a:t>
            </a:r>
            <a:endParaRPr lang="tr-TR" dirty="0" smtClean="0"/>
          </a:p>
          <a:p>
            <a:pPr>
              <a:defRPr/>
            </a:pPr>
            <a:r>
              <a:rPr lang="tr-TR" dirty="0" smtClean="0"/>
              <a:t>Distribütör/Bayi/</a:t>
            </a:r>
            <a:r>
              <a:rPr lang="tr-TR" dirty="0" err="1" smtClean="0"/>
              <a:t>Acenta</a:t>
            </a:r>
            <a:r>
              <a:rPr lang="tr-TR" dirty="0" smtClean="0"/>
              <a:t>/</a:t>
            </a:r>
            <a:r>
              <a:rPr lang="tr-TR" dirty="0" err="1" smtClean="0"/>
              <a:t>Franchise</a:t>
            </a:r>
            <a:r>
              <a:rPr lang="tr-TR" dirty="0" smtClean="0"/>
              <a:t> kanalı (yurt içi ve yurt dışı kanal ortağı ile satış)</a:t>
            </a:r>
            <a:endParaRPr lang="tr-TR" sz="1800" dirty="0" smtClean="0"/>
          </a:p>
          <a:p>
            <a:pPr>
              <a:defRPr/>
            </a:pPr>
            <a:r>
              <a:rPr lang="tr-TR" dirty="0" smtClean="0"/>
              <a:t>Organize perakende kanalı (hipermarket/süpermarket zincirleri)</a:t>
            </a:r>
            <a:endParaRPr lang="tr-TR" sz="1800" dirty="0" smtClean="0"/>
          </a:p>
          <a:p>
            <a:pPr>
              <a:defRPr/>
            </a:pPr>
            <a:r>
              <a:rPr lang="tr-TR" dirty="0" smtClean="0"/>
              <a:t>Kurumsal (ticari) müşteriler kanalı (doğrudan satış – marka üreticileri veya </a:t>
            </a:r>
            <a:r>
              <a:rPr lang="tr-TR" dirty="0" err="1" smtClean="0"/>
              <a:t>private</a:t>
            </a:r>
            <a:r>
              <a:rPr lang="tr-TR" dirty="0" smtClean="0"/>
              <a:t> </a:t>
            </a:r>
            <a:r>
              <a:rPr lang="tr-TR" dirty="0" err="1" smtClean="0"/>
              <a:t>label</a:t>
            </a:r>
            <a:r>
              <a:rPr lang="tr-TR" dirty="0" smtClean="0"/>
              <a:t>)</a:t>
            </a:r>
            <a:endParaRPr lang="tr-TR" sz="1800" dirty="0" smtClean="0"/>
          </a:p>
          <a:p>
            <a:pPr>
              <a:defRPr/>
            </a:pPr>
            <a:r>
              <a:rPr lang="tr-TR" dirty="0" smtClean="0"/>
              <a:t>Kurum perakende zinciri kanalı (kurumun kendisine ait mağazaları/</a:t>
            </a:r>
            <a:r>
              <a:rPr lang="tr-TR" dirty="0" err="1" smtClean="0"/>
              <a:t>franchise</a:t>
            </a:r>
            <a:r>
              <a:rPr lang="tr-TR" dirty="0" smtClean="0"/>
              <a:t> mağazaları)</a:t>
            </a:r>
            <a:endParaRPr lang="tr-TR" sz="1800" dirty="0" smtClean="0"/>
          </a:p>
          <a:p>
            <a:pPr>
              <a:defRPr/>
            </a:pPr>
            <a:r>
              <a:rPr lang="tr-TR" dirty="0" smtClean="0"/>
              <a:t> </a:t>
            </a:r>
          </a:p>
          <a:p>
            <a:pPr>
              <a:defRPr/>
            </a:pPr>
            <a:r>
              <a:rPr lang="tr-TR" dirty="0" smtClean="0"/>
              <a:t>	</a:t>
            </a:r>
          </a:p>
          <a:p>
            <a:pPr>
              <a:defRPr/>
            </a:pPr>
            <a:r>
              <a:rPr lang="tr-TR" dirty="0" smtClean="0">
                <a:hlinkClick r:id="" action="ppaction://hlinkfile"/>
              </a:rPr>
              <a:t>* Satış kanalları dört grup altında değerlendirilmektedir:</a:t>
            </a:r>
            <a:endParaRPr lang="tr-TR" dirty="0" smtClean="0"/>
          </a:p>
          <a:p>
            <a:pPr>
              <a:defRPr/>
            </a:pPr>
            <a:r>
              <a:rPr lang="tr-TR" dirty="0" smtClean="0"/>
              <a:t>1. Distribütör/Bayi/</a:t>
            </a:r>
            <a:r>
              <a:rPr lang="tr-TR" dirty="0" err="1" smtClean="0"/>
              <a:t>Acenta</a:t>
            </a:r>
            <a:r>
              <a:rPr lang="tr-TR" dirty="0" smtClean="0"/>
              <a:t>/</a:t>
            </a:r>
            <a:r>
              <a:rPr lang="tr-TR" dirty="0" err="1" smtClean="0"/>
              <a:t>Franchise</a:t>
            </a:r>
            <a:r>
              <a:rPr lang="tr-TR" dirty="0" smtClean="0"/>
              <a:t> kanalı (yurt içi ve yurt dışı kanal ortağı ile satış)</a:t>
            </a:r>
            <a:endParaRPr lang="tr-TR" sz="1800" dirty="0" smtClean="0"/>
          </a:p>
          <a:p>
            <a:pPr>
              <a:defRPr/>
            </a:pPr>
            <a:r>
              <a:rPr lang="tr-TR" dirty="0" smtClean="0"/>
              <a:t>2. Organize perakende kanalı (hipermarket/süpermarket zincirleri)</a:t>
            </a:r>
            <a:endParaRPr lang="tr-TR" sz="1800" dirty="0" smtClean="0"/>
          </a:p>
          <a:p>
            <a:pPr>
              <a:defRPr/>
            </a:pPr>
            <a:r>
              <a:rPr lang="tr-TR" dirty="0" smtClean="0"/>
              <a:t>3. Kurumsal (ticari) müşteriler kanalı (doğrudan satış – marka üreticileri veya </a:t>
            </a:r>
            <a:r>
              <a:rPr lang="tr-TR" dirty="0" err="1" smtClean="0"/>
              <a:t>private</a:t>
            </a:r>
            <a:r>
              <a:rPr lang="tr-TR" dirty="0" smtClean="0"/>
              <a:t> </a:t>
            </a:r>
            <a:r>
              <a:rPr lang="tr-TR" dirty="0" err="1" smtClean="0"/>
              <a:t>label</a:t>
            </a:r>
            <a:r>
              <a:rPr lang="tr-TR" dirty="0" smtClean="0"/>
              <a:t>)</a:t>
            </a:r>
            <a:endParaRPr lang="tr-TR" sz="1800" dirty="0" smtClean="0"/>
          </a:p>
          <a:p>
            <a:pPr>
              <a:defRPr/>
            </a:pPr>
            <a:r>
              <a:rPr lang="tr-TR" dirty="0" smtClean="0"/>
              <a:t>4. Kurum perakende zinciri kanalı (kurumun kendisine ait mağazaları/</a:t>
            </a:r>
            <a:r>
              <a:rPr lang="tr-TR" dirty="0" err="1" smtClean="0"/>
              <a:t>franchise</a:t>
            </a:r>
            <a:r>
              <a:rPr lang="tr-TR" dirty="0" smtClean="0"/>
              <a:t> mağazaları)</a:t>
            </a:r>
            <a:endParaRPr lang="tr-TR" sz="1800" dirty="0" smtClean="0"/>
          </a:p>
          <a:p>
            <a:pPr>
              <a:defRPr/>
            </a:pPr>
            <a:r>
              <a:rPr lang="tr-TR" dirty="0" smtClean="0"/>
              <a:t> </a:t>
            </a:r>
          </a:p>
          <a:p>
            <a:pPr>
              <a:defRPr/>
            </a:pPr>
            <a:r>
              <a:rPr lang="tr-TR" dirty="0" smtClean="0"/>
              <a:t>	</a:t>
            </a:r>
          </a:p>
          <a:p>
            <a:pPr>
              <a:defRPr/>
            </a:pPr>
            <a:r>
              <a:rPr lang="tr-TR" dirty="0" smtClean="0"/>
              <a:t>17/08/2007 tarihinden itibaren yürürlüğe girmiştir.</a:t>
            </a:r>
            <a:endParaRPr lang="tr-TR" sz="1800" dirty="0" smtClean="0"/>
          </a:p>
          <a:p>
            <a:pPr>
              <a:defRPr/>
            </a:pPr>
            <a:r>
              <a:rPr lang="tr-TR" dirty="0" smtClean="0"/>
              <a:t>17/08/2007 tarihinden itibaren yürürlüğe girmiştir.</a:t>
            </a:r>
            <a:endParaRPr lang="tr-TR" sz="1800" dirty="0" smtClean="0"/>
          </a:p>
          <a:p>
            <a:pPr>
              <a:defRPr/>
            </a:pPr>
            <a:r>
              <a:rPr lang="tr-TR" dirty="0" smtClean="0"/>
              <a:t> </a:t>
            </a:r>
          </a:p>
          <a:p>
            <a:pPr>
              <a:defRPr/>
            </a:pPr>
            <a:endParaRPr lang="tr-TR" dirty="0"/>
          </a:p>
        </p:txBody>
      </p:sp>
      <p:sp>
        <p:nvSpPr>
          <p:cNvPr id="80900" name="Slayt Numarası Yer Tutucusu 3"/>
          <p:cNvSpPr>
            <a:spLocks noGrp="1"/>
          </p:cNvSpPr>
          <p:nvPr>
            <p:ph type="sldNum" sz="quarter" idx="5"/>
          </p:nvPr>
        </p:nvSpPr>
        <p:spPr bwMode="auto">
          <a:noFill/>
          <a:ln>
            <a:miter lim="800000"/>
            <a:headEnd/>
            <a:tailEnd/>
          </a:ln>
        </p:spPr>
        <p:txBody>
          <a:bodyPr/>
          <a:lstStyle/>
          <a:p>
            <a:fld id="{6E7FA3D3-8565-4042-9416-BCC61985529E}" type="slidenum">
              <a:rPr lang="en-US" altLang="tr-TR" smtClean="0"/>
              <a:pPr/>
              <a:t>33</a:t>
            </a:fld>
            <a:endParaRPr lang="en-US"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4516"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46CA0B8C-4F65-4BAF-AEF9-77390EDB32E3}" type="slidenum">
              <a:rPr lang="en-US" altLang="tr-TR" sz="1200">
                <a:latin typeface="Calibri" pitchFamily="34" charset="0"/>
                <a:cs typeface="Arial" pitchFamily="34" charset="0"/>
              </a:rPr>
              <a:pPr algn="r" eaLnBrk="1" hangingPunct="1"/>
              <a:t>4</a:t>
            </a:fld>
            <a:endParaRPr lang="en-US" altLang="tr-TR" sz="1200">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6083" name="Not Yer Tutucusu 2"/>
          <p:cNvSpPr>
            <a:spLocks noGrp="1"/>
          </p:cNvSpPr>
          <p:nvPr>
            <p:ph type="body" idx="1"/>
          </p:nvPr>
        </p:nvSpPr>
        <p:spPr bwMode="auto">
          <a:extLst/>
        </p:spPr>
        <p:txBody>
          <a:bodyPr wrap="square" numCol="1" anchor="t" anchorCtr="0" compatLnSpc="1">
            <a:prstTxWarp prst="textNoShape">
              <a:avLst/>
            </a:prstTxWarp>
          </a:bodyPr>
          <a:lstStyle/>
          <a:p>
            <a:pPr>
              <a:defRPr/>
            </a:pPr>
            <a:r>
              <a:rPr lang="tr-TR" dirty="0" smtClean="0"/>
              <a:t>UR-GE Tebliği Kapsamında</a:t>
            </a:r>
          </a:p>
          <a:p>
            <a:pPr marL="171450" indent="-171450">
              <a:buFont typeface="Arial" pitchFamily="34" charset="0"/>
              <a:buChar char="•"/>
              <a:defRPr/>
            </a:pPr>
            <a:r>
              <a:rPr lang="tr-TR" dirty="0" smtClean="0"/>
              <a:t>Maksimum bir projenin yararlanabileceği destek tutarı 2.150.000 $ </a:t>
            </a:r>
          </a:p>
          <a:p>
            <a:pPr marL="171450" indent="-171450">
              <a:buFont typeface="Arial" pitchFamily="34" charset="0"/>
              <a:buChar char="•"/>
              <a:defRPr/>
            </a:pPr>
            <a:r>
              <a:rPr lang="tr-TR" dirty="0" smtClean="0"/>
              <a:t>Şirket bazında bireysel danışmanlık 50.000 $</a:t>
            </a:r>
          </a:p>
          <a:p>
            <a:pPr marL="171450" indent="-171450">
              <a:buFont typeface="Arial" pitchFamily="34" charset="0"/>
              <a:buChar char="•"/>
              <a:defRPr/>
            </a:pPr>
            <a:r>
              <a:rPr lang="tr-TR" dirty="0" smtClean="0"/>
              <a:t>Şirket bazında eğitim 20.000 $</a:t>
            </a:r>
          </a:p>
          <a:p>
            <a:pPr>
              <a:buFont typeface="Arial" pitchFamily="34" charset="0"/>
              <a:buNone/>
              <a:defRPr/>
            </a:pPr>
            <a:endParaRPr lang="tr-TR" dirty="0" smtClean="0"/>
          </a:p>
          <a:p>
            <a:pPr marL="171450" indent="-171450">
              <a:buFont typeface="Arial" pitchFamily="34" charset="0"/>
              <a:buChar char="•"/>
              <a:defRPr/>
            </a:pPr>
            <a:endParaRPr lang="tr-TR" dirty="0" smtClean="0"/>
          </a:p>
          <a:p>
            <a:pPr>
              <a:defRPr/>
            </a:pPr>
            <a:endParaRPr lang="tr-TR" dirty="0" smtClean="0"/>
          </a:p>
        </p:txBody>
      </p:sp>
      <p:sp>
        <p:nvSpPr>
          <p:cNvPr id="65540"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F5D20BA8-3C19-4CE6-9BEE-6F7825F8307C}" type="slidenum">
              <a:rPr lang="en-US" altLang="tr-TR" sz="1200">
                <a:latin typeface="Calibri" pitchFamily="34" charset="0"/>
                <a:cs typeface="Arial" pitchFamily="34" charset="0"/>
              </a:rPr>
              <a:pPr algn="r" eaLnBrk="1" hangingPunct="1"/>
              <a:t>5</a:t>
            </a:fld>
            <a:endParaRPr lang="en-US" altLang="tr-TR" sz="1200">
              <a:latin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6564"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220D245C-A81B-498E-9636-FE5A3135CC90}" type="slidenum">
              <a:rPr lang="en-US" altLang="tr-TR" sz="1200">
                <a:latin typeface="Calibri" pitchFamily="34" charset="0"/>
                <a:cs typeface="Arial" pitchFamily="34" charset="0"/>
              </a:rPr>
              <a:pPr algn="r" eaLnBrk="1" hangingPunct="1"/>
              <a:t>7</a:t>
            </a:fld>
            <a:endParaRPr lang="en-US" altLang="tr-TR" sz="1200">
              <a:latin typeface="Calibri"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7587"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7588"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1ED8BAD2-7308-444F-92E0-8ADB8F227156}" type="slidenum">
              <a:rPr lang="en-US" altLang="tr-TR" sz="1200">
                <a:latin typeface="Calibri" pitchFamily="34" charset="0"/>
                <a:cs typeface="Arial" pitchFamily="34" charset="0"/>
              </a:rPr>
              <a:pPr algn="r" eaLnBrk="1" hangingPunct="1"/>
              <a:t>8</a:t>
            </a:fld>
            <a:endParaRPr lang="en-US" altLang="tr-TR" sz="1200">
              <a:latin typeface="Calibri"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8612"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3BE50B57-78DA-4A58-9CD4-302F11CB4802}" type="slidenum">
              <a:rPr lang="en-US" altLang="tr-TR" sz="1200">
                <a:latin typeface="Calibri" pitchFamily="34" charset="0"/>
                <a:cs typeface="Arial" pitchFamily="34" charset="0"/>
              </a:rPr>
              <a:pPr algn="r" eaLnBrk="1" hangingPunct="1"/>
              <a:t>10</a:t>
            </a:fld>
            <a:endParaRPr lang="en-US" altLang="tr-TR" sz="1200">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96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9636"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B4AA5104-E36A-41F3-9836-4A2CB1FB2057}" type="slidenum">
              <a:rPr lang="en-US" altLang="tr-TR" sz="1200">
                <a:latin typeface="Calibri" pitchFamily="34" charset="0"/>
                <a:cs typeface="Arial" pitchFamily="34" charset="0"/>
              </a:rPr>
              <a:pPr algn="r" eaLnBrk="1" hangingPunct="1"/>
              <a:t>11</a:t>
            </a:fld>
            <a:endParaRPr lang="en-US" altLang="tr-TR" sz="1200">
              <a:latin typeface="Calibri"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065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0660" name="Slayt Numarası Yer Tutucusu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eaLnBrk="1" hangingPunct="1"/>
            <a:fld id="{EB0294B7-A04B-463F-9E61-4AF41BA96E69}" type="slidenum">
              <a:rPr lang="en-US" altLang="tr-TR" sz="1200">
                <a:latin typeface="Calibri" pitchFamily="34" charset="0"/>
                <a:cs typeface="Arial" pitchFamily="34" charset="0"/>
              </a:rPr>
              <a:pPr algn="r" eaLnBrk="1" hangingPunct="1"/>
              <a:t>13</a:t>
            </a:fld>
            <a:endParaRPr lang="en-US" altLang="tr-TR" sz="1200">
              <a:latin typeface="Calibri"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endParaRPr kumimoji="1" lang="fr-FR" altLang="tr-TR" sz="1800" b="1" smtClean="0">
              <a:solidFill>
                <a:srgbClr val="E8A900"/>
              </a:solidFill>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2432050"/>
            <a:ext cx="9144000" cy="639763"/>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a:srcRect/>
          <a:stretch>
            <a:fillRect/>
          </a:stretch>
        </p:blipFill>
        <p:spPr bwMode="auto">
          <a:xfrm>
            <a:off x="-111125" y="2049463"/>
            <a:ext cx="1227138" cy="1114425"/>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641395"/>
            <a:ext cx="8424000" cy="1620000"/>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b="1">
                <a:solidFill>
                  <a:srgbClr val="C00000"/>
                </a:solidFill>
                <a:effectLst>
                  <a:outerShdw blurRad="38100" dist="38100" dir="2700000" algn="tl">
                    <a:srgbClr val="000000">
                      <a:alpha val="43137"/>
                    </a:srgbClr>
                  </a:outerShdw>
                </a:effectLst>
              </a:defRPr>
            </a:lvl1pPr>
          </a:lstStyle>
          <a:p>
            <a:r>
              <a:rPr lang="en-US" noProof="0" dirty="0" smtClean="0"/>
              <a:t>Click to edit Master title style</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40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5 Slayt Numarası Yer Tutucusu"/>
          <p:cNvSpPr>
            <a:spLocks noGrp="1"/>
          </p:cNvSpPr>
          <p:nvPr>
            <p:ph type="sldNum" sz="quarter" idx="10"/>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B2A8C8D4-E15A-4295-8928-79CF1FE2CAC5}" type="slidenum">
              <a:rPr lang="en-US" altLang="tr-TR"/>
              <a:pPr>
                <a:defRPr/>
              </a:pPr>
              <a:t>‹#›</a:t>
            </a:fld>
            <a:endParaRPr lang="en-US" altLang="tr-TR"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fld id="{03DC36B7-4DDB-4877-A3F2-D8270E01B2F7}" type="slidenum">
              <a:rPr lang="en-US" altLang="tr-TR"/>
              <a:pPr>
                <a:defRPr/>
              </a:pPr>
              <a:t>‹#›</a:t>
            </a:fld>
            <a:endParaRPr lang="en-US" alt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6170613" y="0"/>
            <a:ext cx="395287" cy="6870700"/>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a:srcRect/>
          <a:stretch>
            <a:fillRect/>
          </a:stretch>
        </p:blipFill>
        <p:spPr bwMode="auto">
          <a:xfrm>
            <a:off x="5932488" y="260350"/>
            <a:ext cx="882650" cy="971550"/>
          </a:xfrm>
          <a:prstGeom prst="rect">
            <a:avLst/>
          </a:prstGeom>
          <a:noFill/>
          <a:ln w="9525">
            <a:noFill/>
            <a:miter lim="800000"/>
            <a:headEnd/>
            <a:tailEnd/>
          </a:ln>
          <a:effectLst>
            <a:outerShdw algn="tl" rotWithShape="0">
              <a:srgbClr val="000000">
                <a:alpha val="70000"/>
              </a:srgbClr>
            </a:outerShdw>
          </a:effectLst>
        </p:spPr>
      </p:pic>
      <p:sp>
        <p:nvSpPr>
          <p:cNvPr id="2" name="1 Dikey Başlık"/>
          <p:cNvSpPr>
            <a:spLocks noGrp="1"/>
          </p:cNvSpPr>
          <p:nvPr>
            <p:ph type="title" orient="vert"/>
          </p:nvPr>
        </p:nvSpPr>
        <p:spPr>
          <a:xfrm>
            <a:off x="6629400" y="274639"/>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09" y="274639"/>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1"/>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1"/>
            <a:ext cx="4038600" cy="4525963"/>
          </a:xfrm>
          <a:prstGeom prst="rect">
            <a:avLst/>
          </a:prstGeom>
        </p:spPr>
        <p:txBody>
          <a:bodyPr/>
          <a:lstStyle/>
          <a:p>
            <a:pPr lvl="0"/>
            <a:r>
              <a:rPr lang="tr-TR" noProof="0" smtClean="0"/>
              <a:t>Grafik eklemek için simgeyi tıklatın</a:t>
            </a:r>
            <a:endParaRPr lang="tr-TR" noProof="0"/>
          </a:p>
        </p:txBody>
      </p:sp>
      <p:sp>
        <p:nvSpPr>
          <p:cNvPr id="5" name="5 Slayt Numarası Yer Tutucusu"/>
          <p:cNvSpPr>
            <a:spLocks noGrp="1"/>
          </p:cNvSpPr>
          <p:nvPr>
            <p:ph type="sldNum" sz="quarter" idx="10"/>
          </p:nvPr>
        </p:nvSpPr>
        <p:spPr>
          <a:xfrm>
            <a:off x="8429625" y="6553200"/>
            <a:ext cx="571500" cy="2524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b="1" i="1">
                <a:solidFill>
                  <a:srgbClr val="002060"/>
                </a:solidFill>
                <a:latin typeface="Calibri" pitchFamily="34" charset="0"/>
                <a:cs typeface="Arial" pitchFamily="34" charset="0"/>
              </a:defRPr>
            </a:lvl1pPr>
          </a:lstStyle>
          <a:p>
            <a:pPr>
              <a:defRPr/>
            </a:pPr>
            <a:fld id="{5EA1D381-4E87-4B3A-A370-F2A4AAE432BE}" type="slidenum">
              <a:rPr lang="en-US" altLang="tr-TR"/>
              <a:pPr>
                <a:defRPr/>
              </a:pPr>
              <a:t>‹#›</a:t>
            </a:fld>
            <a:endParaRPr lang="en-US" alt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aşlık ve İçeri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296863"/>
            <a:ext cx="9144000" cy="503237"/>
          </a:xfrm>
          <a:prstGeom prst="rect">
            <a:avLst/>
          </a:prstGeom>
          <a:noFill/>
          <a:ln w="9525">
            <a:noFill/>
            <a:miter lim="800000"/>
            <a:headEnd/>
            <a:tailEnd/>
          </a:ln>
        </p:spPr>
      </p:pic>
      <p:pic>
        <p:nvPicPr>
          <p:cNvPr id="4" name="Picture 2" descr="geçici logo"/>
          <p:cNvPicPr>
            <a:picLocks noChangeAspect="1" noChangeArrowheads="1"/>
          </p:cNvPicPr>
          <p:nvPr/>
        </p:nvPicPr>
        <p:blipFill>
          <a:blip r:embed="rId3"/>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5" name="4 Altbilgi Yer Tutucusu"/>
          <p:cNvSpPr>
            <a:spLocks noGrp="1"/>
          </p:cNvSpPr>
          <p:nvPr>
            <p:ph type="ftr" sz="quarter" idx="10"/>
          </p:nvPr>
        </p:nvSpPr>
        <p:spPr>
          <a:xfrm>
            <a:off x="1828800" y="6524625"/>
            <a:ext cx="5672138" cy="252413"/>
          </a:xfrm>
          <a:prstGeom prst="rect">
            <a:avLst/>
          </a:prstGeom>
        </p:spPr>
        <p:txBody>
          <a:bodyPr/>
          <a:lstStyle>
            <a:lvl1pPr algn="l" eaLnBrk="1" hangingPunct="1">
              <a:defRPr sz="1600">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6"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E46C0A"/>
                </a:solidFill>
                <a:effectLst>
                  <a:outerShdw blurRad="38100" dist="38100" dir="2700000" algn="tl">
                    <a:srgbClr val="000000"/>
                  </a:outerShdw>
                </a:effectLst>
                <a:latin typeface="Calibri" pitchFamily="34" charset="0"/>
                <a:cs typeface="Arial" pitchFamily="34" charset="0"/>
              </a:defRPr>
            </a:lvl1pPr>
          </a:lstStyle>
          <a:p>
            <a:pPr>
              <a:defRPr/>
            </a:pPr>
            <a:fld id="{A5606A65-0913-49C7-B5E6-BE29481D6F97}" type="slidenum">
              <a:rPr lang="en-US" altLang="tr-TR"/>
              <a:pPr>
                <a:defRPr/>
              </a:pPr>
              <a:t>‹#›</a:t>
            </a:fld>
            <a:endParaRPr lang="en-US" alt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7"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908721"/>
            <a:ext cx="4038600" cy="5217443"/>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908721"/>
            <a:ext cx="4038600" cy="5217443"/>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6"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8"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9"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48F99C34-2F3B-4973-9CFF-B4B71D8A230D}" type="slidenum">
              <a:rPr lang="en-US" altLang="tr-TR"/>
              <a:pPr>
                <a:defRPr/>
              </a:pPr>
              <a:t>‹#›</a:t>
            </a:fld>
            <a:endParaRPr lang="en-US" altLang="tr-T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8"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9"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1" y="1002957"/>
            <a:ext cx="4040188"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1939062"/>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2" y="1002957"/>
            <a:ext cx="4041775"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939062"/>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8"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10"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fld id="{611BFC3C-8B0C-42E5-A00E-FCEDF6BD8598}" type="slidenum">
              <a:rPr lang="en-US" altLang="tr-TR"/>
              <a:pPr>
                <a:defRPr/>
              </a:pPr>
              <a:t>‹#›</a:t>
            </a:fld>
            <a:endParaRPr lang="en-US" altLang="tr-T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AD1C5CF6-98F3-437A-B6F2-E85F9FF3CE2A}" type="slidenum">
              <a:rPr lang="en-US" altLang="tr-TR"/>
              <a:pPr>
                <a:defRPr/>
              </a:pPr>
              <a:t>‹#›</a:t>
            </a:fld>
            <a:endParaRPr lang="en-US" altLang="tr-T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381750"/>
            <a:ext cx="9144000" cy="436563"/>
          </a:xfrm>
          <a:prstGeom prst="rect">
            <a:avLst/>
          </a:prstGeom>
          <a:noFill/>
          <a:ln w="9525">
            <a:noFill/>
            <a:miter lim="800000"/>
            <a:headEnd/>
            <a:tailEnd/>
          </a:ln>
        </p:spPr>
      </p:pic>
      <p:pic>
        <p:nvPicPr>
          <p:cNvPr id="4"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0" name="1 Başlık"/>
          <p:cNvSpPr>
            <a:spLocks noGrp="1"/>
          </p:cNvSpPr>
          <p:nvPr>
            <p:ph type="title"/>
          </p:nvPr>
        </p:nvSpPr>
        <p:spPr>
          <a:xfrm>
            <a:off x="1115616" y="332712"/>
            <a:ext cx="8028383" cy="396000"/>
          </a:xfrm>
        </p:spPr>
        <p:txBody>
          <a:bodyPr/>
          <a:lstStyle>
            <a:lvl1pPr algn="r">
              <a:defRPr sz="32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797F4675-E242-43D2-A4EF-AB3FC3D3BD7B}" type="slidenum">
              <a:rPr lang="en-US" altLang="tr-TR"/>
              <a:pPr>
                <a:defRPr/>
              </a:pPr>
              <a:t>‹#›</a:t>
            </a:fld>
            <a:endParaRPr lang="en-US" altLang="tr-T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812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1148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685800" y="6248400"/>
            <a:ext cx="1905000" cy="457200"/>
          </a:xfrm>
          <a:prstGeom prst="rect">
            <a:avLst/>
          </a:prstGeom>
        </p:spPr>
        <p:txBody>
          <a:bodyPr/>
          <a:lstStyle>
            <a:lvl1pPr eaLnBrk="1" hangingPunct="1">
              <a:defRPr>
                <a:latin typeface="Arial" charset="0"/>
              </a:defRPr>
            </a:lvl1pPr>
          </a:lstStyle>
          <a:p>
            <a:pPr>
              <a:defRPr/>
            </a:pPr>
            <a:endParaRPr lang="en-US"/>
          </a:p>
        </p:txBody>
      </p:sp>
      <p:sp>
        <p:nvSpPr>
          <p:cNvPr id="7" name="Altbilgi Yer Tutucusu 6"/>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defRPr>
            </a:lvl1pPr>
          </a:lstStyle>
          <a:p>
            <a:pPr>
              <a:defRPr/>
            </a:pPr>
            <a:r>
              <a:rPr lang="tr-TR"/>
              <a:t>İhracat Genel Müdürlüğü</a:t>
            </a:r>
            <a:endParaRPr lang="en-US"/>
          </a:p>
        </p:txBody>
      </p:sp>
      <p:sp>
        <p:nvSpPr>
          <p:cNvPr id="8" name="Slayt Numarası Yer Tutucusu 7"/>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FC789B6-17B5-4E83-ABCF-865704607C72}" type="slidenum">
              <a:rPr lang="en-US" altLang="tr-TR"/>
              <a:pPr>
                <a:defRPr/>
              </a:pPr>
              <a:t>‹#›</a:t>
            </a:fld>
            <a:endParaRPr lang="en-US" altLang="tr-TR"/>
          </a:p>
        </p:txBody>
      </p:sp>
    </p:spTree>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296863"/>
            <a:ext cx="9144000" cy="61118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pic>
        <p:nvPicPr>
          <p:cNvPr id="6" name="Picture 2"/>
          <p:cNvPicPr preferRelativeResize="0">
            <a:picLocks noChangeArrowheads="1"/>
          </p:cNvPicPr>
          <p:nvPr/>
        </p:nvPicPr>
        <p:blipFill>
          <a:blip r:embed="rId4"/>
          <a:srcRect/>
          <a:stretch>
            <a:fillRect/>
          </a:stretch>
        </p:blipFill>
        <p:spPr bwMode="auto">
          <a:xfrm>
            <a:off x="0" y="6567488"/>
            <a:ext cx="9144000" cy="250825"/>
          </a:xfrm>
          <a:prstGeom prst="rect">
            <a:avLst/>
          </a:prstGeom>
          <a:noFill/>
          <a:ln w="9525">
            <a:noFill/>
            <a:miter lim="800000"/>
            <a:headEnd/>
            <a:tailEnd/>
          </a:ln>
        </p:spPr>
      </p:pic>
      <p:sp>
        <p:nvSpPr>
          <p:cNvPr id="3" name="2 İçerik Yer Tutucusu"/>
          <p:cNvSpPr>
            <a:spLocks noGrp="1"/>
          </p:cNvSpPr>
          <p:nvPr>
            <p:ph idx="1"/>
          </p:nvPr>
        </p:nvSpPr>
        <p:spPr>
          <a:xfrm>
            <a:off x="468000" y="836712"/>
            <a:ext cx="8280000" cy="5607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647694" y="354228"/>
            <a:ext cx="8028383" cy="396000"/>
          </a:xfrm>
        </p:spPr>
        <p:txBody>
          <a:bodyPr/>
          <a:lstStyle>
            <a:lvl1pPr algn="r">
              <a:defRPr sz="32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a:t>İhracat Genel Müdürlüğü</a:t>
            </a:r>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F1D8E25B-5D1A-4034-83BD-795CD755BDEE}" type="slidenum">
              <a:rPr lang="en-US" altLang="tr-TR"/>
              <a:pPr>
                <a:defRPr/>
              </a:pPr>
              <a:t>‹#›</a:t>
            </a:fld>
            <a:endParaRPr lang="en-US"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2205038"/>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a:srcRect/>
          <a:stretch>
            <a:fillRect/>
          </a:stretch>
        </p:blipFill>
        <p:spPr bwMode="auto">
          <a:xfrm>
            <a:off x="-22225" y="20161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5 Slayt Numarası Yer Tutucusu"/>
          <p:cNvSpPr>
            <a:spLocks noGrp="1"/>
          </p:cNvSpPr>
          <p:nvPr>
            <p:ph type="sldNum" sz="quarter" idx="10"/>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E20CB620-92B0-4AC3-A07D-033933FD84CC}" type="slidenum">
              <a:rPr lang="en-US" altLang="tr-TR"/>
              <a:pPr>
                <a:defRPr/>
              </a:pPr>
              <a:t>‹#›</a:t>
            </a:fld>
            <a:endParaRPr lang="en-US"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7"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947861"/>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947861"/>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6"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8"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9"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6EA15DAD-2E80-4BF7-80F9-727E234BD99C}" type="slidenum">
              <a:rPr lang="en-US" altLang="tr-TR"/>
              <a:pPr>
                <a:defRPr/>
              </a:pPr>
              <a:t>‹#›</a:t>
            </a:fld>
            <a:endParaRPr lang="en-US"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8"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9"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1" y="764704"/>
            <a:ext cx="4040188"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1700809"/>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2" y="764704"/>
            <a:ext cx="4041775"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700809"/>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8"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10"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904FC01C-5781-4DF6-AA7D-43F75B70E1FC}" type="slidenum">
              <a:rPr lang="en-US" altLang="tr-TR"/>
              <a:pPr>
                <a:defRPr/>
              </a:pPr>
              <a:t>‹#›</a:t>
            </a:fld>
            <a:endParaRPr lang="en-US" alt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4"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4"/>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DED20554-3A86-46E6-92F4-76C677BC4646}" type="slidenum">
              <a:rPr lang="en-US" altLang="tr-TR"/>
              <a:pPr>
                <a:defRPr/>
              </a:pPr>
              <a:t>‹#›</a:t>
            </a:fld>
            <a:endParaRPr lang="en-US" alt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5 Slayt Numarası Yer Tutucusu"/>
          <p:cNvSpPr>
            <a:spLocks noGrp="1"/>
          </p:cNvSpPr>
          <p:nvPr>
            <p:ph type="sldNum" sz="quarter" idx="10"/>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000000"/>
                </a:solidFill>
                <a:effectLst>
                  <a:outerShdw blurRad="38100" dist="38100" dir="2700000" algn="tl">
                    <a:srgbClr val="FFFFFF"/>
                  </a:outerShdw>
                </a:effectLst>
                <a:latin typeface="Calibri" pitchFamily="34" charset="0"/>
                <a:cs typeface="Arial" pitchFamily="34" charset="0"/>
              </a:defRPr>
            </a:lvl1pPr>
          </a:lstStyle>
          <a:p>
            <a:pPr>
              <a:defRPr/>
            </a:pPr>
            <a:fld id="{C6500157-602E-4610-A465-41826B21C1A3}" type="slidenum">
              <a:rPr lang="en-US" altLang="tr-TR"/>
              <a:pPr>
                <a:defRPr/>
              </a:pPr>
              <a:t>‹#›</a:t>
            </a:fld>
            <a:endParaRPr lang="en-US"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descr="geçici logo"/>
          <p:cNvPicPr>
            <a:picLocks noChangeAspect="1" noChangeArrowheads="1"/>
          </p:cNvPicPr>
          <p:nvPr/>
        </p:nvPicPr>
        <p:blipFill>
          <a:blip r:embed="rId3"/>
          <a:srcRect/>
          <a:stretch>
            <a:fillRect/>
          </a:stretch>
        </p:blipFill>
        <p:spPr bwMode="auto">
          <a:xfrm>
            <a:off x="403225" y="-1588"/>
            <a:ext cx="971550" cy="882651"/>
          </a:xfrm>
          <a:prstGeom prst="rect">
            <a:avLst/>
          </a:prstGeom>
          <a:ln>
            <a:noFill/>
          </a:ln>
          <a:effectLst>
            <a:outerShdw blurRad="190500" algn="tl" rotWithShape="0">
              <a:srgbClr val="000000">
                <a:alpha val="70000"/>
              </a:srgbClr>
            </a:outerShdw>
          </a:effectLst>
          <a:extLst/>
        </p:spPr>
      </p:pic>
      <p:pic>
        <p:nvPicPr>
          <p:cNvPr id="9" name="Picture 2"/>
          <p:cNvPicPr preferRelativeResize="0">
            <a:picLocks noChangeArrowheads="1"/>
          </p:cNvPicPr>
          <p:nvPr/>
        </p:nvPicPr>
        <p:blipFill>
          <a:blip r:embed="rId4"/>
          <a:srcRect/>
          <a:stretch>
            <a:fillRect/>
          </a:stretch>
        </p:blipFill>
        <p:spPr bwMode="auto">
          <a:xfrm>
            <a:off x="0" y="6567488"/>
            <a:ext cx="9144000" cy="250825"/>
          </a:xfrm>
          <a:prstGeom prst="rect">
            <a:avLst/>
          </a:prstGeom>
          <a:noFill/>
          <a:ln w="9525">
            <a:noFill/>
            <a:miter lim="800000"/>
            <a:headEnd/>
            <a:tailEnd/>
          </a:ln>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1"/>
            <a:ext cx="5900751"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B5A561E5-507E-44A7-B417-08DF667226C1}" type="slidenum">
              <a:rPr lang="en-US" altLang="tr-TR"/>
              <a:pPr>
                <a:defRPr/>
              </a:pPr>
              <a:t>‹#›</a:t>
            </a:fld>
            <a:endParaRPr lang="en-US"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srcRect/>
          <a:stretch>
            <a:fillRect/>
          </a:stretch>
        </p:blipFill>
        <p:spPr bwMode="auto">
          <a:xfrm>
            <a:off x="647700" y="4240213"/>
            <a:ext cx="8496300" cy="396875"/>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3"/>
          <a:srcRect/>
          <a:stretch>
            <a:fillRect/>
          </a:stretch>
        </p:blipFill>
        <p:spPr bwMode="auto">
          <a:xfrm>
            <a:off x="323850" y="3997325"/>
            <a:ext cx="971550" cy="882650"/>
          </a:xfrm>
          <a:prstGeom prst="rect">
            <a:avLst/>
          </a:prstGeom>
          <a:ln>
            <a:noFill/>
          </a:ln>
          <a:effectLst>
            <a:outerShdw blurRad="190500" algn="tl" rotWithShape="0">
              <a:srgbClr val="000000">
                <a:alpha val="70000"/>
              </a:srgbClr>
            </a:outerShdw>
          </a:effectLst>
          <a:extLst/>
        </p:spPr>
      </p:pic>
      <p:pic>
        <p:nvPicPr>
          <p:cNvPr id="7" name="Picture 2"/>
          <p:cNvPicPr preferRelativeResize="0">
            <a:picLocks noChangeArrowheads="1"/>
          </p:cNvPicPr>
          <p:nvPr/>
        </p:nvPicPr>
        <p:blipFill>
          <a:blip r:embed="rId4"/>
          <a:srcRect/>
          <a:stretch>
            <a:fillRect/>
          </a:stretch>
        </p:blipFill>
        <p:spPr bwMode="auto">
          <a:xfrm>
            <a:off x="0" y="6567488"/>
            <a:ext cx="9144000" cy="250825"/>
          </a:xfrm>
          <a:prstGeom prst="rect">
            <a:avLst/>
          </a:prstGeom>
          <a:noFill/>
          <a:ln w="9525">
            <a:noFill/>
            <a:miter lim="800000"/>
            <a:headEnd/>
            <a:tailEnd/>
          </a:ln>
        </p:spPr>
      </p:pic>
      <p:sp>
        <p:nvSpPr>
          <p:cNvPr id="2" name="1 Başlık"/>
          <p:cNvSpPr>
            <a:spLocks noGrp="1"/>
          </p:cNvSpPr>
          <p:nvPr>
            <p:ph type="title"/>
          </p:nvPr>
        </p:nvSpPr>
        <p:spPr>
          <a:xfrm>
            <a:off x="228600" y="4876801"/>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4" name="3 Metin Yer Tutucusu"/>
          <p:cNvSpPr>
            <a:spLocks noGrp="1"/>
          </p:cNvSpPr>
          <p:nvPr>
            <p:ph type="body" sz="half" idx="2"/>
          </p:nvPr>
        </p:nvSpPr>
        <p:spPr>
          <a:xfrm>
            <a:off x="228600" y="5443539"/>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3 İçerik Yer Tutucusu"/>
          <p:cNvSpPr>
            <a:spLocks noGrp="1"/>
          </p:cNvSpPr>
          <p:nvPr>
            <p:ph sz="half" idx="12"/>
          </p:nvPr>
        </p:nvSpPr>
        <p:spPr>
          <a:xfrm>
            <a:off x="179512" y="260647"/>
            <a:ext cx="8856984" cy="373667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8" name="4 Altbilgi Yer Tutucusu"/>
          <p:cNvSpPr>
            <a:spLocks noGrp="1"/>
          </p:cNvSpPr>
          <p:nvPr>
            <p:ph type="ftr" sz="quarter" idx="13"/>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Calibri" pitchFamily="34" charset="0"/>
                <a:cs typeface="Arial" pitchFamily="34" charset="0"/>
              </a:defRPr>
            </a:lvl1pPr>
          </a:lstStyle>
          <a:p>
            <a:pPr>
              <a:defRPr/>
            </a:pPr>
            <a:r>
              <a:rPr lang="tr-TR"/>
              <a:t>İhracat Genel Müdürlüğü</a:t>
            </a:r>
            <a:endParaRPr lang="en-US"/>
          </a:p>
        </p:txBody>
      </p:sp>
      <p:sp>
        <p:nvSpPr>
          <p:cNvPr id="9" name="5 Slayt Numarası Yer Tutucusu"/>
          <p:cNvSpPr>
            <a:spLocks noGrp="1"/>
          </p:cNvSpPr>
          <p:nvPr>
            <p:ph type="sldNum" sz="quarter" idx="14"/>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12BFB33F-46E4-4D98-8F98-CD350D75F40E}" type="slidenum">
              <a:rPr lang="en-US" altLang="tr-TR"/>
              <a:pPr>
                <a:defRPr/>
              </a:pPr>
              <a:t>‹#›</a:t>
            </a:fld>
            <a:endParaRPr lang="en-US"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32001">
              <a:srgbClr val="FFFFFF"/>
            </a:gs>
            <a:gs pos="100000">
              <a:srgbClr val="E1E8F5"/>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 id="2147484733" r:id="rId15"/>
    <p:sldLayoutId id="2147484734" r:id="rId16"/>
    <p:sldLayoutId id="2147484718" r:id="rId17"/>
    <p:sldLayoutId id="2147484735" r:id="rId18"/>
    <p:sldLayoutId id="2147484736" r:id="rId19"/>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ekonomi.gov.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0363" y="561975"/>
            <a:ext cx="8423275" cy="1619250"/>
          </a:xfrm>
        </p:spPr>
        <p:txBody>
          <a:bodyPr/>
          <a:lstStyle/>
          <a:p>
            <a:pPr eaLnBrk="1" hangingPunct="1">
              <a:defRPr/>
            </a:pPr>
            <a:r>
              <a:rPr lang="en-US" sz="3800" b="1" dirty="0" smtClean="0">
                <a:solidFill>
                  <a:srgbClr val="C00000"/>
                </a:solidFill>
                <a:effectLst>
                  <a:outerShdw blurRad="38100" dist="38100" dir="2700000" algn="tl">
                    <a:srgbClr val="000000">
                      <a:alpha val="43137"/>
                    </a:srgbClr>
                  </a:outerShdw>
                </a:effectLst>
              </a:rPr>
              <a:t>T.C. EKONOMİ </a:t>
            </a:r>
            <a:r>
              <a:rPr lang="en-US" sz="3800" b="1" dirty="0">
                <a:solidFill>
                  <a:srgbClr val="C00000"/>
                </a:solidFill>
                <a:effectLst>
                  <a:outerShdw blurRad="38100" dist="38100" dir="2700000" algn="tl">
                    <a:srgbClr val="000000">
                      <a:alpha val="43137"/>
                    </a:srgbClr>
                  </a:outerShdw>
                </a:effectLst>
              </a:rPr>
              <a:t>BAKANLIĞI</a:t>
            </a:r>
            <a:br>
              <a:rPr lang="en-US" sz="3800" b="1" dirty="0">
                <a:solidFill>
                  <a:srgbClr val="C00000"/>
                </a:solidFill>
                <a:effectLst>
                  <a:outerShdw blurRad="38100" dist="38100" dir="2700000" algn="tl">
                    <a:srgbClr val="000000">
                      <a:alpha val="43137"/>
                    </a:srgbClr>
                  </a:outerShdw>
                </a:effectLst>
              </a:rPr>
            </a:br>
            <a:r>
              <a:rPr lang="en-US" sz="3800" b="1" dirty="0">
                <a:solidFill>
                  <a:srgbClr val="C00000"/>
                </a:solidFill>
                <a:effectLst>
                  <a:outerShdw blurRad="38100" dist="38100" dir="2700000" algn="tl">
                    <a:srgbClr val="000000">
                      <a:alpha val="43137"/>
                    </a:srgbClr>
                  </a:outerShdw>
                </a:effectLst>
              </a:rPr>
              <a:t>İhracat Genel Müdürlüğü</a:t>
            </a:r>
          </a:p>
        </p:txBody>
      </p:sp>
      <p:sp>
        <p:nvSpPr>
          <p:cNvPr id="3" name="Subtitle 2"/>
          <p:cNvSpPr>
            <a:spLocks noGrp="1"/>
          </p:cNvSpPr>
          <p:nvPr>
            <p:ph type="subTitle" idx="4294967295"/>
          </p:nvPr>
        </p:nvSpPr>
        <p:spPr>
          <a:xfrm>
            <a:off x="360363" y="3467100"/>
            <a:ext cx="8424862" cy="3044825"/>
          </a:xfrm>
        </p:spPr>
        <p:txBody>
          <a:bodyPr>
            <a:noAutofit/>
          </a:bodyPr>
          <a:lstStyle/>
          <a:p>
            <a:pPr marL="0" indent="0" algn="ctr" eaLnBrk="1" hangingPunct="1">
              <a:buFont typeface="Arial" pitchFamily="34" charset="0"/>
              <a:buNone/>
              <a:defRPr/>
            </a:pPr>
            <a:endParaRPr lang="tr-TR" sz="2800" dirty="0" smtClean="0">
              <a:solidFill>
                <a:srgbClr val="0099CC"/>
              </a:solidFill>
              <a:effectLst>
                <a:outerShdw blurRad="38100" dist="38100" dir="2700000" algn="tl">
                  <a:srgbClr val="000000"/>
                </a:outerShdw>
              </a:effectLst>
            </a:endParaRPr>
          </a:p>
          <a:p>
            <a:pPr marL="0" indent="0" algn="ctr" eaLnBrk="1" hangingPunct="1">
              <a:buFont typeface="Arial" pitchFamily="34" charset="0"/>
              <a:buNone/>
              <a:defRPr/>
            </a:pPr>
            <a:r>
              <a:rPr lang="tr-TR" sz="4000" dirty="0" smtClean="0">
                <a:solidFill>
                  <a:srgbClr val="FF0000"/>
                </a:solidFill>
                <a:effectLst>
                  <a:outerShdw blurRad="38100" dist="38100" dir="2700000" algn="tl">
                    <a:srgbClr val="000000"/>
                  </a:outerShdw>
                </a:effectLst>
              </a:rPr>
              <a:t>Barış ZEYBEK</a:t>
            </a:r>
          </a:p>
          <a:p>
            <a:pPr marL="0" indent="0" algn="ctr" eaLnBrk="1" hangingPunct="1">
              <a:buFont typeface="Arial" pitchFamily="34" charset="0"/>
              <a:buNone/>
              <a:defRPr/>
            </a:pPr>
            <a:r>
              <a:rPr lang="en-US" sz="4000" dirty="0">
                <a:solidFill>
                  <a:srgbClr val="FF0000"/>
                </a:solidFill>
                <a:effectLst>
                  <a:outerShdw blurRad="38100" dist="38100" dir="2700000" algn="tl">
                    <a:srgbClr val="000000"/>
                  </a:outerShdw>
                </a:effectLst>
              </a:rPr>
              <a:t>Markalaşma </a:t>
            </a:r>
            <a:r>
              <a:rPr lang="en-US" sz="4000" dirty="0" err="1">
                <a:solidFill>
                  <a:srgbClr val="FF0000"/>
                </a:solidFill>
                <a:effectLst>
                  <a:outerShdw blurRad="38100" dist="38100" dir="2700000" algn="tl">
                    <a:srgbClr val="000000"/>
                  </a:outerShdw>
                </a:effectLst>
              </a:rPr>
              <a:t>ve</a:t>
            </a:r>
            <a:r>
              <a:rPr lang="en-US" sz="4000" dirty="0">
                <a:solidFill>
                  <a:srgbClr val="FF0000"/>
                </a:solidFill>
                <a:effectLst>
                  <a:outerShdw blurRad="38100" dist="38100" dir="2700000" algn="tl">
                    <a:srgbClr val="000000"/>
                  </a:outerShdw>
                </a:effectLst>
              </a:rPr>
              <a:t> </a:t>
            </a:r>
            <a:r>
              <a:rPr lang="en-US" sz="4000" dirty="0" err="1">
                <a:solidFill>
                  <a:srgbClr val="FF0000"/>
                </a:solidFill>
                <a:effectLst>
                  <a:outerShdw blurRad="38100" dist="38100" dir="2700000" algn="tl">
                    <a:srgbClr val="000000"/>
                  </a:outerShdw>
                </a:effectLst>
              </a:rPr>
              <a:t>Ar-Ge</a:t>
            </a:r>
            <a:r>
              <a:rPr lang="en-US" sz="4000" dirty="0">
                <a:solidFill>
                  <a:srgbClr val="FF0000"/>
                </a:solidFill>
                <a:effectLst>
                  <a:outerShdw blurRad="38100" dist="38100" dir="2700000" algn="tl">
                    <a:srgbClr val="000000"/>
                  </a:outerShdw>
                </a:effectLst>
              </a:rPr>
              <a:t> </a:t>
            </a:r>
            <a:r>
              <a:rPr lang="en-US" sz="4000" dirty="0" err="1">
                <a:solidFill>
                  <a:srgbClr val="FF0000"/>
                </a:solidFill>
                <a:effectLst>
                  <a:outerShdw blurRad="38100" dist="38100" dir="2700000" algn="tl">
                    <a:srgbClr val="000000"/>
                  </a:outerShdw>
                </a:effectLst>
              </a:rPr>
              <a:t>Destekleri</a:t>
            </a:r>
            <a:r>
              <a:rPr lang="tr-TR" sz="4000" dirty="0">
                <a:solidFill>
                  <a:srgbClr val="FF0000"/>
                </a:solidFill>
                <a:effectLst>
                  <a:outerShdw blurRad="38100" dist="38100" dir="2700000" algn="tl">
                    <a:srgbClr val="000000"/>
                  </a:outerShdw>
                </a:effectLst>
              </a:rPr>
              <a:t> </a:t>
            </a:r>
            <a:r>
              <a:rPr lang="en-US" sz="4000" dirty="0" err="1" smtClean="0">
                <a:solidFill>
                  <a:srgbClr val="FF0000"/>
                </a:solidFill>
                <a:effectLst>
                  <a:outerShdw blurRad="38100" dist="38100" dir="2700000" algn="tl">
                    <a:srgbClr val="000000"/>
                  </a:outerShdw>
                </a:effectLst>
              </a:rPr>
              <a:t>Dairesi</a:t>
            </a:r>
            <a:r>
              <a:rPr lang="tr-TR" sz="4000" dirty="0" smtClean="0">
                <a:solidFill>
                  <a:srgbClr val="FF0000"/>
                </a:solidFill>
                <a:effectLst>
                  <a:outerShdw blurRad="38100" dist="38100" dir="2700000" algn="tl">
                    <a:srgbClr val="000000"/>
                  </a:outerShdw>
                </a:effectLst>
              </a:rPr>
              <a:t> </a:t>
            </a:r>
          </a:p>
          <a:p>
            <a:pPr marL="0" indent="0" algn="ctr" eaLnBrk="1" hangingPunct="1">
              <a:buFont typeface="Arial" pitchFamily="34" charset="0"/>
              <a:buNone/>
              <a:defRPr/>
            </a:pPr>
            <a:r>
              <a:rPr lang="tr-TR" sz="4000" dirty="0" smtClean="0">
                <a:solidFill>
                  <a:srgbClr val="FF0000"/>
                </a:solidFill>
                <a:effectLst>
                  <a:outerShdw blurRad="38100" dist="38100" dir="2700000" algn="tl">
                    <a:srgbClr val="000000"/>
                  </a:outerShdw>
                </a:effectLst>
              </a:rPr>
              <a:t>Dış Ticaret Uzman Yardımcısı</a:t>
            </a:r>
            <a:endParaRPr lang="en-US" sz="4000" dirty="0" smtClean="0">
              <a:solidFill>
                <a:srgbClr val="FF0000"/>
              </a:solidFill>
              <a:effectLst>
                <a:outerShdw blurRad="38100" dist="38100" dir="2700000" algn="tl">
                  <a:srgbClr val="000000"/>
                </a:outerShdw>
              </a:effectLst>
            </a:endParaRPr>
          </a:p>
        </p:txBody>
      </p:sp>
      <p:sp>
        <p:nvSpPr>
          <p:cNvPr id="22533" name="Metin kutusu 3"/>
          <p:cNvSpPr txBox="1">
            <a:spLocks noChangeArrowheads="1"/>
          </p:cNvSpPr>
          <p:nvPr/>
        </p:nvSpPr>
        <p:spPr bwMode="auto">
          <a:xfrm>
            <a:off x="922338" y="2470150"/>
            <a:ext cx="8166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a:defRPr/>
            </a:pPr>
            <a:r>
              <a:rPr lang="tr-TR" altLang="tr-TR" sz="3600" b="1" dirty="0" smtClean="0">
                <a:solidFill>
                  <a:srgbClr val="FF0000"/>
                </a:solidFill>
                <a:latin typeface="+mj-lt"/>
              </a:rPr>
              <a:t>İHRACATA YÖNELİK DEVLET YARDIMLARI</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306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31747" name="Text Box 7"/>
          <p:cNvSpPr txBox="1">
            <a:spLocks noChangeArrowheads="1"/>
          </p:cNvSpPr>
          <p:nvPr/>
        </p:nvSpPr>
        <p:spPr bwMode="auto">
          <a:xfrm>
            <a:off x="3451225" y="1323975"/>
            <a:ext cx="51879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2011/1 sayılı Pazar Araştırması ve Pazara Giriş Desteği Hakkında Tebliğ</a:t>
            </a:r>
          </a:p>
          <a:p>
            <a:pPr eaLnBrk="1" hangingPunct="1"/>
            <a:r>
              <a:rPr lang="tr-TR" altLang="tr-TR" sz="2400" b="1">
                <a:latin typeface="Calibri" pitchFamily="34" charset="0"/>
                <a:cs typeface="Arial" pitchFamily="34" charset="0"/>
              </a:rPr>
              <a:t>	</a:t>
            </a:r>
          </a:p>
        </p:txBody>
      </p:sp>
      <p:sp>
        <p:nvSpPr>
          <p:cNvPr id="31748" name="AutoShape 6"/>
          <p:cNvSpPr>
            <a:spLocks/>
          </p:cNvSpPr>
          <p:nvPr/>
        </p:nvSpPr>
        <p:spPr bwMode="auto">
          <a:xfrm>
            <a:off x="2713038" y="29797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3175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763838"/>
            <a:ext cx="5187950" cy="1570037"/>
          </a:xfrm>
          <a:prstGeom prst="rect">
            <a:avLst/>
          </a:prstGeom>
          <a:noFill/>
          <a:ln>
            <a:noFill/>
          </a:ln>
          <a:effectLst/>
          <a:extLst/>
        </p:spPr>
        <p:txBody>
          <a:bodyPr>
            <a:spAutoFit/>
          </a:bodyPr>
          <a:lstStyle/>
          <a:p>
            <a:pPr algn="just">
              <a:defRPr/>
            </a:pPr>
            <a:r>
              <a:rPr lang="tr-TR" sz="2400" b="1" dirty="0">
                <a:latin typeface="+mj-lt"/>
              </a:rPr>
              <a:t>Şirketlerimizin ve işbirliği kuruluşlarımızın Pazar araştırması ve pazara giriş faaliyetlerinin desteklenmesi</a:t>
            </a:r>
          </a:p>
        </p:txBody>
      </p:sp>
      <p:sp>
        <p:nvSpPr>
          <p:cNvPr id="31753" name="AutoShape 6"/>
          <p:cNvSpPr>
            <a:spLocks/>
          </p:cNvSpPr>
          <p:nvPr/>
        </p:nvSpPr>
        <p:spPr bwMode="auto">
          <a:xfrm>
            <a:off x="2686050" y="29797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1754"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10</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31757"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89475"/>
            <a:ext cx="5187950" cy="1200150"/>
          </a:xfrm>
          <a:prstGeom prst="rect">
            <a:avLst/>
          </a:prstGeom>
          <a:noFill/>
          <a:ln>
            <a:noFill/>
          </a:ln>
          <a:effectLst/>
          <a:extLst/>
        </p:spPr>
        <p:txBody>
          <a:bodyPr>
            <a:spAutoFit/>
          </a:bodyPr>
          <a:lstStyle/>
          <a:p>
            <a:pPr marL="342900" indent="-342900">
              <a:buFontTx/>
              <a:buChar char="-"/>
              <a:defRPr/>
            </a:pPr>
            <a:endParaRPr lang="tr-TR" sz="2400" b="1" dirty="0">
              <a:latin typeface="+mn-lt"/>
            </a:endParaRPr>
          </a:p>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31760"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4" name="Group 54"/>
          <p:cNvGraphicFramePr>
            <a:graphicFrameLocks noGrp="1"/>
          </p:cNvGraphicFramePr>
          <p:nvPr>
            <p:ph idx="4294967295"/>
          </p:nvPr>
        </p:nvGraphicFramePr>
        <p:xfrm>
          <a:off x="234950" y="1182688"/>
          <a:ext cx="8766176" cy="4633914"/>
        </p:xfrm>
        <a:graphic>
          <a:graphicData uri="http://schemas.openxmlformats.org/drawingml/2006/table">
            <a:tbl>
              <a:tblPr/>
              <a:tblGrid>
                <a:gridCol w="3430242"/>
                <a:gridCol w="934195"/>
                <a:gridCol w="1629974"/>
                <a:gridCol w="1172607"/>
                <a:gridCol w="1599158"/>
              </a:tblGrid>
              <a:tr h="5764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alibri" pitchFamily="34" charset="0"/>
                          <a:cs typeface="Times New Roman" pitchFamily="18" charset="0"/>
                        </a:rPr>
                        <a:t>Pazara Giriş</a:t>
                      </a:r>
                      <a:endParaRPr kumimoji="0" lang="tr-TR" sz="2800" b="1" i="0" u="none" strike="noStrike" cap="none" normalizeH="0" baseline="0" dirty="0" smtClean="0">
                        <a:ln>
                          <a:noFill/>
                        </a:ln>
                        <a:solidFill>
                          <a:schemeClr val="bg1"/>
                        </a:solidFill>
                        <a:effectLst/>
                        <a:latin typeface="Calibri" pitchFamily="34" charset="0"/>
                        <a:cs typeface="Arial"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 Limiti</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Süre/Adet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r>
              <a:tr h="5792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Pazar Araştırması Gezisi (Ulaşım, Konaklama)</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5.000 $ / seyahat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Adet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Pazara Giriş (Rapor; Şirket satın almaya yönelik danışmanlık)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9937">
                <a:tc v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2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İleri teknolojiye sahip şirket satın almaya yönelik danışmanlık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2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150.000 $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program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1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Sektörel Ticaret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150.000 $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program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E-Ticaret Sitelerine Üyelik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10.000 $ / yıl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2.000 $ / site</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Site ve 3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C0DDF592-B544-4EFF-9D0F-BAA754CE05DB}"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11</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6" name="Title 2"/>
          <p:cNvSpPr>
            <a:spLocks/>
          </p:cNvSpPr>
          <p:nvPr/>
        </p:nvSpPr>
        <p:spPr bwMode="auto">
          <a:xfrm>
            <a:off x="857250" y="357188"/>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4</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FUAR DESTEĞİ</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35843" name="Text Box 7"/>
          <p:cNvSpPr txBox="1">
            <a:spLocks noChangeArrowheads="1"/>
          </p:cNvSpPr>
          <p:nvPr/>
        </p:nvSpPr>
        <p:spPr bwMode="auto">
          <a:xfrm>
            <a:off x="3451225" y="1323975"/>
            <a:ext cx="5187950" cy="1570038"/>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2009/5 sayılı Yurtdışında Gerçekleştirilen Fuar Katılımlarının   Desteklenmesi Hakkında Tebliğ</a:t>
            </a:r>
          </a:p>
          <a:p>
            <a:pPr eaLnBrk="1" hangingPunct="1"/>
            <a:r>
              <a:rPr lang="tr-TR" altLang="tr-TR" sz="2400" b="1">
                <a:latin typeface="Calibri" pitchFamily="34" charset="0"/>
                <a:cs typeface="Arial" pitchFamily="34" charset="0"/>
              </a:rPr>
              <a:t>	</a:t>
            </a:r>
          </a:p>
        </p:txBody>
      </p:sp>
      <p:sp>
        <p:nvSpPr>
          <p:cNvPr id="21514" name="Text Box 10"/>
          <p:cNvSpPr txBox="1">
            <a:spLocks noChangeArrowheads="1"/>
          </p:cNvSpPr>
          <p:nvPr/>
        </p:nvSpPr>
        <p:spPr bwMode="auto">
          <a:xfrm>
            <a:off x="342900" y="3330575"/>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35845"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2863850"/>
            <a:ext cx="5105400" cy="1570038"/>
          </a:xfrm>
          <a:prstGeom prst="rect">
            <a:avLst/>
          </a:prstGeom>
          <a:noFill/>
          <a:ln>
            <a:noFill/>
          </a:ln>
          <a:effectLst/>
          <a:extLst/>
        </p:spPr>
        <p:txBody>
          <a:bodyPr>
            <a:spAutoFit/>
          </a:bodyPr>
          <a:lstStyle/>
          <a:p>
            <a:pPr algn="just">
              <a:defRPr/>
            </a:pPr>
            <a:r>
              <a:rPr lang="tr-TR" sz="2400" b="1" dirty="0">
                <a:latin typeface="+mj-lt"/>
              </a:rPr>
              <a:t>Şirketlerimizin yurt dışı fuarlara iştiraklerinin ve sektörel nitelikteki uluslararası fuarlara bireysel katılımlarının özendirilmesi</a:t>
            </a:r>
          </a:p>
        </p:txBody>
      </p:sp>
      <p:sp>
        <p:nvSpPr>
          <p:cNvPr id="35848" name="AutoShape 6"/>
          <p:cNvSpPr>
            <a:spLocks/>
          </p:cNvSpPr>
          <p:nvPr/>
        </p:nvSpPr>
        <p:spPr bwMode="auto">
          <a:xfrm>
            <a:off x="2686050" y="3092450"/>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5849"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43A62A7C-4C56-4AC8-A238-A09DB6F85753}"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13</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35852"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248025" y="4654550"/>
            <a:ext cx="5391150" cy="1200150"/>
          </a:xfrm>
          <a:prstGeom prst="rect">
            <a:avLst/>
          </a:prstGeom>
          <a:noFill/>
          <a:ln>
            <a:noFill/>
          </a:ln>
          <a:effectLst/>
          <a:extLst/>
        </p:spPr>
        <p:txBody>
          <a:bodyPr>
            <a:spAutoFit/>
          </a:bodyPr>
          <a:lstStyle/>
          <a:p>
            <a:pPr marL="342900" indent="-342900" algn="just">
              <a:buFontTx/>
              <a:buChar char="-"/>
              <a:defRPr/>
            </a:pPr>
            <a:endParaRPr lang="tr-TR" sz="2400" b="1" dirty="0">
              <a:latin typeface="+mn-lt"/>
            </a:endParaRPr>
          </a:p>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Üretici/imalatçı Organizasyonları</a:t>
            </a:r>
          </a:p>
        </p:txBody>
      </p:sp>
      <p:sp>
        <p:nvSpPr>
          <p:cNvPr id="35855"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Metin kutusu 16"/>
          <p:cNvSpPr txBox="1"/>
          <p:nvPr/>
        </p:nvSpPr>
        <p:spPr>
          <a:xfrm>
            <a:off x="1130300" y="227013"/>
            <a:ext cx="7740650" cy="708025"/>
          </a:xfrm>
          <a:prstGeom prst="rect">
            <a:avLst/>
          </a:prstGeom>
          <a:noFill/>
        </p:spPr>
        <p:txBody>
          <a:bodyPr>
            <a:spAutoFit/>
          </a:bodyPr>
          <a:lstStyle/>
          <a:p>
            <a:pPr algn="ctr">
              <a:defRPr/>
            </a:pPr>
            <a:r>
              <a:rPr lang="tr-TR" sz="4000" b="1" dirty="0">
                <a:solidFill>
                  <a:schemeClr val="bg1"/>
                </a:solidFill>
                <a:latin typeface="+mj-lt"/>
              </a:rPr>
              <a:t>FUAR DESTEĞİ</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639763" y="1731963"/>
            <a:ext cx="7789862" cy="1568450"/>
          </a:xfrm>
          <a:prstGeom prst="rect">
            <a:avLst/>
          </a:prstGeom>
          <a:noFill/>
          <a:ln w="9525">
            <a:noFill/>
            <a:miter lim="800000"/>
            <a:headEnd/>
            <a:tailEnd/>
          </a:ln>
        </p:spPr>
        <p:txBody>
          <a:bodyPr>
            <a:spAutoFit/>
          </a:bodyPr>
          <a:lstStyle/>
          <a:p>
            <a:pPr algn="just" defTabSz="914400" eaLnBrk="1" hangingPunct="1">
              <a:buFontTx/>
              <a:buChar char="•"/>
            </a:pPr>
            <a:r>
              <a:rPr lang="tr-TR" altLang="tr-TR" sz="3200">
                <a:latin typeface="Calibri" pitchFamily="34" charset="0"/>
              </a:rPr>
              <a:t>Katılım Bedeli (Yer Kirası, Stant Harcamaları, Nakliye ve   Diğer Giderler)		</a:t>
            </a:r>
          </a:p>
          <a:p>
            <a:pPr algn="just" defTabSz="914400" eaLnBrk="1" hangingPunct="1">
              <a:buFontTx/>
              <a:buChar char="•"/>
            </a:pPr>
            <a:r>
              <a:rPr lang="tr-TR" altLang="tr-TR" sz="3200">
                <a:latin typeface="Calibri" pitchFamily="34" charset="0"/>
              </a:rPr>
              <a:t>Temsilci Ulaşım Masrafları</a:t>
            </a:r>
            <a:r>
              <a:rPr lang="tr-TR" altLang="tr-TR" sz="2400" b="1">
                <a:latin typeface="Arial Unicode MS" pitchFamily="34" charset="-128"/>
              </a:rPr>
              <a:t>	</a:t>
            </a:r>
          </a:p>
        </p:txBody>
      </p:sp>
      <p:sp>
        <p:nvSpPr>
          <p:cNvPr id="8"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9" name="Title 2"/>
          <p:cNvSpPr>
            <a:spLocks/>
          </p:cNvSpPr>
          <p:nvPr/>
        </p:nvSpPr>
        <p:spPr bwMode="auto">
          <a:xfrm>
            <a:off x="812800" y="382588"/>
            <a:ext cx="7616825" cy="396875"/>
          </a:xfrm>
          <a:prstGeom prst="rect">
            <a:avLst/>
          </a:prstGeom>
          <a:noFill/>
          <a:ln w="9525">
            <a:noFill/>
            <a:miter lim="800000"/>
            <a:headEnd/>
            <a:tailEnd/>
          </a:ln>
        </p:spPr>
        <p:txBody>
          <a:bodyPr anchor="ctr"/>
          <a:lstStyle/>
          <a:p>
            <a:pPr algn="ctr">
              <a:defRPr/>
            </a:pPr>
            <a:r>
              <a:rPr lang="tr-TR" sz="3200" b="1" dirty="0">
                <a:solidFill>
                  <a:schemeClr val="bg1"/>
                </a:solidFill>
                <a:effectLst>
                  <a:outerShdw blurRad="38100" dist="38100" dir="2700000" algn="tl">
                    <a:srgbClr val="000000">
                      <a:alpha val="43137"/>
                    </a:srgbClr>
                  </a:outerShdw>
                </a:effectLst>
                <a:latin typeface="+mn-lt"/>
              </a:rPr>
              <a:t>ŞİRKETLERE YURTDIŞI FUAR DESTEĞİ</a:t>
            </a:r>
          </a:p>
        </p:txBody>
      </p:sp>
      <p:sp>
        <p:nvSpPr>
          <p:cNvPr id="10" name="Rectangle 21"/>
          <p:cNvSpPr>
            <a:spLocks noChangeArrowheads="1"/>
          </p:cNvSpPr>
          <p:nvPr/>
        </p:nvSpPr>
        <p:spPr bwMode="auto">
          <a:xfrm>
            <a:off x="668338" y="1143000"/>
            <a:ext cx="7761287" cy="454025"/>
          </a:xfrm>
          <a:prstGeom prst="rect">
            <a:avLst/>
          </a:prstGeom>
          <a:solidFill>
            <a:srgbClr val="B0102B"/>
          </a:solidFill>
          <a:ln>
            <a:noFill/>
          </a:ln>
          <a:effectLst>
            <a:outerShdw blurRad="63500" dist="17961" dir="2700000" algn="ctr" rotWithShape="0">
              <a:srgbClr val="000000">
                <a:alpha val="74997"/>
              </a:srgbClr>
            </a:outerShdw>
          </a:effectLst>
          <a:extLst/>
        </p:spPr>
        <p:txBody>
          <a:bodyPr wrap="none" lIns="0" tIns="0" rIns="0" bIns="0" anchor="ctr"/>
          <a:lstStyle/>
          <a:p>
            <a:pPr>
              <a:defRPr/>
            </a:pPr>
            <a:r>
              <a:rPr lang="tr-TR" b="1" dirty="0">
                <a:solidFill>
                  <a:schemeClr val="bg1"/>
                </a:solidFill>
                <a:latin typeface="Arial" charset="0"/>
              </a:rPr>
              <a:t> </a:t>
            </a:r>
            <a:r>
              <a:rPr lang="tr-TR" sz="2400" b="1" dirty="0">
                <a:solidFill>
                  <a:schemeClr val="bg1"/>
                </a:solidFill>
                <a:latin typeface="+mn-lt"/>
              </a:rPr>
              <a:t>Organizatörle Katılımda</a:t>
            </a:r>
          </a:p>
        </p:txBody>
      </p:sp>
      <p:sp>
        <p:nvSpPr>
          <p:cNvPr id="11" name="Rectangle 21"/>
          <p:cNvSpPr>
            <a:spLocks noChangeArrowheads="1"/>
          </p:cNvSpPr>
          <p:nvPr/>
        </p:nvSpPr>
        <p:spPr bwMode="auto">
          <a:xfrm>
            <a:off x="639763" y="3654425"/>
            <a:ext cx="7789862" cy="454025"/>
          </a:xfrm>
          <a:prstGeom prst="rect">
            <a:avLst/>
          </a:prstGeom>
          <a:solidFill>
            <a:srgbClr val="B0102B"/>
          </a:solidFill>
          <a:ln>
            <a:noFill/>
          </a:ln>
          <a:effectLst>
            <a:outerShdw blurRad="63500" dist="17961" dir="2700000" algn="ctr" rotWithShape="0">
              <a:srgbClr val="000000">
                <a:alpha val="74997"/>
              </a:srgbClr>
            </a:outerShdw>
          </a:effectLst>
          <a:extLst/>
        </p:spPr>
        <p:txBody>
          <a:bodyPr wrap="none" lIns="0" tIns="0" rIns="0" bIns="0" anchor="ctr"/>
          <a:lstStyle/>
          <a:p>
            <a:pPr>
              <a:defRPr/>
            </a:pPr>
            <a:r>
              <a:rPr lang="tr-TR" b="1" dirty="0">
                <a:solidFill>
                  <a:schemeClr val="bg1"/>
                </a:solidFill>
                <a:latin typeface="Arial" charset="0"/>
              </a:rPr>
              <a:t> </a:t>
            </a:r>
            <a:r>
              <a:rPr lang="tr-TR" sz="2400" b="1" dirty="0">
                <a:solidFill>
                  <a:schemeClr val="bg1"/>
                </a:solidFill>
                <a:latin typeface="+mn-lt"/>
              </a:rPr>
              <a:t>Bireysel Katılımda</a:t>
            </a:r>
          </a:p>
        </p:txBody>
      </p:sp>
      <p:sp>
        <p:nvSpPr>
          <p:cNvPr id="37895" name="Rectangle 5"/>
          <p:cNvSpPr>
            <a:spLocks noChangeArrowheads="1"/>
          </p:cNvSpPr>
          <p:nvPr/>
        </p:nvSpPr>
        <p:spPr bwMode="auto">
          <a:xfrm>
            <a:off x="668338" y="4318000"/>
            <a:ext cx="7761287" cy="2060575"/>
          </a:xfrm>
          <a:prstGeom prst="rect">
            <a:avLst/>
          </a:prstGeom>
          <a:noFill/>
          <a:ln w="9525">
            <a:noFill/>
            <a:miter lim="800000"/>
            <a:headEnd/>
            <a:tailEnd/>
          </a:ln>
        </p:spPr>
        <p:txBody>
          <a:bodyPr>
            <a:spAutoFit/>
          </a:bodyPr>
          <a:lstStyle/>
          <a:p>
            <a:pPr algn="just" defTabSz="914400" eaLnBrk="1" hangingPunct="1">
              <a:buFontTx/>
              <a:buChar char="•"/>
            </a:pPr>
            <a:r>
              <a:rPr lang="tr-TR" altLang="tr-TR" sz="3200">
                <a:latin typeface="Calibri" pitchFamily="34" charset="0"/>
              </a:rPr>
              <a:t>Boş Alan Kirası </a:t>
            </a:r>
          </a:p>
          <a:p>
            <a:pPr algn="just" defTabSz="914400" eaLnBrk="1" hangingPunct="1">
              <a:buFontTx/>
              <a:buChar char="•"/>
            </a:pPr>
            <a:r>
              <a:rPr lang="tr-TR" altLang="tr-TR" sz="3200">
                <a:latin typeface="Calibri" pitchFamily="34" charset="0"/>
              </a:rPr>
              <a:t>Stand Harcamaları</a:t>
            </a:r>
          </a:p>
          <a:p>
            <a:pPr algn="just" defTabSz="914400" eaLnBrk="1" hangingPunct="1">
              <a:buFontTx/>
              <a:buChar char="•"/>
            </a:pPr>
            <a:r>
              <a:rPr lang="tr-TR" altLang="tr-TR" sz="3200">
                <a:latin typeface="Calibri" pitchFamily="34" charset="0"/>
              </a:rPr>
              <a:t>Nakliye</a:t>
            </a:r>
          </a:p>
          <a:p>
            <a:pPr algn="just" defTabSz="914400" eaLnBrk="1" hangingPunct="1">
              <a:buFontTx/>
              <a:buChar char="•"/>
            </a:pPr>
            <a:r>
              <a:rPr lang="tr-TR" altLang="tr-TR" sz="3200">
                <a:latin typeface="Calibri" pitchFamily="34" charset="0"/>
              </a:rPr>
              <a:t>Temsilci Ulaşım Masrafları</a:t>
            </a:r>
            <a:r>
              <a:rPr lang="tr-TR" altLang="tr-TR" sz="2400" b="1">
                <a:latin typeface="Arial Unicode MS" pitchFamily="34" charset="-128"/>
              </a:rPr>
              <a:t> 	</a:t>
            </a:r>
          </a:p>
        </p:txBody>
      </p:sp>
      <p:sp>
        <p:nvSpPr>
          <p:cNvPr id="13"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30BEEF01-0CA5-430E-A99D-74A886712E8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14</a:t>
            </a:fld>
            <a:endParaRPr lang="en-US" altLang="tr-TR" sz="1600" smtClean="0">
              <a:solidFill>
                <a:srgbClr val="D9D9D9"/>
              </a:solidFill>
              <a:effectLst>
                <a:outerShdw blurRad="38100" dist="38100" dir="2700000" algn="tl">
                  <a:srgbClr val="000000"/>
                </a:outerShdw>
              </a:effectLst>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39763" y="1731963"/>
            <a:ext cx="8099425" cy="3540125"/>
          </a:xfrm>
          <a:prstGeom prst="rect">
            <a:avLst/>
          </a:prstGeom>
          <a:noFill/>
          <a:ln w="9525">
            <a:noFill/>
            <a:miter lim="800000"/>
            <a:headEnd/>
            <a:tailEnd/>
          </a:ln>
        </p:spPr>
        <p:txBody>
          <a:bodyPr>
            <a:spAutoFit/>
          </a:bodyPr>
          <a:lstStyle/>
          <a:p>
            <a:pPr defTabSz="914400" eaLnBrk="1" hangingPunct="1"/>
            <a:endParaRPr lang="tr-TR" altLang="tr-TR" sz="3200">
              <a:latin typeface="Calibri" pitchFamily="34" charset="0"/>
            </a:endParaRPr>
          </a:p>
          <a:p>
            <a:pPr algn="just" defTabSz="914400" eaLnBrk="1" hangingPunct="1">
              <a:buFontTx/>
              <a:buChar char="•"/>
            </a:pPr>
            <a:r>
              <a:rPr lang="tr-TR" altLang="tr-TR" sz="3200">
                <a:latin typeface="Calibri" pitchFamily="34" charset="0"/>
              </a:rPr>
              <a:t>Defile</a:t>
            </a:r>
          </a:p>
          <a:p>
            <a:pPr algn="just" defTabSz="914400" eaLnBrk="1" hangingPunct="1">
              <a:buFontTx/>
              <a:buChar char="•"/>
            </a:pPr>
            <a:r>
              <a:rPr lang="tr-TR" altLang="tr-TR" sz="3200">
                <a:latin typeface="Calibri" pitchFamily="34" charset="0"/>
              </a:rPr>
              <a:t>Seminer, Basın Toplantısı ve Duyuruları</a:t>
            </a:r>
          </a:p>
          <a:p>
            <a:pPr algn="just" defTabSz="914400" eaLnBrk="1" hangingPunct="1">
              <a:buFontTx/>
              <a:buChar char="•"/>
            </a:pPr>
            <a:r>
              <a:rPr lang="tr-TR" altLang="tr-TR" sz="3200">
                <a:latin typeface="Calibri" pitchFamily="34" charset="0"/>
              </a:rPr>
              <a:t>Reklam Panoları, Afiş, Katalog, Broşür</a:t>
            </a:r>
          </a:p>
          <a:p>
            <a:pPr algn="just" defTabSz="914400" eaLnBrk="1" hangingPunct="1">
              <a:buFontTx/>
              <a:buChar char="•"/>
            </a:pPr>
            <a:r>
              <a:rPr lang="tr-TR" altLang="tr-TR" sz="3200">
                <a:latin typeface="Calibri" pitchFamily="34" charset="0"/>
              </a:rPr>
              <a:t>Elektronik ortamda tanıtımlar</a:t>
            </a:r>
          </a:p>
          <a:p>
            <a:pPr algn="just" defTabSz="914400" eaLnBrk="1" hangingPunct="1">
              <a:buFontTx/>
              <a:buChar char="•"/>
            </a:pPr>
            <a:r>
              <a:rPr lang="tr-TR" altLang="tr-TR" sz="3200">
                <a:latin typeface="Calibri" pitchFamily="34" charset="0"/>
              </a:rPr>
              <a:t>Kitle iletişim araçlarında yayınlanacak reklam</a:t>
            </a:r>
          </a:p>
          <a:p>
            <a:pPr defTabSz="914400" eaLnBrk="1" hangingPunct="1"/>
            <a:endParaRPr lang="tr-TR" altLang="tr-TR" sz="3200">
              <a:latin typeface="Calibri" pitchFamily="34" charset="0"/>
            </a:endParaRPr>
          </a:p>
        </p:txBody>
      </p:sp>
      <p:sp>
        <p:nvSpPr>
          <p:cNvPr id="8"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9" name="Title 2"/>
          <p:cNvSpPr>
            <a:spLocks/>
          </p:cNvSpPr>
          <p:nvPr/>
        </p:nvSpPr>
        <p:spPr bwMode="auto">
          <a:xfrm>
            <a:off x="812800" y="382588"/>
            <a:ext cx="7926388" cy="396875"/>
          </a:xfrm>
          <a:prstGeom prst="rect">
            <a:avLst/>
          </a:prstGeom>
          <a:noFill/>
          <a:ln w="9525">
            <a:noFill/>
            <a:miter lim="800000"/>
            <a:headEnd/>
            <a:tailEnd/>
          </a:ln>
        </p:spPr>
        <p:txBody>
          <a:bodyPr anchor="ctr"/>
          <a:lstStyle/>
          <a:p>
            <a:pPr algn="r">
              <a:defRPr/>
            </a:pPr>
            <a:r>
              <a:rPr lang="tr-TR" sz="3200" b="1" dirty="0">
                <a:solidFill>
                  <a:schemeClr val="bg1"/>
                </a:solidFill>
                <a:effectLst>
                  <a:outerShdw blurRad="38100" dist="38100" dir="2700000" algn="tl">
                    <a:srgbClr val="000000">
                      <a:alpha val="43137"/>
                    </a:srgbClr>
                  </a:outerShdw>
                </a:effectLst>
                <a:latin typeface="+mn-lt"/>
              </a:rPr>
              <a:t>ORGANİZATÖRLERE YURTDIŞI FUAR DESTEĞİ </a:t>
            </a:r>
          </a:p>
        </p:txBody>
      </p:sp>
      <p:sp>
        <p:nvSpPr>
          <p:cNvPr id="10" name="Rectangle 21"/>
          <p:cNvSpPr>
            <a:spLocks noChangeArrowheads="1"/>
          </p:cNvSpPr>
          <p:nvPr/>
        </p:nvSpPr>
        <p:spPr bwMode="auto">
          <a:xfrm>
            <a:off x="668338" y="1255713"/>
            <a:ext cx="8070850" cy="454025"/>
          </a:xfrm>
          <a:prstGeom prst="rect">
            <a:avLst/>
          </a:prstGeom>
          <a:solidFill>
            <a:srgbClr val="B0102B"/>
          </a:solidFill>
          <a:ln>
            <a:noFill/>
          </a:ln>
          <a:effectLst>
            <a:outerShdw blurRad="63500" dist="17961" dir="2700000" algn="ctr" rotWithShape="0">
              <a:srgbClr val="000000">
                <a:alpha val="74997"/>
              </a:srgbClr>
            </a:outerShdw>
          </a:effectLst>
          <a:extLst/>
        </p:spPr>
        <p:txBody>
          <a:bodyPr wrap="none" lIns="0" tIns="0" rIns="0" bIns="0" anchor="ctr"/>
          <a:lstStyle/>
          <a:p>
            <a:pPr>
              <a:defRPr/>
            </a:pPr>
            <a:r>
              <a:rPr lang="tr-TR" b="1" dirty="0">
                <a:solidFill>
                  <a:schemeClr val="bg1"/>
                </a:solidFill>
                <a:latin typeface="Arial" charset="0"/>
              </a:rPr>
              <a:t> </a:t>
            </a:r>
            <a:r>
              <a:rPr lang="tr-TR" sz="2400" b="1" dirty="0">
                <a:solidFill>
                  <a:schemeClr val="bg1"/>
                </a:solidFill>
                <a:latin typeface="+mn-lt"/>
              </a:rPr>
              <a:t>Destek Kalemleri</a:t>
            </a:r>
          </a:p>
        </p:txBody>
      </p:sp>
      <p:sp>
        <p:nvSpPr>
          <p:cNvPr id="13"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C1CD2D80-C896-4D6E-8537-404496AC8F47}"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15</a:t>
            </a:fld>
            <a:endParaRPr lang="en-US" altLang="tr-TR" sz="1600" smtClean="0">
              <a:solidFill>
                <a:srgbClr val="D9D9D9"/>
              </a:solidFill>
              <a:effectLst>
                <a:outerShdw blurRad="38100" dist="38100" dir="2700000" algn="tl">
                  <a:srgbClr val="000000"/>
                </a:outerShdw>
              </a:effectLst>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130300" y="242888"/>
            <a:ext cx="7404100" cy="708025"/>
          </a:xfrm>
          <a:prstGeom prst="rect">
            <a:avLst/>
          </a:prstGeom>
          <a:noFill/>
        </p:spPr>
        <p:txBody>
          <a:bodyPr>
            <a:spAutoFit/>
          </a:bodyPr>
          <a:lstStyle/>
          <a:p>
            <a:pPr algn="ctr">
              <a:defRPr/>
            </a:pPr>
            <a:r>
              <a:rPr lang="tr-TR" sz="4000" b="1" dirty="0">
                <a:solidFill>
                  <a:schemeClr val="bg1"/>
                </a:solidFill>
                <a:latin typeface="+mj-lt"/>
              </a:rPr>
              <a:t>FUAR DESTEĞİ</a:t>
            </a:r>
          </a:p>
        </p:txBody>
      </p:sp>
      <p:pic>
        <p:nvPicPr>
          <p:cNvPr id="39939" name="Picture 1"/>
          <p:cNvPicPr>
            <a:picLocks noChangeAspect="1" noChangeArrowheads="1"/>
          </p:cNvPicPr>
          <p:nvPr/>
        </p:nvPicPr>
        <p:blipFill>
          <a:blip r:embed="rId2"/>
          <a:srcRect/>
          <a:stretch>
            <a:fillRect/>
          </a:stretch>
        </p:blipFill>
        <p:spPr bwMode="auto">
          <a:xfrm>
            <a:off x="144463" y="950913"/>
            <a:ext cx="8839200" cy="54578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5</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YURTDIŞI BİRİM, MARKA VE TANITIM DESTEĞİ</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57188"/>
            <a:ext cx="8185150" cy="396875"/>
          </a:xfrm>
          <a:prstGeom prst="rect">
            <a:avLst/>
          </a:prstGeom>
          <a:noFill/>
          <a:ln w="9525">
            <a:noFill/>
            <a:miter lim="800000"/>
            <a:headEnd/>
            <a:tailEnd/>
          </a:ln>
        </p:spPr>
        <p:txBody>
          <a:bodyPr anchor="ctr"/>
          <a:lstStyle/>
          <a:p>
            <a:pPr algn="ctr" defTabSz="914400">
              <a:defRPr/>
            </a:pPr>
            <a:r>
              <a:rPr lang="tr-TR" sz="3200" b="1" dirty="0">
                <a:solidFill>
                  <a:schemeClr val="bg1"/>
                </a:solidFill>
                <a:effectLst>
                  <a:outerShdw blurRad="38100" dist="38100" dir="2700000" algn="tl">
                    <a:srgbClr val="000000">
                      <a:alpha val="43137"/>
                    </a:srgbClr>
                  </a:outerShdw>
                </a:effectLst>
                <a:latin typeface="+mj-lt"/>
              </a:rPr>
              <a:t>YURTDIŞI BİRİM, MARKA VE TANITIM DESTEĞİ</a:t>
            </a:r>
          </a:p>
        </p:txBody>
      </p:sp>
      <p:sp>
        <p:nvSpPr>
          <p:cNvPr id="41987" name="Text Box 7"/>
          <p:cNvSpPr txBox="1">
            <a:spLocks noChangeArrowheads="1"/>
          </p:cNvSpPr>
          <p:nvPr/>
        </p:nvSpPr>
        <p:spPr bwMode="auto">
          <a:xfrm>
            <a:off x="3451225" y="1323975"/>
            <a:ext cx="52641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2010/6 Sayılı Yurtdışı Birim, Marka ve Tanıtım Faaliyetlerinin Desteklenmesi Hakkında Tebliğ	</a:t>
            </a:r>
          </a:p>
        </p:txBody>
      </p:sp>
      <p:sp>
        <p:nvSpPr>
          <p:cNvPr id="41988" name="AutoShape 6"/>
          <p:cNvSpPr>
            <a:spLocks/>
          </p:cNvSpPr>
          <p:nvPr/>
        </p:nvSpPr>
        <p:spPr bwMode="auto">
          <a:xfrm>
            <a:off x="2713038" y="3190875"/>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490913"/>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4199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908300"/>
            <a:ext cx="5264150" cy="1200150"/>
          </a:xfrm>
          <a:prstGeom prst="rect">
            <a:avLst/>
          </a:prstGeom>
          <a:noFill/>
          <a:ln>
            <a:noFill/>
          </a:ln>
          <a:effectLst/>
          <a:extLst/>
        </p:spPr>
        <p:txBody>
          <a:bodyPr>
            <a:spAutoFit/>
          </a:bodyPr>
          <a:lstStyle/>
          <a:p>
            <a:pPr algn="just">
              <a:defRPr/>
            </a:pPr>
            <a:endParaRPr lang="tr-TR" sz="2400" b="1" dirty="0">
              <a:latin typeface="+mj-lt"/>
            </a:endParaRPr>
          </a:p>
          <a:p>
            <a:pPr algn="just">
              <a:defRPr/>
            </a:pPr>
            <a:r>
              <a:rPr lang="tr-TR" sz="2400" b="1" dirty="0">
                <a:latin typeface="+mj-lt"/>
              </a:rPr>
              <a:t>Şirketlerin yurt dışı pazarlara giriş ve tutunmalarının desteklenmesi</a:t>
            </a:r>
          </a:p>
        </p:txBody>
      </p:sp>
      <p:sp>
        <p:nvSpPr>
          <p:cNvPr id="41993"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97A0EF7C-11E3-4EB9-8F7D-BCF4B958FD2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18</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41996"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81538"/>
            <a:ext cx="5264150" cy="1200150"/>
          </a:xfrm>
          <a:prstGeom prst="rect">
            <a:avLst/>
          </a:prstGeom>
          <a:noFill/>
          <a:ln>
            <a:noFill/>
          </a:ln>
          <a:effectLst/>
          <a:extLst/>
        </p:spPr>
        <p:txBody>
          <a:bodyPr>
            <a:spAutoFit/>
          </a:bodyPr>
          <a:lstStyle/>
          <a:p>
            <a:pPr>
              <a:defRPr/>
            </a:pPr>
            <a:endParaRPr lang="tr-TR" sz="2400" b="1" dirty="0">
              <a:latin typeface="+mn-lt"/>
            </a:endParaRPr>
          </a:p>
          <a:p>
            <a:pPr marL="342900" indent="-342900">
              <a:buFont typeface="Arial" pitchFamily="34" charset="0"/>
              <a:buChar char="•"/>
              <a:defRPr/>
            </a:pPr>
            <a:r>
              <a:rPr lang="tr-TR" sz="2400" b="1" dirty="0">
                <a:latin typeface="+mn-lt"/>
              </a:rPr>
              <a:t>Şirketler</a:t>
            </a:r>
          </a:p>
          <a:p>
            <a:pPr marL="342900" indent="-342900">
              <a:buFont typeface="Arial" pitchFamily="34" charset="0"/>
              <a:buChar char="•"/>
              <a:defRPr/>
            </a:pPr>
            <a:r>
              <a:rPr lang="tr-TR" sz="2400" b="1" dirty="0">
                <a:latin typeface="+mn-lt"/>
              </a:rPr>
              <a:t>İşbirliği Kuruluşları</a:t>
            </a:r>
          </a:p>
        </p:txBody>
      </p:sp>
      <p:sp>
        <p:nvSpPr>
          <p:cNvPr id="41999"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6"/>
          <p:cNvGraphicFramePr>
            <a:graphicFrameLocks/>
          </p:cNvGraphicFramePr>
          <p:nvPr/>
        </p:nvGraphicFramePr>
        <p:xfrm>
          <a:off x="134938" y="985838"/>
          <a:ext cx="8866188" cy="3781425"/>
        </p:xfrm>
        <a:graphic>
          <a:graphicData uri="http://schemas.openxmlformats.org/drawingml/2006/table">
            <a:tbl>
              <a:tblPr/>
              <a:tblGrid>
                <a:gridCol w="2704515"/>
                <a:gridCol w="978568"/>
                <a:gridCol w="1748590"/>
                <a:gridCol w="1812757"/>
                <a:gridCol w="1621758"/>
              </a:tblGrid>
              <a:tr h="579696">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cs typeface="Arial" pitchFamily="34" charset="0"/>
                        </a:rPr>
                        <a:t>Destek Kalemi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 Limiti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Süre/Adet</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r>
              <a:tr h="1067289">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Birim Kira</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50-60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75.000$-120.000$ / birim başına yıllık</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Firma başına 25 birim</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54744">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Tanıtım Faaliyetleri (görsel ve yazılı tanıtım, sponsorluk, web sitesi tasarımı, reklam panoları, katalog, eşantiyon, sunum, konferans)</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150.000$/ülke, yıl </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 Kuruluşları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696">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Marka Tescili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50.000$ /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42" name="Metin kutusu 1"/>
          <p:cNvSpPr txBox="1">
            <a:spLocks noChangeArrowheads="1"/>
          </p:cNvSpPr>
          <p:nvPr/>
        </p:nvSpPr>
        <p:spPr bwMode="auto">
          <a:xfrm>
            <a:off x="134938" y="4587875"/>
            <a:ext cx="8866187" cy="1477963"/>
          </a:xfrm>
          <a:prstGeom prst="rect">
            <a:avLst/>
          </a:prstGeom>
          <a:noFill/>
          <a:ln w="9525">
            <a:noFill/>
            <a:miter lim="800000"/>
            <a:headEnd/>
            <a:tailEnd/>
          </a:ln>
        </p:spPr>
        <p:txBody>
          <a:bodyPr>
            <a:spAutoFit/>
          </a:bodyPr>
          <a:lstStyle/>
          <a:p>
            <a:pPr algn="just"/>
            <a:endParaRPr lang="tr-TR" altLang="tr-TR"/>
          </a:p>
          <a:p>
            <a:pPr algn="just"/>
            <a:endParaRPr lang="tr-TR" altLang="tr-TR"/>
          </a:p>
          <a:p>
            <a:pPr algn="just"/>
            <a:r>
              <a:rPr lang="tr-TR" altLang="tr-TR" u="sng"/>
              <a:t>Not 1:</a:t>
            </a:r>
            <a:r>
              <a:rPr lang="tr-TR" altLang="tr-TR"/>
              <a:t> Hedef ülkelere +10% destek</a:t>
            </a:r>
          </a:p>
          <a:p>
            <a:pPr algn="just"/>
            <a:endParaRPr lang="tr-TR" altLang="tr-TR"/>
          </a:p>
          <a:p>
            <a:pPr algn="just"/>
            <a:r>
              <a:rPr lang="tr-TR" altLang="tr-TR" u="sng"/>
              <a:t>Not 2:</a:t>
            </a:r>
            <a:r>
              <a:rPr lang="tr-TR" altLang="tr-TR"/>
              <a:t> Yatırım Teşvik Uygulaması kapsamında +20%’ye varan destek</a:t>
            </a:r>
          </a:p>
        </p:txBody>
      </p:sp>
      <p:sp>
        <p:nvSpPr>
          <p:cNvPr id="5" name="Title 2"/>
          <p:cNvSpPr>
            <a:spLocks/>
          </p:cNvSpPr>
          <p:nvPr/>
        </p:nvSpPr>
        <p:spPr bwMode="auto">
          <a:xfrm>
            <a:off x="857250" y="357188"/>
            <a:ext cx="8185150" cy="396875"/>
          </a:xfrm>
          <a:prstGeom prst="rect">
            <a:avLst/>
          </a:prstGeom>
          <a:noFill/>
          <a:ln w="9525">
            <a:noFill/>
            <a:miter lim="800000"/>
            <a:headEnd/>
            <a:tailEnd/>
          </a:ln>
        </p:spPr>
        <p:txBody>
          <a:bodyPr anchor="ctr"/>
          <a:lstStyle/>
          <a:p>
            <a:pPr algn="ctr" defTabSz="914400">
              <a:defRPr/>
            </a:pPr>
            <a:r>
              <a:rPr lang="tr-TR" sz="3200" b="1" dirty="0">
                <a:solidFill>
                  <a:schemeClr val="bg1"/>
                </a:solidFill>
                <a:effectLst>
                  <a:outerShdw blurRad="38100" dist="38100" dir="2700000" algn="tl">
                    <a:srgbClr val="000000">
                      <a:alpha val="43137"/>
                    </a:srgbClr>
                  </a:outerShdw>
                </a:effectLst>
                <a:latin typeface="+mj-lt"/>
              </a:rPr>
              <a:t>YURTDIŞI BİRİM, MARKA VE TANITIM DESTEĞİ</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30275" y="403225"/>
            <a:ext cx="7818438" cy="396875"/>
          </a:xfrm>
        </p:spPr>
        <p:txBody>
          <a:bodyPr/>
          <a:lstStyle/>
          <a:p>
            <a:pPr algn="ctr" eaLnBrk="1" hangingPunct="1">
              <a:defRPr/>
            </a:pPr>
            <a:r>
              <a:rPr lang="tr-TR" dirty="0" smtClean="0">
                <a:effectLst>
                  <a:outerShdw blurRad="38100" dist="38100" dir="2700000" algn="tl">
                    <a:srgbClr val="000000"/>
                  </a:outerShdw>
                </a:effectLst>
              </a:rPr>
              <a:t>İHRACATA YÖNELİK DEVLET YARDIMLARI</a:t>
            </a:r>
            <a:endParaRPr lang="en-US" dirty="0"/>
          </a:p>
        </p:txBody>
      </p:sp>
      <p:graphicFrame>
        <p:nvGraphicFramePr>
          <p:cNvPr id="4" name="İçerik Yer Tutucusu 3"/>
          <p:cNvGraphicFramePr>
            <a:graphicFrameLocks noGrp="1"/>
          </p:cNvGraphicFramePr>
          <p:nvPr>
            <p:ph idx="1"/>
          </p:nvPr>
        </p:nvGraphicFramePr>
        <p:xfrm>
          <a:off x="468313" y="836613"/>
          <a:ext cx="8280400" cy="560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641350" y="995363"/>
            <a:ext cx="385763" cy="706437"/>
          </a:xfrm>
          <a:prstGeom prst="rect">
            <a:avLst/>
          </a:prstGeom>
          <a:noFill/>
        </p:spPr>
        <p:txBody>
          <a:bodyPr>
            <a:spAutoFit/>
          </a:bodyPr>
          <a:lstStyle/>
          <a:p>
            <a:pPr>
              <a:defRPr/>
            </a:pPr>
            <a:r>
              <a:rPr lang="tr-TR" sz="4000" dirty="0">
                <a:latin typeface="+mj-lt"/>
              </a:rPr>
              <a:t>1</a:t>
            </a:r>
          </a:p>
        </p:txBody>
      </p:sp>
      <p:sp>
        <p:nvSpPr>
          <p:cNvPr id="7" name="Metin kutusu 6"/>
          <p:cNvSpPr txBox="1"/>
          <p:nvPr/>
        </p:nvSpPr>
        <p:spPr>
          <a:xfrm>
            <a:off x="1098550" y="1757363"/>
            <a:ext cx="385763" cy="706437"/>
          </a:xfrm>
          <a:prstGeom prst="rect">
            <a:avLst/>
          </a:prstGeom>
          <a:noFill/>
        </p:spPr>
        <p:txBody>
          <a:bodyPr>
            <a:spAutoFit/>
          </a:bodyPr>
          <a:lstStyle/>
          <a:p>
            <a:pPr>
              <a:defRPr/>
            </a:pPr>
            <a:r>
              <a:rPr lang="tr-TR" sz="4000" dirty="0">
                <a:latin typeface="+mj-lt"/>
              </a:rPr>
              <a:t>2</a:t>
            </a:r>
          </a:p>
        </p:txBody>
      </p:sp>
      <p:sp>
        <p:nvSpPr>
          <p:cNvPr id="8" name="Metin kutusu 7"/>
          <p:cNvSpPr txBox="1"/>
          <p:nvPr/>
        </p:nvSpPr>
        <p:spPr>
          <a:xfrm>
            <a:off x="1355725" y="2513013"/>
            <a:ext cx="384175" cy="708025"/>
          </a:xfrm>
          <a:prstGeom prst="rect">
            <a:avLst/>
          </a:prstGeom>
          <a:noFill/>
        </p:spPr>
        <p:txBody>
          <a:bodyPr>
            <a:spAutoFit/>
          </a:bodyPr>
          <a:lstStyle/>
          <a:p>
            <a:pPr>
              <a:defRPr/>
            </a:pPr>
            <a:r>
              <a:rPr lang="tr-TR" sz="4000" dirty="0">
                <a:latin typeface="+mj-lt"/>
              </a:rPr>
              <a:t>3</a:t>
            </a:r>
          </a:p>
        </p:txBody>
      </p:sp>
      <p:sp>
        <p:nvSpPr>
          <p:cNvPr id="9" name="Metin kutusu 8"/>
          <p:cNvSpPr txBox="1"/>
          <p:nvPr/>
        </p:nvSpPr>
        <p:spPr>
          <a:xfrm>
            <a:off x="1419225" y="3289300"/>
            <a:ext cx="385763" cy="706438"/>
          </a:xfrm>
          <a:prstGeom prst="rect">
            <a:avLst/>
          </a:prstGeom>
          <a:noFill/>
        </p:spPr>
        <p:txBody>
          <a:bodyPr>
            <a:spAutoFit/>
          </a:bodyPr>
          <a:lstStyle/>
          <a:p>
            <a:pPr>
              <a:defRPr/>
            </a:pPr>
            <a:r>
              <a:rPr lang="tr-TR" sz="4000" dirty="0">
                <a:latin typeface="+mj-lt"/>
              </a:rPr>
              <a:t>4</a:t>
            </a:r>
          </a:p>
        </p:txBody>
      </p:sp>
      <p:sp>
        <p:nvSpPr>
          <p:cNvPr id="10" name="Metin kutusu 9"/>
          <p:cNvSpPr txBox="1"/>
          <p:nvPr/>
        </p:nvSpPr>
        <p:spPr>
          <a:xfrm>
            <a:off x="1371600" y="4054475"/>
            <a:ext cx="385763" cy="708025"/>
          </a:xfrm>
          <a:prstGeom prst="rect">
            <a:avLst/>
          </a:prstGeom>
          <a:noFill/>
        </p:spPr>
        <p:txBody>
          <a:bodyPr>
            <a:spAutoFit/>
          </a:bodyPr>
          <a:lstStyle/>
          <a:p>
            <a:pPr>
              <a:defRPr/>
            </a:pPr>
            <a:r>
              <a:rPr lang="tr-TR" sz="4000" dirty="0">
                <a:latin typeface="+mj-lt"/>
              </a:rPr>
              <a:t>5</a:t>
            </a:r>
          </a:p>
        </p:txBody>
      </p:sp>
      <p:sp>
        <p:nvSpPr>
          <p:cNvPr id="11" name="Metin kutusu 10"/>
          <p:cNvSpPr txBox="1"/>
          <p:nvPr/>
        </p:nvSpPr>
        <p:spPr>
          <a:xfrm>
            <a:off x="1106488" y="4813300"/>
            <a:ext cx="385762" cy="706438"/>
          </a:xfrm>
          <a:prstGeom prst="rect">
            <a:avLst/>
          </a:prstGeom>
          <a:noFill/>
        </p:spPr>
        <p:txBody>
          <a:bodyPr>
            <a:spAutoFit/>
          </a:bodyPr>
          <a:lstStyle/>
          <a:p>
            <a:pPr>
              <a:defRPr/>
            </a:pPr>
            <a:r>
              <a:rPr lang="tr-TR" sz="4000" dirty="0">
                <a:latin typeface="+mj-lt"/>
              </a:rPr>
              <a:t>6</a:t>
            </a:r>
          </a:p>
        </p:txBody>
      </p:sp>
      <p:sp>
        <p:nvSpPr>
          <p:cNvPr id="12" name="Metin kutusu 11"/>
          <p:cNvSpPr txBox="1"/>
          <p:nvPr/>
        </p:nvSpPr>
        <p:spPr>
          <a:xfrm>
            <a:off x="633413" y="5592763"/>
            <a:ext cx="385762" cy="708025"/>
          </a:xfrm>
          <a:prstGeom prst="rect">
            <a:avLst/>
          </a:prstGeom>
          <a:noFill/>
        </p:spPr>
        <p:txBody>
          <a:bodyPr>
            <a:spAutoFit/>
          </a:bodyPr>
          <a:lstStyle/>
          <a:p>
            <a:pPr>
              <a:defRPr/>
            </a:pPr>
            <a:r>
              <a:rPr lang="tr-TR" sz="4000" dirty="0">
                <a:latin typeface="+mj-lt"/>
              </a:rPr>
              <a:t>7</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01638"/>
            <a:ext cx="8027988" cy="396875"/>
          </a:xfrm>
        </p:spPr>
        <p:txBody>
          <a:bodyPr/>
          <a:lstStyle/>
          <a:p>
            <a:pPr algn="ctr" eaLnBrk="1" hangingPunct="1">
              <a:defRPr/>
            </a:pPr>
            <a:r>
              <a:rPr lang="tr-TR" sz="4400" dirty="0" smtClean="0"/>
              <a:t>GENEL ESASLAR</a:t>
            </a:r>
            <a:endParaRPr lang="en-US" sz="4400" dirty="0"/>
          </a:p>
        </p:txBody>
      </p:sp>
      <p:sp>
        <p:nvSpPr>
          <p:cNvPr id="44035" name="Rectangle 3"/>
          <p:cNvSpPr txBox="1">
            <a:spLocks noChangeArrowheads="1"/>
          </p:cNvSpPr>
          <p:nvPr/>
        </p:nvSpPr>
        <p:spPr bwMode="auto">
          <a:xfrm>
            <a:off x="530225" y="1138238"/>
            <a:ext cx="8382000" cy="5275262"/>
          </a:xfrm>
          <a:prstGeom prst="rect">
            <a:avLst/>
          </a:prstGeom>
          <a:noFill/>
          <a:ln w="9525">
            <a:noFill/>
            <a:miter lim="800000"/>
            <a:headEnd/>
            <a:tailEnd/>
          </a:ln>
        </p:spPr>
        <p:txBody>
          <a:bodyPr lIns="90488" tIns="44450" rIns="90488" bIns="44450"/>
          <a:lstStyle/>
          <a:p>
            <a:pPr marL="457200" indent="-457200" eaLnBrk="1" hangingPunct="1">
              <a:lnSpc>
                <a:spcPct val="90000"/>
              </a:lnSpc>
              <a:spcBef>
                <a:spcPct val="20000"/>
              </a:spcBef>
              <a:buFont typeface="Arial" pitchFamily="34" charset="0"/>
              <a:buChar char="•"/>
            </a:pPr>
            <a:r>
              <a:rPr lang="tr-TR" altLang="tr-TR" sz="2800" b="1"/>
              <a:t>Mevzuat</a:t>
            </a:r>
          </a:p>
          <a:p>
            <a:pPr marL="457200" indent="-457200" eaLnBrk="1" hangingPunct="1">
              <a:lnSpc>
                <a:spcPct val="90000"/>
              </a:lnSpc>
              <a:spcBef>
                <a:spcPct val="20000"/>
              </a:spcBef>
              <a:buFont typeface="Arial" pitchFamily="34" charset="0"/>
              <a:buChar char="•"/>
            </a:pPr>
            <a:r>
              <a:rPr lang="tr-TR" altLang="tr-TR" sz="2800" b="1">
                <a:hlinkClick r:id="rId3"/>
              </a:rPr>
              <a:t>www.ekonomi.gov.tr</a:t>
            </a:r>
            <a:endParaRPr lang="tr-TR" altLang="tr-TR" sz="2800" b="1"/>
          </a:p>
          <a:p>
            <a:pPr marL="457200" indent="-457200" eaLnBrk="1" hangingPunct="1">
              <a:lnSpc>
                <a:spcPct val="90000"/>
              </a:lnSpc>
              <a:spcBef>
                <a:spcPct val="20000"/>
              </a:spcBef>
              <a:buFont typeface="Arial" pitchFamily="34" charset="0"/>
              <a:buChar char="•"/>
            </a:pPr>
            <a:r>
              <a:rPr lang="tr-TR" altLang="tr-TR" sz="2800" b="1"/>
              <a:t>Program/Proje Başvuruları</a:t>
            </a:r>
          </a:p>
          <a:p>
            <a:pPr marL="457200" indent="-457200" eaLnBrk="1" hangingPunct="1">
              <a:lnSpc>
                <a:spcPct val="90000"/>
              </a:lnSpc>
              <a:spcBef>
                <a:spcPct val="20000"/>
              </a:spcBef>
              <a:buFont typeface="Arial" pitchFamily="34" charset="0"/>
              <a:buChar char="•"/>
            </a:pPr>
            <a:r>
              <a:rPr lang="tr-TR" altLang="tr-TR" sz="2800" b="1"/>
              <a:t>Harcama Başvuruları</a:t>
            </a:r>
          </a:p>
          <a:p>
            <a:pPr marL="457200" indent="-457200" eaLnBrk="1" hangingPunct="1">
              <a:lnSpc>
                <a:spcPct val="90000"/>
              </a:lnSpc>
              <a:spcBef>
                <a:spcPct val="20000"/>
              </a:spcBef>
              <a:buFont typeface="Arial" pitchFamily="34" charset="0"/>
              <a:buChar char="•"/>
            </a:pPr>
            <a:r>
              <a:rPr lang="tr-TR" altLang="tr-TR" sz="2800" b="1"/>
              <a:t>Bankacılık Sistemi</a:t>
            </a:r>
          </a:p>
          <a:p>
            <a:pPr marL="457200" indent="-457200" eaLnBrk="1" hangingPunct="1">
              <a:lnSpc>
                <a:spcPct val="90000"/>
              </a:lnSpc>
              <a:spcBef>
                <a:spcPct val="20000"/>
              </a:spcBef>
              <a:buFont typeface="Arial" pitchFamily="34" charset="0"/>
              <a:buChar char="•"/>
            </a:pPr>
            <a:r>
              <a:rPr lang="tr-TR" altLang="tr-TR" sz="2800" b="1"/>
              <a:t>Yurtdışında düzenlenen Belgeler</a:t>
            </a:r>
          </a:p>
          <a:p>
            <a:pPr marL="457200" indent="-457200" eaLnBrk="1" hangingPunct="1">
              <a:lnSpc>
                <a:spcPct val="90000"/>
              </a:lnSpc>
              <a:spcBef>
                <a:spcPct val="20000"/>
              </a:spcBef>
              <a:buFont typeface="Arial" pitchFamily="34" charset="0"/>
              <a:buChar char="•"/>
            </a:pPr>
            <a:r>
              <a:rPr lang="tr-TR" altLang="tr-TR" sz="2800" b="1"/>
              <a:t>Destekleme ve Fiyat İstikrar Fonu (DFİF)</a:t>
            </a:r>
          </a:p>
          <a:p>
            <a:pPr marL="457200" indent="-457200" eaLnBrk="1" hangingPunct="1">
              <a:lnSpc>
                <a:spcPct val="90000"/>
              </a:lnSpc>
              <a:spcBef>
                <a:spcPct val="20000"/>
              </a:spcBef>
              <a:buFont typeface="Arial" pitchFamily="34" charset="0"/>
              <a:buChar char="•"/>
            </a:pPr>
            <a:r>
              <a:rPr lang="tr-TR" altLang="tr-TR" sz="2800" b="1"/>
              <a:t>Merkez Bankası</a:t>
            </a:r>
          </a:p>
          <a:p>
            <a:pPr marL="457200" indent="-457200" eaLnBrk="1" hangingPunct="1">
              <a:lnSpc>
                <a:spcPct val="90000"/>
              </a:lnSpc>
              <a:spcBef>
                <a:spcPct val="20000"/>
              </a:spcBef>
              <a:buFont typeface="Arial" pitchFamily="34" charset="0"/>
              <a:buChar char="•"/>
            </a:pPr>
            <a:r>
              <a:rPr lang="tr-TR" altLang="tr-TR" sz="2800" b="1"/>
              <a:t>Mahsup İşlemi</a:t>
            </a:r>
          </a:p>
          <a:p>
            <a:pPr marL="457200" indent="-457200" eaLnBrk="1" hangingPunct="1">
              <a:lnSpc>
                <a:spcPct val="90000"/>
              </a:lnSpc>
              <a:spcBef>
                <a:spcPct val="20000"/>
              </a:spcBef>
              <a:buFont typeface="Arial" pitchFamily="34" charset="0"/>
              <a:buChar char="•"/>
            </a:pPr>
            <a:r>
              <a:rPr lang="tr-TR" altLang="tr-TR" sz="2800" b="1"/>
              <a:t>Ödemelerde Para Birimi TL</a:t>
            </a:r>
          </a:p>
          <a:p>
            <a:pPr marL="457200" indent="-457200" eaLnBrk="1" hangingPunct="1">
              <a:lnSpc>
                <a:spcPct val="90000"/>
              </a:lnSpc>
              <a:spcBef>
                <a:spcPct val="20000"/>
              </a:spcBef>
              <a:buFont typeface="Arial" pitchFamily="34" charset="0"/>
              <a:buChar char="•"/>
            </a:pPr>
            <a:r>
              <a:rPr lang="tr-TR" altLang="tr-TR" sz="2800" b="1"/>
              <a:t>Faaliyet – desteklendiği tebliğ</a:t>
            </a:r>
          </a:p>
          <a:p>
            <a:pPr marL="457200" indent="-457200" eaLnBrk="1" hangingPunct="1">
              <a:lnSpc>
                <a:spcPct val="90000"/>
              </a:lnSpc>
              <a:spcBef>
                <a:spcPct val="20000"/>
              </a:spcBef>
              <a:buFont typeface="Arial" pitchFamily="34" charset="0"/>
              <a:buChar char="•"/>
            </a:pPr>
            <a:endParaRPr lang="tr-TR" altLang="tr-TR" sz="3200" b="1"/>
          </a:p>
          <a:p>
            <a:pPr marL="457200" indent="-457200" eaLnBrk="1" hangingPunct="1">
              <a:lnSpc>
                <a:spcPct val="90000"/>
              </a:lnSpc>
              <a:spcBef>
                <a:spcPct val="20000"/>
              </a:spcBef>
              <a:buFont typeface="Arial" pitchFamily="34" charset="0"/>
              <a:buChar char="•"/>
            </a:pPr>
            <a:endParaRPr lang="tr-TR" altLang="tr-TR" sz="3200" b="1"/>
          </a:p>
          <a:p>
            <a:pPr marL="457200" indent="-457200" eaLnBrk="1" hangingPunct="1">
              <a:lnSpc>
                <a:spcPct val="90000"/>
              </a:lnSpc>
              <a:spcBef>
                <a:spcPct val="20000"/>
              </a:spcBef>
              <a:buFont typeface="Arial" pitchFamily="34" charset="0"/>
              <a:buChar char="•"/>
            </a:pPr>
            <a:endParaRPr lang="tr-TR" altLang="tr-TR" sz="3200" b="1"/>
          </a:p>
        </p:txBody>
      </p:sp>
      <p:sp>
        <p:nvSpPr>
          <p:cNvPr id="4"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88900" y="369888"/>
            <a:ext cx="9026525" cy="431800"/>
          </a:xfrm>
        </p:spPr>
        <p:txBody>
          <a:bodyPr/>
          <a:lstStyle/>
          <a:p>
            <a:pPr algn="ctr" eaLnBrk="1" hangingPunct="1">
              <a:defRPr/>
            </a:pPr>
            <a:r>
              <a:rPr lang="tr-TR" sz="4400" dirty="0">
                <a:ea typeface="ＭＳ Ｐゴシック" charset="0"/>
              </a:rPr>
              <a:t>www.ekonomi.gov.tr</a:t>
            </a:r>
          </a:p>
        </p:txBody>
      </p:sp>
      <p:pic>
        <p:nvPicPr>
          <p:cNvPr id="45059" name="Resim 2"/>
          <p:cNvPicPr>
            <a:picLocks noChangeAspect="1"/>
          </p:cNvPicPr>
          <p:nvPr/>
        </p:nvPicPr>
        <p:blipFill>
          <a:blip r:embed="rId2"/>
          <a:srcRect/>
          <a:stretch>
            <a:fillRect/>
          </a:stretch>
        </p:blipFill>
        <p:spPr bwMode="auto">
          <a:xfrm>
            <a:off x="182563" y="946150"/>
            <a:ext cx="8732837" cy="5557838"/>
          </a:xfrm>
          <a:prstGeom prst="rect">
            <a:avLst/>
          </a:prstGeom>
          <a:noFill/>
          <a:ln w="9525">
            <a:noFill/>
            <a:miter lim="800000"/>
            <a:headEnd/>
            <a:tailEnd/>
          </a:ln>
        </p:spPr>
      </p:pic>
      <p:sp>
        <p:nvSpPr>
          <p:cNvPr id="4" name="Oval 3"/>
          <p:cNvSpPr/>
          <p:nvPr/>
        </p:nvSpPr>
        <p:spPr>
          <a:xfrm>
            <a:off x="3824288" y="1682750"/>
            <a:ext cx="725487"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pic>
        <p:nvPicPr>
          <p:cNvPr id="46083" name="Resim 1"/>
          <p:cNvPicPr>
            <a:picLocks noChangeAspect="1"/>
          </p:cNvPicPr>
          <p:nvPr/>
        </p:nvPicPr>
        <p:blipFill>
          <a:blip r:embed="rId2"/>
          <a:srcRect/>
          <a:stretch>
            <a:fillRect/>
          </a:stretch>
        </p:blipFill>
        <p:spPr bwMode="auto">
          <a:xfrm>
            <a:off x="269875" y="1000125"/>
            <a:ext cx="8572500" cy="5286375"/>
          </a:xfrm>
          <a:prstGeom prst="rect">
            <a:avLst/>
          </a:prstGeom>
          <a:noFill/>
          <a:ln w="9525">
            <a:noFill/>
            <a:miter lim="800000"/>
            <a:headEnd/>
            <a:tailEnd/>
          </a:ln>
        </p:spPr>
      </p:pic>
      <p:sp>
        <p:nvSpPr>
          <p:cNvPr id="6" name="Oval 5"/>
          <p:cNvSpPr/>
          <p:nvPr/>
        </p:nvSpPr>
        <p:spPr>
          <a:xfrm>
            <a:off x="2640013" y="4405313"/>
            <a:ext cx="10287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Rectangle 2"/>
          <p:cNvSpPr>
            <a:spLocks noGrp="1" noChangeArrowheads="1"/>
          </p:cNvSpPr>
          <p:nvPr>
            <p:ph type="title"/>
          </p:nvPr>
        </p:nvSpPr>
        <p:spPr>
          <a:xfrm>
            <a:off x="88900" y="369888"/>
            <a:ext cx="9026525" cy="431800"/>
          </a:xfrm>
        </p:spPr>
        <p:txBody>
          <a:bodyPr/>
          <a:lstStyle/>
          <a:p>
            <a:pPr algn="ctr" eaLnBrk="1" hangingPunct="1">
              <a:defRPr/>
            </a:pPr>
            <a:r>
              <a:rPr lang="tr-TR" sz="4400" dirty="0">
                <a:ea typeface="ＭＳ Ｐゴシック" charset="0"/>
              </a:rPr>
              <a:t>www.ekonomi.gov.tr</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6</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TASARIM DESTEĞİ</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3600" b="1" dirty="0">
                <a:solidFill>
                  <a:schemeClr val="bg1"/>
                </a:solidFill>
                <a:effectLst>
                  <a:outerShdw blurRad="38100" dist="38100" dir="2700000" algn="tl">
                    <a:srgbClr val="000000">
                      <a:alpha val="43137"/>
                    </a:srgbClr>
                  </a:outerShdw>
                </a:effectLst>
                <a:latin typeface="+mj-lt"/>
              </a:rPr>
              <a:t>TASARIM DESTEĞİ</a:t>
            </a:r>
          </a:p>
        </p:txBody>
      </p:sp>
      <p:sp>
        <p:nvSpPr>
          <p:cNvPr id="48131" name="Text Box 7"/>
          <p:cNvSpPr txBox="1">
            <a:spLocks noChangeArrowheads="1"/>
          </p:cNvSpPr>
          <p:nvPr/>
        </p:nvSpPr>
        <p:spPr bwMode="auto">
          <a:xfrm>
            <a:off x="3451225" y="1470025"/>
            <a:ext cx="5264150" cy="830263"/>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2008/2 Sayılı Tasarım Desteği Hakkında Tebliğ	</a:t>
            </a:r>
          </a:p>
        </p:txBody>
      </p:sp>
      <p:sp>
        <p:nvSpPr>
          <p:cNvPr id="48132" name="AutoShape 6"/>
          <p:cNvSpPr>
            <a:spLocks/>
          </p:cNvSpPr>
          <p:nvPr/>
        </p:nvSpPr>
        <p:spPr bwMode="auto">
          <a:xfrm>
            <a:off x="2713038" y="30241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48134"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647950"/>
            <a:ext cx="5264150" cy="1570038"/>
          </a:xfrm>
          <a:prstGeom prst="rect">
            <a:avLst/>
          </a:prstGeom>
          <a:noFill/>
          <a:ln>
            <a:noFill/>
          </a:ln>
          <a:effectLst/>
          <a:extLst/>
        </p:spPr>
        <p:txBody>
          <a:bodyPr>
            <a:spAutoFit/>
          </a:bodyPr>
          <a:lstStyle/>
          <a:p>
            <a:pPr algn="just">
              <a:defRPr/>
            </a:pPr>
            <a:endParaRPr lang="tr-TR" sz="2400" b="1" dirty="0">
              <a:latin typeface="+mj-lt"/>
            </a:endParaRPr>
          </a:p>
          <a:p>
            <a:pPr algn="just">
              <a:defRPr/>
            </a:pPr>
            <a:r>
              <a:rPr lang="tr-TR" sz="2400" b="1" dirty="0">
                <a:latin typeface="+mj-lt"/>
              </a:rPr>
              <a:t>Türkiye’de tasarım ve </a:t>
            </a:r>
            <a:r>
              <a:rPr lang="tr-TR" sz="2400" b="1" dirty="0" err="1">
                <a:latin typeface="+mj-lt"/>
              </a:rPr>
              <a:t>inovasyon</a:t>
            </a:r>
            <a:r>
              <a:rPr lang="tr-TR" sz="2400" b="1" dirty="0">
                <a:latin typeface="+mj-lt"/>
              </a:rPr>
              <a:t> kültürünün oluşturulması ve yaygınlaştırılması</a:t>
            </a:r>
          </a:p>
        </p:txBody>
      </p:sp>
      <p:sp>
        <p:nvSpPr>
          <p:cNvPr id="4813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96294BE3-BE03-47AE-962F-B9E9A048A54B}"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24</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14" name="Text Box 10"/>
          <p:cNvSpPr txBox="1">
            <a:spLocks noChangeArrowheads="1"/>
          </p:cNvSpPr>
          <p:nvPr/>
        </p:nvSpPr>
        <p:spPr bwMode="auto">
          <a:xfrm>
            <a:off x="342900" y="5273675"/>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07608"/>
            <a:ext cx="5264150" cy="1938337"/>
          </a:xfrm>
          <a:prstGeom prst="rect">
            <a:avLst/>
          </a:prstGeom>
          <a:noFill/>
          <a:ln>
            <a:noFill/>
          </a:ln>
          <a:effectLst/>
          <a:extLst/>
        </p:spPr>
        <p:txBody>
          <a:bodyPr>
            <a:spAutoFit/>
          </a:bodyPr>
          <a:lstStyle/>
          <a:p>
            <a:pPr>
              <a:defRPr/>
            </a:pPr>
            <a:endParaRPr lang="tr-TR" sz="2400" b="1" dirty="0">
              <a:latin typeface="+mn-lt"/>
            </a:endParaRPr>
          </a:p>
          <a:p>
            <a:pPr marL="342900" indent="-342900">
              <a:buFont typeface="Arial" pitchFamily="34" charset="0"/>
              <a:buChar char="•"/>
              <a:defRPr/>
            </a:pPr>
            <a:r>
              <a:rPr lang="tr-TR" sz="2400" b="1" dirty="0">
                <a:latin typeface="+mn-lt"/>
              </a:rPr>
              <a:t>Tasarımcı şirketleri</a:t>
            </a:r>
          </a:p>
          <a:p>
            <a:pPr marL="342900" indent="-342900">
              <a:buFont typeface="Arial" pitchFamily="34" charset="0"/>
              <a:buChar char="•"/>
              <a:defRPr/>
            </a:pPr>
            <a:r>
              <a:rPr lang="tr-TR" sz="2400" b="1" dirty="0">
                <a:latin typeface="+mn-lt"/>
              </a:rPr>
              <a:t>Tasarım ofisleri</a:t>
            </a:r>
          </a:p>
          <a:p>
            <a:pPr marL="342900" indent="-342900">
              <a:buFont typeface="Arial" pitchFamily="34" charset="0"/>
              <a:buChar char="•"/>
              <a:defRPr/>
            </a:pPr>
            <a:r>
              <a:rPr lang="tr-TR" sz="2400" b="1" dirty="0">
                <a:latin typeface="+mn-lt"/>
              </a:rPr>
              <a:t>İşbirliği kuruluşları</a:t>
            </a:r>
          </a:p>
          <a:p>
            <a:pPr marL="342900" indent="-342900">
              <a:defRPr/>
            </a:pPr>
            <a:endParaRPr lang="tr-TR" sz="2400" b="1" dirty="0">
              <a:latin typeface="+mn-lt"/>
            </a:endParaRPr>
          </a:p>
        </p:txBody>
      </p:sp>
      <p:sp>
        <p:nvSpPr>
          <p:cNvPr id="48142" name="AutoShape 6"/>
          <p:cNvSpPr>
            <a:spLocks/>
          </p:cNvSpPr>
          <p:nvPr/>
        </p:nvSpPr>
        <p:spPr bwMode="auto">
          <a:xfrm>
            <a:off x="2686050" y="5002213"/>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977900" y="354013"/>
            <a:ext cx="7908925" cy="396875"/>
          </a:xfrm>
        </p:spPr>
        <p:txBody>
          <a:bodyPr/>
          <a:lstStyle/>
          <a:p>
            <a:pPr algn="r" eaLnBrk="1" hangingPunct="1">
              <a:defRPr/>
            </a:pPr>
            <a:r>
              <a:rPr lang="tr-TR" sz="2200" b="1" dirty="0" smtClean="0">
                <a:solidFill>
                  <a:schemeClr val="bg1"/>
                </a:solidFill>
                <a:effectLst>
                  <a:outerShdw blurRad="50800" dist="38100" dir="18900000" algn="bl" rotWithShape="0">
                    <a:srgbClr val="4D968B">
                      <a:alpha val="40000"/>
                    </a:srgbClr>
                  </a:outerShdw>
                </a:effectLst>
              </a:rPr>
              <a:t>TASARIMCI ŞİRKETLERİ VE TASARIM OFİSLERİNİN DESTEKLENMESİ</a:t>
            </a:r>
            <a:endParaRPr lang="tr-TR" sz="2200" b="1" dirty="0">
              <a:solidFill>
                <a:schemeClr val="bg1"/>
              </a:solidFill>
              <a:effectLst>
                <a:outerShdw blurRad="50800" dist="38100" dir="18900000" algn="bl" rotWithShape="0">
                  <a:srgbClr val="4D968B">
                    <a:alpha val="40000"/>
                  </a:srgbClr>
                </a:outerShdw>
              </a:effectLst>
            </a:endParaRPr>
          </a:p>
        </p:txBody>
      </p:sp>
      <p:graphicFrame>
        <p:nvGraphicFramePr>
          <p:cNvPr id="19" name="Group 56"/>
          <p:cNvGraphicFramePr>
            <a:graphicFrameLocks/>
          </p:cNvGraphicFramePr>
          <p:nvPr/>
        </p:nvGraphicFramePr>
        <p:xfrm>
          <a:off x="134938" y="985838"/>
          <a:ext cx="8751888" cy="4845051"/>
        </p:xfrm>
        <a:graphic>
          <a:graphicData uri="http://schemas.openxmlformats.org/drawingml/2006/table">
            <a:tbl>
              <a:tblPr/>
              <a:tblGrid>
                <a:gridCol w="4284417"/>
                <a:gridCol w="1066739"/>
                <a:gridCol w="2277849"/>
                <a:gridCol w="1122883"/>
              </a:tblGrid>
              <a:tr h="586467">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cs typeface="Arial" pitchFamily="34" charset="0"/>
                        </a:rPr>
                        <a:t>Destek Kalemi</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 Limiti</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Süre/Adet</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r>
              <a:tr h="1079757">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Tanıtım Faaliyetleri (TV, Radyo, İnternet, gazete, dergi, fuar, seminer, sinema reklamı) </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300.000$, 150.000$ /yıl</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32959">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birim kurulum/dekorasyon (yer ve duvar döşemeleri, güvenlik sistemi, raf ve dolap, ışıklandırma sistemi, kepenk sistemi)</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100.000$, 50.000$/yıl </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6467">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birim kira</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200.000$, 100.000$/ yıl</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64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Patent, faydalı model, endüstriyel tasarım tescili + yurtdışı marka tescili</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50.000$/yıl</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64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İstihdam (tasarımcı + modelist)</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150.000$, 200.000$/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64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Danışmanlık (Yönetim, Tasarım, Uluslararası Hukuk, Bilişim)</a:t>
                      </a: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200.000$, 100.000$/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yıl</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1436" marR="91436" marT="45737" marB="457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647700" y="354013"/>
            <a:ext cx="8167688" cy="396875"/>
          </a:xfrm>
        </p:spPr>
        <p:txBody>
          <a:bodyPr/>
          <a:lstStyle/>
          <a:p>
            <a:pPr algn="r" eaLnBrk="1" hangingPunct="1">
              <a:defRPr/>
            </a:pPr>
            <a:r>
              <a:rPr lang="tr-TR" sz="3200" b="1" dirty="0" smtClean="0">
                <a:solidFill>
                  <a:schemeClr val="bg1"/>
                </a:solidFill>
                <a:effectLst>
                  <a:outerShdw blurRad="50800" dist="38100" dir="18900000" algn="bl" rotWithShape="0">
                    <a:srgbClr val="4D968B">
                      <a:alpha val="40000"/>
                    </a:srgbClr>
                  </a:outerShdw>
                </a:effectLst>
              </a:rPr>
              <a:t>İŞBİRLİĞİ KURULUŞLARININ DESTEKLENMESİ</a:t>
            </a:r>
            <a:endParaRPr lang="tr-TR" sz="3200" b="1" dirty="0">
              <a:solidFill>
                <a:schemeClr val="bg1"/>
              </a:solidFill>
              <a:effectLst>
                <a:outerShdw blurRad="50800" dist="38100" dir="18900000" algn="bl" rotWithShape="0">
                  <a:srgbClr val="4D968B">
                    <a:alpha val="40000"/>
                  </a:srgbClr>
                </a:outerShdw>
              </a:effectLst>
            </a:endParaRPr>
          </a:p>
        </p:txBody>
      </p:sp>
      <p:sp>
        <p:nvSpPr>
          <p:cNvPr id="51203" name="Metin kutusu 1"/>
          <p:cNvSpPr txBox="1">
            <a:spLocks noChangeArrowheads="1"/>
          </p:cNvSpPr>
          <p:nvPr/>
        </p:nvSpPr>
        <p:spPr bwMode="auto">
          <a:xfrm>
            <a:off x="512763" y="1138238"/>
            <a:ext cx="8302625" cy="3048000"/>
          </a:xfrm>
          <a:prstGeom prst="rect">
            <a:avLst/>
          </a:prstGeom>
          <a:noFill/>
          <a:ln w="9525">
            <a:noFill/>
            <a:miter lim="800000"/>
            <a:headEnd/>
            <a:tailEnd/>
          </a:ln>
        </p:spPr>
        <p:txBody>
          <a:bodyPr>
            <a:spAutoFit/>
          </a:bodyPr>
          <a:lstStyle/>
          <a:p>
            <a:pPr marL="285750" indent="-285750" algn="just">
              <a:buFont typeface="Arial" pitchFamily="34" charset="0"/>
              <a:buChar char="•"/>
            </a:pPr>
            <a:r>
              <a:rPr lang="tr-TR" altLang="tr-TR" sz="2400"/>
              <a:t>İşbirliği kuruluşları tarafından tasarım kültürünün oluşturulması, yaygınlaştırılması ile tasarımcıların ve ürünlerinin yurtiçi ve yurtdışı pazarlarda tanıtılması, pazarlanması ve markalaşma amacıyla gerçekleştirecekleri;</a:t>
            </a:r>
          </a:p>
          <a:p>
            <a:pPr marL="800100" lvl="1" indent="-342900">
              <a:buFontTx/>
              <a:buAutoNum type="arabicParenR"/>
            </a:pPr>
            <a:r>
              <a:rPr lang="tr-TR" altLang="tr-TR" sz="2400"/>
              <a:t>Görsel ve yazılı tanıtım</a:t>
            </a:r>
          </a:p>
          <a:p>
            <a:pPr marL="800100" lvl="1" indent="-342900">
              <a:buFontTx/>
              <a:buAutoNum type="arabicParenR"/>
            </a:pPr>
            <a:r>
              <a:rPr lang="tr-TR" altLang="tr-TR" sz="2400"/>
              <a:t>Sergi, tasarım fuarı</a:t>
            </a:r>
          </a:p>
          <a:p>
            <a:pPr marL="800100" lvl="1" indent="-342900">
              <a:buFontTx/>
              <a:buAutoNum type="arabicParenR"/>
            </a:pPr>
            <a:r>
              <a:rPr lang="tr-TR" altLang="tr-TR" sz="2400"/>
              <a:t>Tasarım yarışmaları</a:t>
            </a:r>
          </a:p>
        </p:txBody>
      </p:sp>
      <p:sp>
        <p:nvSpPr>
          <p:cNvPr id="51204" name="AutoShape 6"/>
          <p:cNvSpPr>
            <a:spLocks/>
          </p:cNvSpPr>
          <p:nvPr/>
        </p:nvSpPr>
        <p:spPr bwMode="auto">
          <a:xfrm rot="10800000">
            <a:off x="5103813" y="3087688"/>
            <a:ext cx="360362" cy="987425"/>
          </a:xfrm>
          <a:prstGeom prst="leftBrace">
            <a:avLst>
              <a:gd name="adj1" fmla="val 26678"/>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51205" name="Metin kutusu 3"/>
          <p:cNvSpPr txBox="1">
            <a:spLocks noChangeArrowheads="1"/>
          </p:cNvSpPr>
          <p:nvPr/>
        </p:nvSpPr>
        <p:spPr bwMode="auto">
          <a:xfrm>
            <a:off x="5751513" y="3335338"/>
            <a:ext cx="3063875" cy="461962"/>
          </a:xfrm>
          <a:prstGeom prst="rect">
            <a:avLst/>
          </a:prstGeom>
          <a:noFill/>
          <a:ln w="9525">
            <a:noFill/>
            <a:miter lim="800000"/>
            <a:headEnd/>
            <a:tailEnd/>
          </a:ln>
        </p:spPr>
        <p:txBody>
          <a:bodyPr>
            <a:spAutoFit/>
          </a:bodyPr>
          <a:lstStyle/>
          <a:p>
            <a:r>
              <a:rPr lang="tr-TR" altLang="tr-TR" sz="2400"/>
              <a:t>50%, 300.000$/proje</a:t>
            </a:r>
          </a:p>
        </p:txBody>
      </p:sp>
      <p:sp>
        <p:nvSpPr>
          <p:cNvPr id="51206" name="Metin kutusu 5"/>
          <p:cNvSpPr txBox="1">
            <a:spLocks noChangeArrowheads="1"/>
          </p:cNvSpPr>
          <p:nvPr/>
        </p:nvSpPr>
        <p:spPr bwMode="auto">
          <a:xfrm>
            <a:off x="512763" y="4175125"/>
            <a:ext cx="8302625" cy="1846263"/>
          </a:xfrm>
          <a:prstGeom prst="rect">
            <a:avLst/>
          </a:prstGeom>
          <a:noFill/>
          <a:ln w="9525">
            <a:noFill/>
            <a:miter lim="800000"/>
            <a:headEnd/>
            <a:tailEnd/>
          </a:ln>
        </p:spPr>
        <p:txBody>
          <a:bodyPr>
            <a:spAutoFit/>
          </a:bodyPr>
          <a:lstStyle/>
          <a:p>
            <a:pPr marL="285750" indent="-285750" algn="just">
              <a:buFont typeface="Arial" pitchFamily="34" charset="0"/>
              <a:buChar char="•"/>
            </a:pPr>
            <a:endParaRPr lang="tr-TR" altLang="tr-TR"/>
          </a:p>
          <a:p>
            <a:pPr marL="285750" indent="-285750" algn="just">
              <a:buFont typeface="Arial" pitchFamily="34" charset="0"/>
              <a:buChar char="•"/>
            </a:pPr>
            <a:r>
              <a:rPr lang="tr-TR" altLang="tr-TR" sz="2400"/>
              <a:t>Tasarım yarışmalarında dereceye giren yıllık en fazla 30 adet tasarımcının yurtdışındaki eğitim giderleri ile aylık en fazla 1.500$’lık yaşam giderleri en fazla iki yıl süreyle desteklenir.</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7</a:t>
            </a:r>
          </a:p>
        </p:txBody>
      </p:sp>
      <p:sp>
        <p:nvSpPr>
          <p:cNvPr id="9" name="Yuvarlatılmış Dikdörtgen 8"/>
          <p:cNvSpPr/>
          <p:nvPr/>
        </p:nvSpPr>
        <p:spPr>
          <a:xfrm>
            <a:off x="577850" y="20129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MARKA VE TURQUALITY DESTEĞİ</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3600" b="1" dirty="0">
                <a:solidFill>
                  <a:schemeClr val="bg1"/>
                </a:solidFill>
                <a:effectLst>
                  <a:outerShdw blurRad="38100" dist="38100" dir="2700000" algn="tl">
                    <a:srgbClr val="000000">
                      <a:alpha val="43137"/>
                    </a:srgbClr>
                  </a:outerShdw>
                </a:effectLst>
                <a:latin typeface="+mj-lt"/>
              </a:rPr>
              <a:t>MARKA VE TURQUALİTY DESTEĞİ</a:t>
            </a:r>
          </a:p>
        </p:txBody>
      </p:sp>
      <p:sp>
        <p:nvSpPr>
          <p:cNvPr id="54275" name="Text Box 7"/>
          <p:cNvSpPr txBox="1">
            <a:spLocks noChangeArrowheads="1"/>
          </p:cNvSpPr>
          <p:nvPr/>
        </p:nvSpPr>
        <p:spPr bwMode="auto">
          <a:xfrm>
            <a:off x="3451225" y="788988"/>
            <a:ext cx="5264150" cy="1508125"/>
          </a:xfrm>
          <a:prstGeom prst="rect">
            <a:avLst/>
          </a:prstGeom>
          <a:noFill/>
          <a:ln w="9525">
            <a:noFill/>
            <a:miter lim="800000"/>
            <a:headEnd/>
            <a:tailEnd/>
          </a:ln>
        </p:spPr>
        <p:txBody>
          <a:bodyPr>
            <a:spAutoFit/>
          </a:bodyPr>
          <a:lstStyle/>
          <a:p>
            <a:pPr algn="just"/>
            <a:r>
              <a:rPr lang="tr-TR" altLang="tr-TR" sz="2300" b="1">
                <a:latin typeface="Calibri" pitchFamily="34" charset="0"/>
                <a:cs typeface="Arial" pitchFamily="34" charset="0"/>
              </a:rPr>
              <a:t>2006/4 Sayılı Türk Ürünlerinin Yurtdışında Markalaşması, Türk Malı İmajının Yerleştirilmesi ve Turquality’nin Desteklenmesi Hakkında Tebliğ	</a:t>
            </a:r>
          </a:p>
        </p:txBody>
      </p:sp>
      <p:sp>
        <p:nvSpPr>
          <p:cNvPr id="54276" name="AutoShape 6"/>
          <p:cNvSpPr>
            <a:spLocks/>
          </p:cNvSpPr>
          <p:nvPr/>
        </p:nvSpPr>
        <p:spPr bwMode="auto">
          <a:xfrm>
            <a:off x="2713038" y="2638425"/>
            <a:ext cx="360362" cy="2206625"/>
          </a:xfrm>
          <a:prstGeom prst="leftBrace">
            <a:avLst>
              <a:gd name="adj1" fmla="val 26648"/>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467100"/>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54278" name="AutoShape 6"/>
          <p:cNvSpPr>
            <a:spLocks/>
          </p:cNvSpPr>
          <p:nvPr/>
        </p:nvSpPr>
        <p:spPr bwMode="auto">
          <a:xfrm>
            <a:off x="2649538" y="9794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301750"/>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097088"/>
            <a:ext cx="5264150" cy="2924175"/>
          </a:xfrm>
          <a:prstGeom prst="rect">
            <a:avLst/>
          </a:prstGeom>
          <a:noFill/>
          <a:ln>
            <a:noFill/>
          </a:ln>
          <a:effectLst/>
          <a:extLst/>
        </p:spPr>
        <p:txBody>
          <a:bodyPr>
            <a:spAutoFit/>
          </a:bodyPr>
          <a:lstStyle/>
          <a:p>
            <a:pPr algn="just">
              <a:defRPr/>
            </a:pPr>
            <a:endParaRPr lang="tr-TR" sz="2300" b="1" dirty="0">
              <a:latin typeface="+mj-lt"/>
            </a:endParaRPr>
          </a:p>
          <a:p>
            <a:pPr marL="342900" indent="-342900" algn="just">
              <a:buFont typeface="Arial" pitchFamily="34" charset="0"/>
              <a:buChar char="•"/>
              <a:defRPr/>
            </a:pPr>
            <a:r>
              <a:rPr lang="tr-TR" sz="2300" b="1" dirty="0">
                <a:latin typeface="+mj-lt"/>
              </a:rPr>
              <a:t>Markalaşma bilinci ve sürecini hızlandırmak</a:t>
            </a:r>
          </a:p>
          <a:p>
            <a:pPr marL="342900" indent="-342900" algn="just">
              <a:buFont typeface="Arial" pitchFamily="34" charset="0"/>
              <a:buChar char="•"/>
              <a:defRPr/>
            </a:pPr>
            <a:r>
              <a:rPr lang="tr-TR" sz="2300" b="1" dirty="0">
                <a:latin typeface="+mj-lt"/>
              </a:rPr>
              <a:t>Mallarımızın dış pazarlara girişini ve tutundurulmalarını kolaylaştırmak</a:t>
            </a:r>
          </a:p>
          <a:p>
            <a:pPr marL="342900" indent="-342900" algn="just">
              <a:buFont typeface="Arial" pitchFamily="34" charset="0"/>
              <a:buChar char="•"/>
              <a:defRPr/>
            </a:pPr>
            <a:r>
              <a:rPr lang="tr-TR" sz="2300" b="1" dirty="0">
                <a:latin typeface="+mj-lt"/>
              </a:rPr>
              <a:t>Olumlu Türk malı imajı sağlamak ve yerleştirmek</a:t>
            </a:r>
          </a:p>
          <a:p>
            <a:pPr marL="342900" indent="-342900" algn="just">
              <a:buFont typeface="Arial" pitchFamily="34" charset="0"/>
              <a:buChar char="•"/>
              <a:defRPr/>
            </a:pPr>
            <a:r>
              <a:rPr lang="tr-TR" sz="2300" b="1" dirty="0">
                <a:latin typeface="+mj-lt"/>
              </a:rPr>
              <a:t>Dünya çapında markalar oluşturmak</a:t>
            </a: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0E675E1-DB7F-4F60-82EE-0A85F4FDBBAC}"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28</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14" name="Text Box 10"/>
          <p:cNvSpPr txBox="1">
            <a:spLocks noChangeArrowheads="1"/>
          </p:cNvSpPr>
          <p:nvPr/>
        </p:nvSpPr>
        <p:spPr bwMode="auto">
          <a:xfrm>
            <a:off x="342900" y="5568950"/>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884738"/>
            <a:ext cx="5264150" cy="1169551"/>
          </a:xfrm>
          <a:prstGeom prst="rect">
            <a:avLst/>
          </a:prstGeom>
          <a:noFill/>
          <a:ln>
            <a:noFill/>
          </a:ln>
          <a:effectLst/>
          <a:extLst/>
        </p:spPr>
        <p:txBody>
          <a:bodyPr>
            <a:spAutoFit/>
          </a:bodyPr>
          <a:lstStyle/>
          <a:p>
            <a:pPr>
              <a:defRPr/>
            </a:pPr>
            <a:endParaRPr lang="tr-TR" sz="2400" b="1" dirty="0">
              <a:latin typeface="+mn-lt"/>
            </a:endParaRPr>
          </a:p>
          <a:p>
            <a:pPr marL="342900" indent="-342900">
              <a:defRPr/>
            </a:pPr>
            <a:endParaRPr lang="tr-TR" sz="2300" b="1" dirty="0" smtClean="0">
              <a:latin typeface="+mn-lt"/>
            </a:endParaRPr>
          </a:p>
          <a:p>
            <a:pPr marL="342900" indent="-342900">
              <a:defRPr/>
            </a:pPr>
            <a:r>
              <a:rPr lang="tr-TR" sz="2300" b="1" dirty="0" smtClean="0">
                <a:latin typeface="+mn-lt"/>
              </a:rPr>
              <a:t>Şirketler</a:t>
            </a:r>
            <a:endParaRPr lang="tr-TR" sz="2300" b="1" dirty="0">
              <a:latin typeface="+mn-lt"/>
            </a:endParaRPr>
          </a:p>
        </p:txBody>
      </p:sp>
      <p:sp>
        <p:nvSpPr>
          <p:cNvPr id="54285" name="AutoShape 6"/>
          <p:cNvSpPr>
            <a:spLocks/>
          </p:cNvSpPr>
          <p:nvPr/>
        </p:nvSpPr>
        <p:spPr bwMode="auto">
          <a:xfrm>
            <a:off x="2686050" y="5299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042988" y="1809750"/>
            <a:ext cx="2952750" cy="2862263"/>
          </a:xfrm>
          <a:prstGeom prst="rect">
            <a:avLst/>
          </a:prstGeom>
          <a:noFill/>
          <a:ln w="9525">
            <a:noFill/>
            <a:miter lim="800000"/>
            <a:headEnd/>
            <a:tailEnd/>
          </a:ln>
        </p:spPr>
        <p:txBody>
          <a:bodyPr>
            <a:spAutoFit/>
          </a:bodyPr>
          <a:lstStyle/>
          <a:p>
            <a:pPr eaLnBrk="1" hangingPunct="1">
              <a:spcBef>
                <a:spcPct val="50000"/>
              </a:spcBef>
            </a:pPr>
            <a:r>
              <a:rPr lang="tr-TR" altLang="tr-TR" b="1">
                <a:ea typeface="MS PGothic" pitchFamily="34" charset="-128"/>
              </a:rPr>
              <a:t>Capital Dergisi</a:t>
            </a:r>
            <a:endParaRPr lang="tr-TR" altLang="tr-TR" sz="2200" b="1">
              <a:ea typeface="MS PGothic" pitchFamily="34" charset="-128"/>
            </a:endParaRPr>
          </a:p>
          <a:p>
            <a:pPr eaLnBrk="1" hangingPunct="1">
              <a:spcBef>
                <a:spcPct val="50000"/>
              </a:spcBef>
            </a:pPr>
            <a:endParaRPr lang="tr-TR" altLang="tr-TR">
              <a:ea typeface="MS PGothic" pitchFamily="34" charset="-128"/>
            </a:endParaRPr>
          </a:p>
          <a:p>
            <a:pPr eaLnBrk="1" hangingPunct="1">
              <a:spcBef>
                <a:spcPct val="50000"/>
              </a:spcBef>
            </a:pPr>
            <a:r>
              <a:rPr lang="ja-JP" altLang="tr-TR" i="1"/>
              <a:t>“</a:t>
            </a:r>
            <a:r>
              <a:rPr lang="tr-TR" altLang="ja-JP" i="1"/>
              <a:t> Dünyanın devlet destekli ilk ve tek markalaşma programı  TURQUALITY</a:t>
            </a:r>
            <a:r>
              <a:rPr lang="tr-TR" altLang="ja-JP" i="1" baseline="30000"/>
              <a:t>® </a:t>
            </a:r>
            <a:r>
              <a:rPr lang="tr-TR" altLang="ja-JP" i="1"/>
              <a:t>Capital Dergisinin yaptığı araştırmada </a:t>
            </a:r>
            <a:r>
              <a:rPr lang="tr-TR" altLang="ja-JP" i="1">
                <a:solidFill>
                  <a:srgbClr val="FF0000"/>
                </a:solidFill>
              </a:rPr>
              <a:t>son 10 yıla damgasını vuran projeler</a:t>
            </a:r>
            <a:r>
              <a:rPr lang="tr-TR" altLang="ja-JP" i="1"/>
              <a:t> arasında yer aldı.</a:t>
            </a:r>
            <a:r>
              <a:rPr lang="ja-JP" altLang="tr-TR" i="1"/>
              <a:t>”</a:t>
            </a:r>
            <a:endParaRPr lang="tr-TR" altLang="tr-TR" i="1">
              <a:ea typeface="MS PGothic" pitchFamily="34" charset="-128"/>
            </a:endParaRPr>
          </a:p>
        </p:txBody>
      </p:sp>
      <p:pic>
        <p:nvPicPr>
          <p:cNvPr id="55299" name="Picture 7" descr="capital2"/>
          <p:cNvPicPr>
            <a:picLocks noChangeAspect="1" noChangeArrowheads="1"/>
          </p:cNvPicPr>
          <p:nvPr/>
        </p:nvPicPr>
        <p:blipFill>
          <a:blip r:embed="rId3"/>
          <a:srcRect/>
          <a:stretch>
            <a:fillRect/>
          </a:stretch>
        </p:blipFill>
        <p:spPr bwMode="auto">
          <a:xfrm>
            <a:off x="4284663" y="2636838"/>
            <a:ext cx="4032250" cy="1220787"/>
          </a:xfrm>
          <a:prstGeom prst="rect">
            <a:avLst/>
          </a:prstGeom>
          <a:noFill/>
          <a:ln w="9525">
            <a:noFill/>
            <a:miter lim="800000"/>
            <a:headEnd/>
            <a:tailEnd/>
          </a:ln>
        </p:spPr>
      </p:pic>
      <p:sp>
        <p:nvSpPr>
          <p:cNvPr id="55300" name="Text Box 3"/>
          <p:cNvSpPr txBox="1">
            <a:spLocks noChangeArrowheads="1"/>
          </p:cNvSpPr>
          <p:nvPr/>
        </p:nvSpPr>
        <p:spPr bwMode="auto">
          <a:xfrm>
            <a:off x="5257800" y="4876800"/>
            <a:ext cx="2590800" cy="304800"/>
          </a:xfrm>
          <a:prstGeom prst="rect">
            <a:avLst/>
          </a:prstGeom>
          <a:noFill/>
          <a:ln w="9525">
            <a:noFill/>
            <a:miter lim="800000"/>
            <a:headEnd/>
            <a:tailEnd/>
          </a:ln>
        </p:spPr>
        <p:txBody>
          <a:bodyPr>
            <a:spAutoFit/>
          </a:bodyPr>
          <a:lstStyle/>
          <a:p>
            <a:pPr eaLnBrk="1" hangingPunct="1">
              <a:spcBef>
                <a:spcPct val="50000"/>
              </a:spcBef>
            </a:pPr>
            <a:r>
              <a:rPr lang="tr-TR" altLang="tr-TR" sz="1400">
                <a:ea typeface="MS PGothic" pitchFamily="34" charset="-128"/>
              </a:rPr>
              <a:t>Capital, Ocak 2008</a:t>
            </a:r>
          </a:p>
        </p:txBody>
      </p:sp>
      <p:sp>
        <p:nvSpPr>
          <p:cNvPr id="9"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
        <p:nvSpPr>
          <p:cNvPr id="8"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4000" b="1" dirty="0">
                <a:solidFill>
                  <a:schemeClr val="bg1"/>
                </a:solidFill>
                <a:effectLst>
                  <a:outerShdw blurRad="38100" dist="38100" dir="2700000" algn="tl">
                    <a:srgbClr val="000000">
                      <a:alpha val="43137"/>
                    </a:srgbClr>
                  </a:outerShdw>
                </a:effectLst>
                <a:latin typeface="+mj-lt"/>
              </a:rPr>
              <a:t>MARKA VE TURQUALİTY DESTEĞİ</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1</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UR-GE DESTEĞİ</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
        <p:nvSpPr>
          <p:cNvPr id="7" name="Content Placeholder 1"/>
          <p:cNvSpPr>
            <a:spLocks noGrp="1"/>
          </p:cNvSpPr>
          <p:nvPr>
            <p:ph idx="1"/>
          </p:nvPr>
        </p:nvSpPr>
        <p:spPr>
          <a:xfrm>
            <a:off x="468313" y="1303338"/>
            <a:ext cx="8280400" cy="5040312"/>
          </a:xfrm>
        </p:spPr>
        <p:txBody>
          <a:bodyPr/>
          <a:lstStyle/>
          <a:p>
            <a:pPr marL="0" indent="0" algn="ctr" eaLnBrk="1" hangingPunct="1">
              <a:buClr>
                <a:schemeClr val="tx1"/>
              </a:buClr>
              <a:buFont typeface="Arial" charset="0"/>
              <a:buNone/>
              <a:defRPr/>
            </a:pPr>
            <a:r>
              <a:rPr lang="tr-TR" sz="3600" b="1" dirty="0" smtClean="0">
                <a:solidFill>
                  <a:srgbClr val="FF0000"/>
                </a:solidFill>
                <a:latin typeface="+mj-lt"/>
              </a:rPr>
              <a:t>«10 Yılda 10 Dünya Markası Yaratmak»</a:t>
            </a:r>
            <a:endParaRPr lang="tr-TR" sz="2800" b="1" dirty="0" smtClean="0">
              <a:solidFill>
                <a:srgbClr val="FF0000"/>
              </a:solidFill>
              <a:latin typeface="+mj-lt"/>
            </a:endParaRPr>
          </a:p>
          <a:p>
            <a:pPr marL="0" indent="0" algn="ctr" eaLnBrk="1" hangingPunct="1">
              <a:buClr>
                <a:schemeClr val="tx1"/>
              </a:buClr>
              <a:buFont typeface="Arial" charset="0"/>
              <a:buNone/>
              <a:defRPr/>
            </a:pPr>
            <a:endParaRPr lang="tr-TR" altLang="tr-TR" sz="2400" b="1" dirty="0" smtClean="0">
              <a:solidFill>
                <a:srgbClr val="020010"/>
              </a:solidFill>
              <a:ea typeface="MS PGothic" pitchFamily="34" charset="-128"/>
            </a:endParaRPr>
          </a:p>
          <a:p>
            <a:pPr algn="ctr" eaLnBrk="1" hangingPunct="1">
              <a:buClr>
                <a:schemeClr val="tx1"/>
              </a:buClr>
              <a:defRPr/>
            </a:pPr>
            <a:r>
              <a:rPr lang="tr-TR" altLang="tr-TR" sz="2400" b="1" dirty="0" smtClean="0">
                <a:solidFill>
                  <a:srgbClr val="020010"/>
                </a:solidFill>
                <a:ea typeface="MS PGothic" pitchFamily="34" charset="-128"/>
              </a:rPr>
              <a:t>2013 </a:t>
            </a:r>
            <a:r>
              <a:rPr lang="tr-TR" altLang="tr-TR" sz="2400" b="1" dirty="0">
                <a:solidFill>
                  <a:srgbClr val="020010"/>
                </a:solidFill>
                <a:ea typeface="MS PGothic" pitchFamily="34" charset="-128"/>
              </a:rPr>
              <a:t>Yılında Türkiye’nin İhracat Birim Fiyatı   </a:t>
            </a:r>
            <a:r>
              <a:rPr lang="tr-TR" altLang="tr-TR" sz="2400" b="1" dirty="0">
                <a:solidFill>
                  <a:srgbClr val="FF0000"/>
                </a:solidFill>
                <a:ea typeface="MS PGothic" pitchFamily="34" charset="-128"/>
              </a:rPr>
              <a:t>1,54 $/kg</a:t>
            </a:r>
            <a:r>
              <a:rPr lang="tr-TR" altLang="tr-TR" sz="2400" b="1" dirty="0">
                <a:solidFill>
                  <a:srgbClr val="494949"/>
                </a:solidFill>
                <a:ea typeface="MS PGothic" pitchFamily="34" charset="-128"/>
              </a:rPr>
              <a:t> </a:t>
            </a:r>
            <a:endParaRPr lang="tr-TR" altLang="tr-TR" sz="2400" b="1" dirty="0" smtClean="0">
              <a:solidFill>
                <a:srgbClr val="494949"/>
              </a:solidFill>
              <a:ea typeface="MS PGothic" pitchFamily="34" charset="-128"/>
            </a:endParaRPr>
          </a:p>
          <a:p>
            <a:pPr algn="ctr" eaLnBrk="1" hangingPunct="1">
              <a:buClr>
                <a:schemeClr val="tx1"/>
              </a:buClr>
              <a:defRPr/>
            </a:pPr>
            <a:r>
              <a:rPr lang="tr-TR" altLang="tr-TR" sz="2400" b="1" dirty="0" smtClean="0">
                <a:solidFill>
                  <a:srgbClr val="020010"/>
                </a:solidFill>
                <a:ea typeface="MS PGothic" pitchFamily="34" charset="-128"/>
              </a:rPr>
              <a:t>TURQUALITY</a:t>
            </a:r>
            <a:r>
              <a:rPr lang="tr-TR" altLang="tr-TR" sz="2400" b="1" dirty="0">
                <a:solidFill>
                  <a:srgbClr val="020010"/>
                </a:solidFill>
                <a:ea typeface="MS PGothic" pitchFamily="34" charset="-128"/>
              </a:rPr>
              <a:t>®/Marka Firmalarında bu rakam </a:t>
            </a:r>
            <a:r>
              <a:rPr lang="tr-TR" altLang="tr-TR" sz="2400" b="1" dirty="0">
                <a:solidFill>
                  <a:srgbClr val="FF0000"/>
                </a:solidFill>
                <a:ea typeface="MS PGothic" pitchFamily="34" charset="-128"/>
              </a:rPr>
              <a:t>3,28 $/kg</a:t>
            </a:r>
          </a:p>
          <a:p>
            <a:pPr marL="0" indent="0" eaLnBrk="1" hangingPunct="1">
              <a:buClr>
                <a:schemeClr val="tx1"/>
              </a:buClr>
              <a:buFont typeface="Arial" charset="0"/>
              <a:buNone/>
              <a:defRPr/>
            </a:pPr>
            <a:endParaRPr lang="en-US" sz="2800" dirty="0" smtClean="0"/>
          </a:p>
        </p:txBody>
      </p:sp>
      <p:sp>
        <p:nvSpPr>
          <p:cNvPr id="10"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4000" b="1" dirty="0">
                <a:solidFill>
                  <a:schemeClr val="bg1"/>
                </a:solidFill>
                <a:effectLst>
                  <a:outerShdw blurRad="38100" dist="38100" dir="2700000" algn="tl">
                    <a:srgbClr val="000000">
                      <a:alpha val="43137"/>
                    </a:srgbClr>
                  </a:outerShdw>
                </a:effectLst>
                <a:latin typeface="+mj-lt"/>
              </a:rPr>
              <a:t>MARKA VE TURQUALİTY DESTEĞİ</a:t>
            </a:r>
          </a:p>
        </p:txBody>
      </p:sp>
      <p:pic>
        <p:nvPicPr>
          <p:cNvPr id="56325" name="Picture 3" descr="Resim1"/>
          <p:cNvPicPr>
            <a:picLocks noChangeAspect="1" noChangeArrowheads="1"/>
          </p:cNvPicPr>
          <p:nvPr/>
        </p:nvPicPr>
        <p:blipFill>
          <a:blip r:embed="rId3"/>
          <a:srcRect/>
          <a:stretch>
            <a:fillRect/>
          </a:stretch>
        </p:blipFill>
        <p:spPr bwMode="auto">
          <a:xfrm>
            <a:off x="1458913" y="3865563"/>
            <a:ext cx="6221412" cy="23987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685800" y="-3175"/>
            <a:ext cx="7772400" cy="1143000"/>
          </a:xfrm>
        </p:spPr>
        <p:txBody>
          <a:bodyPr/>
          <a:lstStyle/>
          <a:p>
            <a:pPr algn="ctr" eaLnBrk="1" hangingPunct="1">
              <a:defRPr/>
            </a:pPr>
            <a:r>
              <a:rPr lang="tr-TR" sz="4400" dirty="0" smtClean="0">
                <a:solidFill>
                  <a:srgbClr val="FFFFFF"/>
                </a:solidFill>
              </a:rPr>
              <a:t>www.turquality.com</a:t>
            </a:r>
          </a:p>
        </p:txBody>
      </p:sp>
      <p:sp>
        <p:nvSpPr>
          <p:cNvPr id="4"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pic>
        <p:nvPicPr>
          <p:cNvPr id="57348" name="Picture 6"/>
          <p:cNvPicPr>
            <a:picLocks noChangeAspect="1" noChangeArrowheads="1"/>
          </p:cNvPicPr>
          <p:nvPr/>
        </p:nvPicPr>
        <p:blipFill>
          <a:blip r:embed="rId2"/>
          <a:srcRect l="6805" t="10352" r="5347"/>
          <a:stretch>
            <a:fillRect/>
          </a:stretch>
        </p:blipFill>
        <p:spPr bwMode="auto">
          <a:xfrm>
            <a:off x="207963" y="998538"/>
            <a:ext cx="8467725" cy="5400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47700" y="377825"/>
            <a:ext cx="8027988" cy="396875"/>
          </a:xfrm>
        </p:spPr>
        <p:txBody>
          <a:bodyPr/>
          <a:lstStyle/>
          <a:p>
            <a:pPr algn="ctr" eaLnBrk="1" hangingPunct="1">
              <a:defRPr/>
            </a:pPr>
            <a:r>
              <a:rPr lang="tr-TR" sz="4400" dirty="0" smtClean="0"/>
              <a:t>Marka Programı</a:t>
            </a:r>
            <a:endParaRPr lang="tr-TR" sz="4400" dirty="0"/>
          </a:p>
        </p:txBody>
      </p:sp>
      <p:cxnSp>
        <p:nvCxnSpPr>
          <p:cNvPr id="58371" name="_s69639"/>
          <p:cNvCxnSpPr>
            <a:cxnSpLocks noChangeShapeType="1"/>
            <a:stCxn id="58381" idx="1"/>
            <a:endCxn id="12" idx="2"/>
          </p:cNvCxnSpPr>
          <p:nvPr/>
        </p:nvCxnSpPr>
        <p:spPr bwMode="auto">
          <a:xfrm rot="10800000">
            <a:off x="4551363" y="1746250"/>
            <a:ext cx="550862" cy="2941638"/>
          </a:xfrm>
          <a:prstGeom prst="bentConnector2">
            <a:avLst/>
          </a:prstGeom>
          <a:noFill/>
          <a:ln w="28575">
            <a:solidFill>
              <a:schemeClr val="tx2"/>
            </a:solidFill>
            <a:miter lim="800000"/>
            <a:headEnd/>
            <a:tailEnd/>
          </a:ln>
        </p:spPr>
      </p:cxnSp>
      <p:cxnSp>
        <p:nvCxnSpPr>
          <p:cNvPr id="58372" name="_s69641"/>
          <p:cNvCxnSpPr>
            <a:cxnSpLocks noChangeShapeType="1"/>
            <a:stCxn id="58380" idx="1"/>
            <a:endCxn id="12" idx="2"/>
          </p:cNvCxnSpPr>
          <p:nvPr/>
        </p:nvCxnSpPr>
        <p:spPr bwMode="auto">
          <a:xfrm rot="10800000">
            <a:off x="4551363" y="1746250"/>
            <a:ext cx="550862" cy="1770063"/>
          </a:xfrm>
          <a:prstGeom prst="bentConnector2">
            <a:avLst/>
          </a:prstGeom>
          <a:noFill/>
          <a:ln w="28575">
            <a:solidFill>
              <a:schemeClr val="tx2"/>
            </a:solidFill>
            <a:miter lim="800000"/>
            <a:headEnd/>
            <a:tailEnd/>
          </a:ln>
        </p:spPr>
      </p:cxnSp>
      <p:cxnSp>
        <p:nvCxnSpPr>
          <p:cNvPr id="58373" name="_s69642"/>
          <p:cNvCxnSpPr>
            <a:cxnSpLocks noChangeShapeType="1"/>
            <a:stCxn id="58379" idx="3"/>
            <a:endCxn id="12" idx="2"/>
          </p:cNvCxnSpPr>
          <p:nvPr/>
        </p:nvCxnSpPr>
        <p:spPr bwMode="auto">
          <a:xfrm flipV="1">
            <a:off x="4041775" y="1746250"/>
            <a:ext cx="509588" cy="1770063"/>
          </a:xfrm>
          <a:prstGeom prst="bentConnector2">
            <a:avLst/>
          </a:prstGeom>
          <a:noFill/>
          <a:ln w="28575">
            <a:solidFill>
              <a:schemeClr val="tx2"/>
            </a:solidFill>
            <a:miter lim="800000"/>
            <a:headEnd/>
            <a:tailEnd/>
          </a:ln>
        </p:spPr>
      </p:cxnSp>
      <p:cxnSp>
        <p:nvCxnSpPr>
          <p:cNvPr id="58374" name="_s69643"/>
          <p:cNvCxnSpPr>
            <a:cxnSpLocks noChangeShapeType="1"/>
            <a:stCxn id="58378" idx="1"/>
            <a:endCxn id="12" idx="2"/>
          </p:cNvCxnSpPr>
          <p:nvPr/>
        </p:nvCxnSpPr>
        <p:spPr bwMode="auto">
          <a:xfrm rot="10800000">
            <a:off x="4551363" y="1746250"/>
            <a:ext cx="550862" cy="600075"/>
          </a:xfrm>
          <a:prstGeom prst="bentConnector2">
            <a:avLst/>
          </a:prstGeom>
          <a:noFill/>
          <a:ln w="28575">
            <a:solidFill>
              <a:schemeClr val="tx2"/>
            </a:solidFill>
            <a:miter lim="800000"/>
            <a:headEnd/>
            <a:tailEnd/>
          </a:ln>
        </p:spPr>
      </p:cxnSp>
      <p:cxnSp>
        <p:nvCxnSpPr>
          <p:cNvPr id="58375" name="_s69644"/>
          <p:cNvCxnSpPr>
            <a:cxnSpLocks noChangeShapeType="1"/>
            <a:stCxn id="58377" idx="3"/>
            <a:endCxn id="12" idx="2"/>
          </p:cNvCxnSpPr>
          <p:nvPr/>
        </p:nvCxnSpPr>
        <p:spPr bwMode="auto">
          <a:xfrm flipV="1">
            <a:off x="4046538" y="1746250"/>
            <a:ext cx="504825" cy="600075"/>
          </a:xfrm>
          <a:prstGeom prst="bentConnector2">
            <a:avLst/>
          </a:prstGeom>
          <a:noFill/>
          <a:ln w="28575">
            <a:solidFill>
              <a:schemeClr val="tx2"/>
            </a:solidFill>
            <a:miter lim="800000"/>
            <a:headEnd/>
            <a:tailEnd/>
          </a:ln>
        </p:spPr>
      </p:cxnSp>
      <p:sp>
        <p:nvSpPr>
          <p:cNvPr id="12" name="_s69645"/>
          <p:cNvSpPr>
            <a:spLocks noChangeArrowheads="1"/>
          </p:cNvSpPr>
          <p:nvPr/>
        </p:nvSpPr>
        <p:spPr bwMode="auto">
          <a:xfrm>
            <a:off x="3587750" y="995363"/>
            <a:ext cx="1925638" cy="750887"/>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p>
            <a:pPr eaLnBrk="1" hangingPunct="1">
              <a:defRPr/>
            </a:pPr>
            <a:endParaRPr lang="tr-TR" sz="1500" dirty="0">
              <a:solidFill>
                <a:schemeClr val="bg1"/>
              </a:solidFill>
              <a:latin typeface="Times New Roman" pitchFamily="18" charset="0"/>
            </a:endParaRPr>
          </a:p>
          <a:p>
            <a:pPr eaLnBrk="1" hangingPunct="1">
              <a:defRPr/>
            </a:pPr>
            <a:r>
              <a:rPr lang="tr-TR" sz="1500" b="1" dirty="0">
                <a:solidFill>
                  <a:schemeClr val="bg1"/>
                </a:solidFill>
                <a:latin typeface="+mn-lt"/>
              </a:rPr>
              <a:t> DESTEK SÜRESİ:	</a:t>
            </a:r>
            <a:r>
              <a:rPr lang="tr-TR" sz="1600" b="1" dirty="0">
                <a:solidFill>
                  <a:schemeClr val="bg1"/>
                </a:solidFill>
                <a:cs typeface="Arial" pitchFamily="34" charset="0"/>
              </a:rPr>
              <a:t>4 yıl</a:t>
            </a:r>
          </a:p>
          <a:p>
            <a:pPr eaLnBrk="1" hangingPunct="1">
              <a:defRPr/>
            </a:pPr>
            <a:r>
              <a:rPr lang="tr-TR" sz="1500" b="1" dirty="0">
                <a:solidFill>
                  <a:schemeClr val="bg1"/>
                </a:solidFill>
                <a:latin typeface="+mn-lt"/>
              </a:rPr>
              <a:t> DESTEK ORANI:	</a:t>
            </a:r>
            <a:r>
              <a:rPr lang="tr-TR" sz="1600" b="1" dirty="0">
                <a:solidFill>
                  <a:schemeClr val="bg1"/>
                </a:solidFill>
                <a:cs typeface="Arial" pitchFamily="34" charset="0"/>
              </a:rPr>
              <a:t>%50</a:t>
            </a:r>
          </a:p>
          <a:p>
            <a:pPr eaLnBrk="1" hangingPunct="1">
              <a:defRPr/>
            </a:pPr>
            <a:endParaRPr lang="tr-TR" sz="1500" dirty="0">
              <a:solidFill>
                <a:schemeClr val="bg1"/>
              </a:solidFill>
              <a:latin typeface="Times New Roman" pitchFamily="18" charset="0"/>
            </a:endParaRPr>
          </a:p>
        </p:txBody>
      </p:sp>
      <p:sp>
        <p:nvSpPr>
          <p:cNvPr id="58377" name="_s69646"/>
          <p:cNvSpPr>
            <a:spLocks noChangeArrowheads="1"/>
          </p:cNvSpPr>
          <p:nvPr/>
        </p:nvSpPr>
        <p:spPr bwMode="auto">
          <a:xfrm>
            <a:off x="700088" y="1843088"/>
            <a:ext cx="3346450"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MARKA-PATENT TESCİL</a:t>
            </a:r>
          </a:p>
          <a:p>
            <a:pPr algn="ctr" eaLnBrk="1" hangingPunct="1"/>
            <a:r>
              <a:rPr lang="tr-TR" altLang="tr-TR" sz="1600"/>
              <a:t>(yıllık 50.000 USD)</a:t>
            </a:r>
          </a:p>
        </p:txBody>
      </p:sp>
      <p:sp>
        <p:nvSpPr>
          <p:cNvPr id="58378" name="_s69647"/>
          <p:cNvSpPr>
            <a:spLocks noChangeArrowheads="1"/>
          </p:cNvSpPr>
          <p:nvPr/>
        </p:nvSpPr>
        <p:spPr bwMode="auto">
          <a:xfrm>
            <a:off x="5102225" y="1843088"/>
            <a:ext cx="3346450"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endParaRPr lang="tr-TR" altLang="tr-TR" sz="1500"/>
          </a:p>
          <a:p>
            <a:pPr algn="ctr" eaLnBrk="1" hangingPunct="1"/>
            <a:r>
              <a:rPr lang="tr-TR" altLang="tr-TR" sz="1600" b="1">
                <a:solidFill>
                  <a:srgbClr val="FF0000"/>
                </a:solidFill>
              </a:rPr>
              <a:t>KİRA </a:t>
            </a:r>
          </a:p>
          <a:p>
            <a:pPr algn="ctr" eaLnBrk="1" hangingPunct="1"/>
            <a:r>
              <a:rPr lang="tr-TR" altLang="tr-TR" sz="1600"/>
              <a:t>(yıllık 1.300.000 USD) </a:t>
            </a:r>
          </a:p>
          <a:p>
            <a:pPr algn="ctr" eaLnBrk="1" hangingPunct="1"/>
            <a:r>
              <a:rPr lang="tr-TR" altLang="tr-TR" sz="1400"/>
              <a:t>(Mağaza, showroom,reyon, </a:t>
            </a:r>
          </a:p>
          <a:p>
            <a:pPr algn="ctr" eaLnBrk="1" hangingPunct="1"/>
            <a:r>
              <a:rPr lang="tr-TR" altLang="tr-TR" sz="1400"/>
              <a:t>raf, corner, kafe, restoran vb.)</a:t>
            </a:r>
          </a:p>
          <a:p>
            <a:pPr algn="ctr" eaLnBrk="1" hangingPunct="1"/>
            <a:endParaRPr lang="tr-TR" altLang="tr-TR" sz="1500"/>
          </a:p>
        </p:txBody>
      </p:sp>
      <p:sp>
        <p:nvSpPr>
          <p:cNvPr id="58379" name="_s69648"/>
          <p:cNvSpPr>
            <a:spLocks noChangeArrowheads="1"/>
          </p:cNvSpPr>
          <p:nvPr/>
        </p:nvSpPr>
        <p:spPr bwMode="auto">
          <a:xfrm>
            <a:off x="695325" y="3013075"/>
            <a:ext cx="3346450"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SERTİFİKASYON</a:t>
            </a:r>
          </a:p>
          <a:p>
            <a:pPr algn="ctr" eaLnBrk="1" hangingPunct="1"/>
            <a:r>
              <a:rPr lang="tr-TR" altLang="tr-TR" sz="1600"/>
              <a:t>(yıllık 50.000 USD)</a:t>
            </a:r>
          </a:p>
        </p:txBody>
      </p:sp>
      <p:sp>
        <p:nvSpPr>
          <p:cNvPr id="58380" name="_s69649"/>
          <p:cNvSpPr>
            <a:spLocks noChangeArrowheads="1"/>
          </p:cNvSpPr>
          <p:nvPr/>
        </p:nvSpPr>
        <p:spPr bwMode="auto">
          <a:xfrm>
            <a:off x="5102225" y="3013075"/>
            <a:ext cx="3346450"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TEMEL KURULUM GİDERLERİ</a:t>
            </a:r>
          </a:p>
          <a:p>
            <a:pPr algn="ctr" eaLnBrk="1" hangingPunct="1"/>
            <a:r>
              <a:rPr lang="tr-TR" altLang="tr-TR" sz="1600"/>
              <a:t>(yıllık 200.000 USD)</a:t>
            </a:r>
          </a:p>
        </p:txBody>
      </p:sp>
      <p:sp>
        <p:nvSpPr>
          <p:cNvPr id="58381" name="_s69651"/>
          <p:cNvSpPr>
            <a:spLocks noChangeArrowheads="1"/>
          </p:cNvSpPr>
          <p:nvPr/>
        </p:nvSpPr>
        <p:spPr bwMode="auto">
          <a:xfrm>
            <a:off x="5102225" y="4183063"/>
            <a:ext cx="3346450"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latin typeface="Arial Tur"/>
              </a:rPr>
              <a:t>DANIŞMANLIK</a:t>
            </a:r>
          </a:p>
          <a:p>
            <a:pPr algn="ctr" eaLnBrk="1" hangingPunct="1"/>
            <a:r>
              <a:rPr lang="tr-TR" altLang="tr-TR" sz="1500">
                <a:latin typeface="Arial Tur"/>
              </a:rPr>
              <a:t> </a:t>
            </a:r>
            <a:r>
              <a:rPr lang="tr-TR" altLang="tr-TR" sz="1600">
                <a:latin typeface="Arial Tur"/>
              </a:rPr>
              <a:t>Strateji, operasyon, </a:t>
            </a:r>
          </a:p>
          <a:p>
            <a:pPr algn="ctr" eaLnBrk="1" hangingPunct="1"/>
            <a:r>
              <a:rPr lang="tr-TR" altLang="tr-TR" sz="1600">
                <a:latin typeface="Arial Tur"/>
              </a:rPr>
              <a:t>organizasyon, teknoloji</a:t>
            </a:r>
          </a:p>
          <a:p>
            <a:pPr algn="ctr" eaLnBrk="1" hangingPunct="1"/>
            <a:r>
              <a:rPr lang="tr-TR" altLang="tr-TR" sz="1600">
                <a:latin typeface="Arial Tur"/>
              </a:rPr>
              <a:t>(yıllık 500.000 USD)</a:t>
            </a:r>
          </a:p>
        </p:txBody>
      </p:sp>
      <p:sp>
        <p:nvSpPr>
          <p:cNvPr id="58382" name="_s69652"/>
          <p:cNvSpPr>
            <a:spLocks noChangeArrowheads="1"/>
          </p:cNvSpPr>
          <p:nvPr/>
        </p:nvSpPr>
        <p:spPr bwMode="auto">
          <a:xfrm>
            <a:off x="698500" y="5353050"/>
            <a:ext cx="3348038"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TANITIM</a:t>
            </a:r>
          </a:p>
          <a:p>
            <a:pPr algn="ctr" eaLnBrk="1" hangingPunct="1"/>
            <a:r>
              <a:rPr lang="tr-TR" altLang="tr-TR" sz="1600"/>
              <a:t>(yıllık 300.000 USD)</a:t>
            </a:r>
          </a:p>
        </p:txBody>
      </p:sp>
      <p:sp>
        <p:nvSpPr>
          <p:cNvPr id="58383" name="_s69650"/>
          <p:cNvSpPr>
            <a:spLocks noChangeArrowheads="1"/>
          </p:cNvSpPr>
          <p:nvPr/>
        </p:nvSpPr>
        <p:spPr bwMode="auto">
          <a:xfrm>
            <a:off x="703263" y="4183063"/>
            <a:ext cx="3346450"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MODA/ENDÜSTRİYEL TAS.</a:t>
            </a:r>
          </a:p>
          <a:p>
            <a:pPr algn="ctr" eaLnBrk="1" hangingPunct="1"/>
            <a:r>
              <a:rPr lang="tr-TR" altLang="tr-TR" sz="1600" b="1">
                <a:solidFill>
                  <a:srgbClr val="FF0000"/>
                </a:solidFill>
              </a:rPr>
              <a:t>AŞÇI/ŞEF</a:t>
            </a:r>
          </a:p>
          <a:p>
            <a:pPr algn="ctr" eaLnBrk="1" hangingPunct="1"/>
            <a:r>
              <a:rPr lang="tr-TR" altLang="tr-TR" sz="1600"/>
              <a:t>(yıllık 200.000 USD)</a:t>
            </a:r>
          </a:p>
        </p:txBody>
      </p:sp>
      <p:cxnSp>
        <p:nvCxnSpPr>
          <p:cNvPr id="58384" name="_s69638"/>
          <p:cNvCxnSpPr>
            <a:cxnSpLocks noChangeShapeType="1"/>
            <a:stCxn id="58382" idx="3"/>
            <a:endCxn id="12" idx="2"/>
          </p:cNvCxnSpPr>
          <p:nvPr/>
        </p:nvCxnSpPr>
        <p:spPr bwMode="auto">
          <a:xfrm flipV="1">
            <a:off x="4046538" y="1746250"/>
            <a:ext cx="504825" cy="4111625"/>
          </a:xfrm>
          <a:prstGeom prst="bentConnector2">
            <a:avLst/>
          </a:prstGeom>
          <a:noFill/>
          <a:ln w="28575">
            <a:solidFill>
              <a:schemeClr val="tx2"/>
            </a:solidFill>
            <a:miter lim="800000"/>
            <a:headEnd/>
            <a:tailEnd/>
          </a:ln>
        </p:spPr>
      </p:cxnSp>
      <p:sp>
        <p:nvSpPr>
          <p:cNvPr id="58385" name="_s69651"/>
          <p:cNvSpPr>
            <a:spLocks noChangeArrowheads="1"/>
          </p:cNvSpPr>
          <p:nvPr/>
        </p:nvSpPr>
        <p:spPr bwMode="auto">
          <a:xfrm>
            <a:off x="5091113" y="5353050"/>
            <a:ext cx="3346450"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FRANCHISE</a:t>
            </a:r>
          </a:p>
          <a:p>
            <a:pPr algn="ctr" eaLnBrk="1" hangingPunct="1"/>
            <a:r>
              <a:rPr lang="tr-TR" altLang="tr-TR" sz="1600"/>
              <a:t>(Kira, dekorasyon)</a:t>
            </a:r>
          </a:p>
          <a:p>
            <a:pPr algn="ctr" eaLnBrk="1" hangingPunct="1"/>
            <a:r>
              <a:rPr lang="tr-TR" altLang="tr-TR" sz="1600">
                <a:latin typeface="Arial Tur"/>
              </a:rPr>
              <a:t>(150.000 USD)</a:t>
            </a:r>
          </a:p>
        </p:txBody>
      </p:sp>
      <p:cxnSp>
        <p:nvCxnSpPr>
          <p:cNvPr id="58386" name="_s69639"/>
          <p:cNvCxnSpPr>
            <a:cxnSpLocks noChangeShapeType="1"/>
            <a:stCxn id="58385" idx="1"/>
            <a:endCxn id="12" idx="2"/>
          </p:cNvCxnSpPr>
          <p:nvPr/>
        </p:nvCxnSpPr>
        <p:spPr bwMode="auto">
          <a:xfrm rot="10800000">
            <a:off x="4551363" y="1746250"/>
            <a:ext cx="539750" cy="4111625"/>
          </a:xfrm>
          <a:prstGeom prst="bentConnector2">
            <a:avLst/>
          </a:prstGeom>
          <a:noFill/>
          <a:ln w="28575">
            <a:solidFill>
              <a:schemeClr val="tx2"/>
            </a:solidFill>
            <a:miter lim="800000"/>
            <a:headEnd/>
            <a:tailEnd/>
          </a:ln>
        </p:spPr>
      </p:cxnSp>
      <p:cxnSp>
        <p:nvCxnSpPr>
          <p:cNvPr id="58387" name="_s69642"/>
          <p:cNvCxnSpPr>
            <a:cxnSpLocks noChangeShapeType="1"/>
            <a:stCxn id="58383" idx="3"/>
            <a:endCxn id="12" idx="2"/>
          </p:cNvCxnSpPr>
          <p:nvPr/>
        </p:nvCxnSpPr>
        <p:spPr bwMode="auto">
          <a:xfrm flipV="1">
            <a:off x="4049713" y="1746250"/>
            <a:ext cx="501650" cy="2941638"/>
          </a:xfrm>
          <a:prstGeom prst="bentConnector2">
            <a:avLst/>
          </a:prstGeom>
          <a:noFill/>
          <a:ln w="28575">
            <a:solidFill>
              <a:schemeClr val="tx2"/>
            </a:solidFill>
            <a:miter lim="800000"/>
            <a:headEnd/>
            <a:tailEnd/>
          </a:ln>
        </p:spPr>
      </p:cxnSp>
      <p:sp>
        <p:nvSpPr>
          <p:cNvPr id="20"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333375"/>
            <a:ext cx="8027988" cy="395288"/>
          </a:xfrm>
        </p:spPr>
        <p:txBody>
          <a:bodyPr/>
          <a:lstStyle/>
          <a:p>
            <a:pPr algn="ctr" eaLnBrk="1" hangingPunct="1">
              <a:defRPr/>
            </a:pPr>
            <a:r>
              <a:rPr lang="en-US" dirty="0"/>
              <a:t>TURQUALITY® Programı</a:t>
            </a:r>
          </a:p>
        </p:txBody>
      </p:sp>
      <p:sp>
        <p:nvSpPr>
          <p:cNvPr id="59395" name="AutoShape 2"/>
          <p:cNvSpPr>
            <a:spLocks noChangeAspect="1" noChangeArrowheads="1" noTextEdit="1"/>
          </p:cNvSpPr>
          <p:nvPr/>
        </p:nvSpPr>
        <p:spPr bwMode="auto">
          <a:xfrm>
            <a:off x="685800" y="838200"/>
            <a:ext cx="7704138" cy="6934200"/>
          </a:xfrm>
          <a:prstGeom prst="rect">
            <a:avLst/>
          </a:prstGeom>
          <a:noFill/>
          <a:ln w="9525">
            <a:noFill/>
            <a:miter lim="800000"/>
            <a:headEnd/>
            <a:tailEnd/>
          </a:ln>
        </p:spPr>
        <p:txBody>
          <a:bodyPr/>
          <a:lstStyle/>
          <a:p>
            <a:endParaRPr lang="tr-TR"/>
          </a:p>
        </p:txBody>
      </p:sp>
      <p:cxnSp>
        <p:nvCxnSpPr>
          <p:cNvPr id="59396" name="_s69638"/>
          <p:cNvCxnSpPr>
            <a:cxnSpLocks noChangeShapeType="1"/>
            <a:stCxn id="59409" idx="3"/>
            <a:endCxn id="26" idx="2"/>
          </p:cNvCxnSpPr>
          <p:nvPr/>
        </p:nvCxnSpPr>
        <p:spPr bwMode="auto">
          <a:xfrm flipV="1">
            <a:off x="4037013" y="1746250"/>
            <a:ext cx="534987" cy="4103688"/>
          </a:xfrm>
          <a:prstGeom prst="bentConnector2">
            <a:avLst/>
          </a:prstGeom>
          <a:noFill/>
          <a:ln w="28575">
            <a:solidFill>
              <a:schemeClr val="tx2"/>
            </a:solidFill>
            <a:miter lim="800000"/>
            <a:headEnd/>
            <a:tailEnd/>
          </a:ln>
        </p:spPr>
      </p:cxnSp>
      <p:cxnSp>
        <p:nvCxnSpPr>
          <p:cNvPr id="59397" name="_s69639"/>
          <p:cNvCxnSpPr>
            <a:cxnSpLocks noChangeShapeType="1"/>
            <a:stCxn id="59408" idx="1"/>
            <a:endCxn id="26" idx="2"/>
          </p:cNvCxnSpPr>
          <p:nvPr/>
        </p:nvCxnSpPr>
        <p:spPr bwMode="auto">
          <a:xfrm rot="10800000">
            <a:off x="4572000" y="1746250"/>
            <a:ext cx="542925" cy="2940050"/>
          </a:xfrm>
          <a:prstGeom prst="bentConnector2">
            <a:avLst/>
          </a:prstGeom>
          <a:noFill/>
          <a:ln w="28575">
            <a:solidFill>
              <a:schemeClr val="tx2"/>
            </a:solidFill>
            <a:miter lim="800000"/>
            <a:headEnd/>
            <a:tailEnd/>
          </a:ln>
        </p:spPr>
      </p:cxnSp>
      <p:cxnSp>
        <p:nvCxnSpPr>
          <p:cNvPr id="59398" name="_s69640"/>
          <p:cNvCxnSpPr>
            <a:cxnSpLocks noChangeShapeType="1"/>
            <a:stCxn id="59407" idx="3"/>
            <a:endCxn id="26" idx="2"/>
          </p:cNvCxnSpPr>
          <p:nvPr/>
        </p:nvCxnSpPr>
        <p:spPr bwMode="auto">
          <a:xfrm flipV="1">
            <a:off x="4037013" y="1746250"/>
            <a:ext cx="534987" cy="2940050"/>
          </a:xfrm>
          <a:prstGeom prst="bentConnector2">
            <a:avLst/>
          </a:prstGeom>
          <a:noFill/>
          <a:ln w="28575">
            <a:solidFill>
              <a:schemeClr val="tx2"/>
            </a:solidFill>
            <a:miter lim="800000"/>
            <a:headEnd/>
            <a:tailEnd/>
          </a:ln>
        </p:spPr>
      </p:cxnSp>
      <p:cxnSp>
        <p:nvCxnSpPr>
          <p:cNvPr id="59399" name="_s69641"/>
          <p:cNvCxnSpPr>
            <a:cxnSpLocks noChangeShapeType="1"/>
            <a:stCxn id="59406" idx="1"/>
            <a:endCxn id="26" idx="2"/>
          </p:cNvCxnSpPr>
          <p:nvPr/>
        </p:nvCxnSpPr>
        <p:spPr bwMode="auto">
          <a:xfrm rot="10800000">
            <a:off x="4572000" y="1746250"/>
            <a:ext cx="542925" cy="1776413"/>
          </a:xfrm>
          <a:prstGeom prst="bentConnector2">
            <a:avLst/>
          </a:prstGeom>
          <a:noFill/>
          <a:ln w="28575">
            <a:solidFill>
              <a:schemeClr val="tx2"/>
            </a:solidFill>
            <a:miter lim="800000"/>
            <a:headEnd/>
            <a:tailEnd/>
          </a:ln>
        </p:spPr>
      </p:cxnSp>
      <p:cxnSp>
        <p:nvCxnSpPr>
          <p:cNvPr id="59400" name="_s69642"/>
          <p:cNvCxnSpPr>
            <a:cxnSpLocks noChangeShapeType="1"/>
            <a:stCxn id="59405" idx="3"/>
            <a:endCxn id="26" idx="2"/>
          </p:cNvCxnSpPr>
          <p:nvPr/>
        </p:nvCxnSpPr>
        <p:spPr bwMode="auto">
          <a:xfrm flipV="1">
            <a:off x="4033838" y="1746250"/>
            <a:ext cx="538162" cy="1776413"/>
          </a:xfrm>
          <a:prstGeom prst="bentConnector2">
            <a:avLst/>
          </a:prstGeom>
          <a:noFill/>
          <a:ln w="28575">
            <a:solidFill>
              <a:schemeClr val="tx2"/>
            </a:solidFill>
            <a:miter lim="800000"/>
            <a:headEnd/>
            <a:tailEnd/>
          </a:ln>
        </p:spPr>
      </p:cxnSp>
      <p:cxnSp>
        <p:nvCxnSpPr>
          <p:cNvPr id="59401" name="_s69643"/>
          <p:cNvCxnSpPr>
            <a:cxnSpLocks noChangeShapeType="1"/>
            <a:stCxn id="59404" idx="1"/>
            <a:endCxn id="26" idx="2"/>
          </p:cNvCxnSpPr>
          <p:nvPr/>
        </p:nvCxnSpPr>
        <p:spPr bwMode="auto">
          <a:xfrm rot="10800000">
            <a:off x="4572000" y="1746250"/>
            <a:ext cx="542925" cy="612775"/>
          </a:xfrm>
          <a:prstGeom prst="bentConnector2">
            <a:avLst/>
          </a:prstGeom>
          <a:noFill/>
          <a:ln w="28575">
            <a:solidFill>
              <a:schemeClr val="tx2"/>
            </a:solidFill>
            <a:miter lim="800000"/>
            <a:headEnd/>
            <a:tailEnd/>
          </a:ln>
        </p:spPr>
      </p:cxnSp>
      <p:cxnSp>
        <p:nvCxnSpPr>
          <p:cNvPr id="59402" name="_s69644"/>
          <p:cNvCxnSpPr>
            <a:cxnSpLocks noChangeShapeType="1"/>
            <a:stCxn id="59403" idx="3"/>
            <a:endCxn id="26" idx="2"/>
          </p:cNvCxnSpPr>
          <p:nvPr/>
        </p:nvCxnSpPr>
        <p:spPr bwMode="auto">
          <a:xfrm flipV="1">
            <a:off x="4033838" y="1746250"/>
            <a:ext cx="538162" cy="612775"/>
          </a:xfrm>
          <a:prstGeom prst="bentConnector2">
            <a:avLst/>
          </a:prstGeom>
          <a:noFill/>
          <a:ln w="28575">
            <a:solidFill>
              <a:schemeClr val="tx2"/>
            </a:solidFill>
            <a:miter lim="800000"/>
            <a:headEnd/>
            <a:tailEnd/>
          </a:ln>
        </p:spPr>
      </p:cxnSp>
      <p:sp>
        <p:nvSpPr>
          <p:cNvPr id="59403" name="_s69646"/>
          <p:cNvSpPr>
            <a:spLocks noChangeArrowheads="1"/>
          </p:cNvSpPr>
          <p:nvPr/>
        </p:nvSpPr>
        <p:spPr bwMode="auto">
          <a:xfrm>
            <a:off x="685800" y="1855788"/>
            <a:ext cx="3348038"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MARKA-PATENT TESCİL</a:t>
            </a:r>
          </a:p>
        </p:txBody>
      </p:sp>
      <p:sp>
        <p:nvSpPr>
          <p:cNvPr id="59404" name="_s69647"/>
          <p:cNvSpPr>
            <a:spLocks noChangeArrowheads="1"/>
          </p:cNvSpPr>
          <p:nvPr/>
        </p:nvSpPr>
        <p:spPr bwMode="auto">
          <a:xfrm>
            <a:off x="5114925" y="1855788"/>
            <a:ext cx="3348038"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KİRA </a:t>
            </a:r>
          </a:p>
          <a:p>
            <a:pPr algn="ctr" eaLnBrk="1" hangingPunct="1"/>
            <a:r>
              <a:rPr lang="tr-TR" altLang="tr-TR" sz="1600"/>
              <a:t>(Mağaza, showroom,reyon, </a:t>
            </a:r>
          </a:p>
          <a:p>
            <a:pPr algn="ctr" eaLnBrk="1" hangingPunct="1"/>
            <a:r>
              <a:rPr lang="tr-TR" altLang="tr-TR" sz="1600"/>
              <a:t>raf, corner, kafe, restoran vb.)</a:t>
            </a:r>
          </a:p>
        </p:txBody>
      </p:sp>
      <p:sp>
        <p:nvSpPr>
          <p:cNvPr id="59405" name="_s69648"/>
          <p:cNvSpPr>
            <a:spLocks noChangeArrowheads="1"/>
          </p:cNvSpPr>
          <p:nvPr/>
        </p:nvSpPr>
        <p:spPr bwMode="auto">
          <a:xfrm>
            <a:off x="685800" y="3019425"/>
            <a:ext cx="3348038"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SERTİFİKASYON</a:t>
            </a:r>
          </a:p>
        </p:txBody>
      </p:sp>
      <p:sp>
        <p:nvSpPr>
          <p:cNvPr id="59406" name="_s69649"/>
          <p:cNvSpPr>
            <a:spLocks noChangeArrowheads="1"/>
          </p:cNvSpPr>
          <p:nvPr/>
        </p:nvSpPr>
        <p:spPr bwMode="auto">
          <a:xfrm>
            <a:off x="5114925" y="3019425"/>
            <a:ext cx="3348038"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TEMEL KURULUM GİDERLERİ</a:t>
            </a:r>
          </a:p>
        </p:txBody>
      </p:sp>
      <p:sp>
        <p:nvSpPr>
          <p:cNvPr id="59407" name="_s69650"/>
          <p:cNvSpPr>
            <a:spLocks noChangeArrowheads="1"/>
          </p:cNvSpPr>
          <p:nvPr/>
        </p:nvSpPr>
        <p:spPr bwMode="auto">
          <a:xfrm>
            <a:off x="688975" y="4181475"/>
            <a:ext cx="3348038"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MODA/ENDÜSTRİYEL TAS.</a:t>
            </a:r>
          </a:p>
          <a:p>
            <a:pPr algn="ctr" eaLnBrk="1" hangingPunct="1"/>
            <a:r>
              <a:rPr lang="tr-TR" altLang="tr-TR" sz="1600" b="1">
                <a:solidFill>
                  <a:srgbClr val="FF0000"/>
                </a:solidFill>
              </a:rPr>
              <a:t>AŞÇI/ŞEF</a:t>
            </a:r>
          </a:p>
        </p:txBody>
      </p:sp>
      <p:sp>
        <p:nvSpPr>
          <p:cNvPr id="59408" name="_s69651"/>
          <p:cNvSpPr>
            <a:spLocks noChangeArrowheads="1"/>
          </p:cNvSpPr>
          <p:nvPr/>
        </p:nvSpPr>
        <p:spPr bwMode="auto">
          <a:xfrm>
            <a:off x="5114925" y="4181475"/>
            <a:ext cx="3348038" cy="1008063"/>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endParaRPr lang="tr-TR" altLang="tr-TR" sz="1600" b="1">
              <a:solidFill>
                <a:srgbClr val="FF0000"/>
              </a:solidFill>
            </a:endParaRPr>
          </a:p>
          <a:p>
            <a:pPr algn="ctr" eaLnBrk="1" hangingPunct="1"/>
            <a:r>
              <a:rPr lang="tr-TR" altLang="tr-TR" sz="1600" b="1">
                <a:solidFill>
                  <a:srgbClr val="FF0000"/>
                </a:solidFill>
              </a:rPr>
              <a:t>DANIŞMANLIK</a:t>
            </a:r>
          </a:p>
          <a:p>
            <a:pPr algn="ctr" eaLnBrk="1" hangingPunct="1"/>
            <a:r>
              <a:rPr lang="tr-TR" altLang="tr-TR" sz="1600"/>
              <a:t> Strateji, operasyon, </a:t>
            </a:r>
          </a:p>
          <a:p>
            <a:pPr algn="ctr" eaLnBrk="1" hangingPunct="1"/>
            <a:r>
              <a:rPr lang="tr-TR" altLang="tr-TR" sz="1600"/>
              <a:t>organizasyon, teknoloji</a:t>
            </a:r>
          </a:p>
          <a:p>
            <a:pPr algn="ctr" eaLnBrk="1" hangingPunct="1"/>
            <a:endParaRPr lang="tr-TR" altLang="tr-TR" sz="1600"/>
          </a:p>
        </p:txBody>
      </p:sp>
      <p:sp>
        <p:nvSpPr>
          <p:cNvPr id="59409" name="_s69652"/>
          <p:cNvSpPr>
            <a:spLocks noChangeArrowheads="1"/>
          </p:cNvSpPr>
          <p:nvPr/>
        </p:nvSpPr>
        <p:spPr bwMode="auto">
          <a:xfrm>
            <a:off x="688975" y="5345113"/>
            <a:ext cx="3348038"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TANITIM</a:t>
            </a:r>
          </a:p>
        </p:txBody>
      </p:sp>
      <p:cxnSp>
        <p:nvCxnSpPr>
          <p:cNvPr id="59410" name="_s69639"/>
          <p:cNvCxnSpPr>
            <a:cxnSpLocks noChangeShapeType="1"/>
            <a:stCxn id="59411" idx="1"/>
            <a:endCxn id="26" idx="2"/>
          </p:cNvCxnSpPr>
          <p:nvPr/>
        </p:nvCxnSpPr>
        <p:spPr bwMode="auto">
          <a:xfrm rot="10800000">
            <a:off x="4572000" y="1746250"/>
            <a:ext cx="539750" cy="4103688"/>
          </a:xfrm>
          <a:prstGeom prst="bentConnector2">
            <a:avLst/>
          </a:prstGeom>
          <a:noFill/>
          <a:ln w="28575">
            <a:solidFill>
              <a:schemeClr val="tx2"/>
            </a:solidFill>
            <a:miter lim="800000"/>
            <a:headEnd/>
            <a:tailEnd/>
          </a:ln>
        </p:spPr>
      </p:cxnSp>
      <p:sp>
        <p:nvSpPr>
          <p:cNvPr id="59411" name="_s69647"/>
          <p:cNvSpPr>
            <a:spLocks noChangeArrowheads="1"/>
          </p:cNvSpPr>
          <p:nvPr/>
        </p:nvSpPr>
        <p:spPr bwMode="auto">
          <a:xfrm>
            <a:off x="5111750" y="5345113"/>
            <a:ext cx="3348038" cy="1008062"/>
          </a:xfrm>
          <a:prstGeom prst="roundRect">
            <a:avLst>
              <a:gd name="adj" fmla="val 16667"/>
            </a:avLst>
          </a:prstGeom>
          <a:noFill/>
          <a:ln w="28575">
            <a:solidFill>
              <a:schemeClr val="accent2"/>
            </a:solidFill>
            <a:round/>
            <a:headEnd/>
            <a:tailEnd/>
          </a:ln>
        </p:spPr>
        <p:txBody>
          <a:bodyPr wrap="none" lIns="0" tIns="0" rIns="0" bIns="0" anchor="ctr"/>
          <a:lstStyle/>
          <a:p>
            <a:pPr algn="ctr" eaLnBrk="1" hangingPunct="1"/>
            <a:r>
              <a:rPr lang="tr-TR" altLang="tr-TR" sz="1600" b="1">
                <a:solidFill>
                  <a:srgbClr val="FF0000"/>
                </a:solidFill>
              </a:rPr>
              <a:t>FRANCHISE </a:t>
            </a:r>
          </a:p>
          <a:p>
            <a:pPr algn="ctr" eaLnBrk="1" hangingPunct="1"/>
            <a:r>
              <a:rPr lang="tr-TR" altLang="tr-TR" sz="1600"/>
              <a:t>(Kira, dekorasyon)</a:t>
            </a:r>
          </a:p>
        </p:txBody>
      </p:sp>
      <p:sp>
        <p:nvSpPr>
          <p:cNvPr id="26" name="_s69645"/>
          <p:cNvSpPr>
            <a:spLocks noChangeArrowheads="1"/>
          </p:cNvSpPr>
          <p:nvPr/>
        </p:nvSpPr>
        <p:spPr bwMode="auto">
          <a:xfrm>
            <a:off x="3371850" y="995363"/>
            <a:ext cx="2400300" cy="750887"/>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p>
            <a:pPr eaLnBrk="1" hangingPunct="1">
              <a:defRPr/>
            </a:pPr>
            <a:endParaRPr lang="tr-TR" sz="1500" dirty="0">
              <a:solidFill>
                <a:schemeClr val="bg1"/>
              </a:solidFill>
              <a:latin typeface="Times New Roman" pitchFamily="18" charset="0"/>
            </a:endParaRPr>
          </a:p>
          <a:p>
            <a:pPr eaLnBrk="1" hangingPunct="1">
              <a:defRPr/>
            </a:pPr>
            <a:r>
              <a:rPr lang="tr-TR" sz="1500" b="1" dirty="0">
                <a:solidFill>
                  <a:schemeClr val="bg1"/>
                </a:solidFill>
                <a:latin typeface="+mn-lt"/>
              </a:rPr>
              <a:t> DESTEK SÜRESİ:	</a:t>
            </a:r>
            <a:r>
              <a:rPr lang="tr-TR" sz="1600" b="1" dirty="0">
                <a:solidFill>
                  <a:schemeClr val="bg1"/>
                </a:solidFill>
                <a:cs typeface="Arial" pitchFamily="34" charset="0"/>
              </a:rPr>
              <a:t>5 yıl (+5)</a:t>
            </a:r>
          </a:p>
          <a:p>
            <a:pPr eaLnBrk="1" hangingPunct="1">
              <a:defRPr/>
            </a:pPr>
            <a:r>
              <a:rPr lang="tr-TR" sz="1500" b="1" dirty="0">
                <a:solidFill>
                  <a:schemeClr val="bg1"/>
                </a:solidFill>
                <a:latin typeface="+mn-lt"/>
              </a:rPr>
              <a:t> DESTEK ORANI:	</a:t>
            </a:r>
            <a:r>
              <a:rPr lang="tr-TR" sz="1600" b="1" dirty="0">
                <a:solidFill>
                  <a:schemeClr val="bg1"/>
                </a:solidFill>
                <a:cs typeface="Arial" pitchFamily="34" charset="0"/>
              </a:rPr>
              <a:t>%50</a:t>
            </a:r>
          </a:p>
          <a:p>
            <a:pPr eaLnBrk="1" hangingPunct="1">
              <a:defRPr/>
            </a:pPr>
            <a:endParaRPr lang="tr-TR" sz="1500" dirty="0">
              <a:solidFill>
                <a:schemeClr val="bg1"/>
              </a:solidFill>
              <a:latin typeface="Times New Roman" pitchFamily="18" charset="0"/>
            </a:endParaRPr>
          </a:p>
        </p:txBody>
      </p:sp>
      <p:sp>
        <p:nvSpPr>
          <p:cNvPr id="21" name="Footer Placeholder 3"/>
          <p:cNvSpPr>
            <a:spLocks noGrp="1"/>
          </p:cNvSpPr>
          <p:nvPr>
            <p:ph type="ftr" sz="quarter" idx="10"/>
          </p:nvPr>
        </p:nvSpPr>
        <p:spPr>
          <a:xfrm>
            <a:off x="1812925" y="6508750"/>
            <a:ext cx="5672138" cy="252413"/>
          </a:xfrm>
        </p:spPr>
        <p:txBody>
          <a:bodyPr/>
          <a:lstStyle/>
          <a:p>
            <a:pPr>
              <a:defRPr/>
            </a:pPr>
            <a:r>
              <a:rPr lang="en-US" dirty="0" smtClean="0"/>
              <a:t>İhracat Genel Müdürlüğü</a:t>
            </a:r>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srcRect/>
          <a:stretch>
            <a:fillRect/>
          </a:stretch>
        </p:blipFill>
        <p:spPr bwMode="auto">
          <a:xfrm>
            <a:off x="0" y="0"/>
            <a:ext cx="9144000" cy="3692525"/>
          </a:xfrm>
          <a:prstGeom prst="rect">
            <a:avLst/>
          </a:prstGeom>
          <a:noFill/>
          <a:ln w="9525">
            <a:noFill/>
            <a:miter lim="800000"/>
            <a:headEnd/>
            <a:tailEnd/>
          </a:ln>
        </p:spPr>
      </p:pic>
      <p:sp>
        <p:nvSpPr>
          <p:cNvPr id="7" name="Rectangle 6"/>
          <p:cNvSpPr>
            <a:spLocks noChangeArrowheads="1"/>
          </p:cNvSpPr>
          <p:nvPr/>
        </p:nvSpPr>
        <p:spPr bwMode="auto">
          <a:xfrm>
            <a:off x="611188" y="2465388"/>
            <a:ext cx="7488237" cy="3960812"/>
          </a:xfrm>
          <a:prstGeom prst="rect">
            <a:avLst/>
          </a:prstGeom>
          <a:noFill/>
          <a:ln>
            <a:noFill/>
          </a:ln>
          <a:effectLst>
            <a:outerShdw blurRad="63500" dist="17961" dir="2700000" algn="ctr" rotWithShape="0">
              <a:srgbClr val="000000">
                <a:alpha val="74998"/>
              </a:srgbClr>
            </a:outerShdw>
          </a:effectLst>
          <a:extLst/>
        </p:spPr>
        <p:txBody>
          <a:bodyPr wrap="none" lIns="0" tIns="0" rIns="0" bIns="0" anchor="ctr"/>
          <a:lstStyle/>
          <a:p>
            <a:pPr algn="ctr" eaLnBrk="1" hangingPunct="1">
              <a:defRPr/>
            </a:pPr>
            <a:r>
              <a:rPr lang="tr-TR" dirty="0"/>
              <a:t>  </a:t>
            </a:r>
          </a:p>
          <a:p>
            <a:pPr algn="ctr" eaLnBrk="1" hangingPunct="1">
              <a:defRPr/>
            </a:pPr>
            <a:endParaRPr lang="tr-TR" dirty="0"/>
          </a:p>
          <a:p>
            <a:pPr algn="ctr" eaLnBrk="1" hangingPunct="1">
              <a:defRPr/>
            </a:pPr>
            <a:endParaRPr lang="tr-TR" dirty="0"/>
          </a:p>
          <a:p>
            <a:pPr algn="ctr" eaLnBrk="1" hangingPunct="1">
              <a:defRPr/>
            </a:pPr>
            <a:r>
              <a:rPr lang="tr-TR" sz="2400" dirty="0"/>
              <a:t>	TEŞEKKÜRLER…</a:t>
            </a:r>
            <a:endParaRPr lang="tr-TR" u="sng" dirty="0"/>
          </a:p>
          <a:p>
            <a:pPr algn="ctr" eaLnBrk="1" hangingPunct="1">
              <a:defRPr/>
            </a:pPr>
            <a:endParaRPr lang="tr-TR" u="sng" dirty="0"/>
          </a:p>
          <a:p>
            <a:pPr algn="ctr" eaLnBrk="1" hangingPunct="1">
              <a:defRPr/>
            </a:pPr>
            <a:r>
              <a:rPr lang="tr-TR" u="sng" dirty="0"/>
              <a:t>İrtibat Bilgileri:</a:t>
            </a:r>
          </a:p>
          <a:p>
            <a:pPr algn="ctr" eaLnBrk="1" hangingPunct="1">
              <a:defRPr/>
            </a:pPr>
            <a:r>
              <a:rPr lang="tr-TR" sz="2400" dirty="0">
                <a:latin typeface="Georgia" pitchFamily="18" charset="0"/>
              </a:rPr>
              <a:t>Barış ZEYBEK</a:t>
            </a:r>
          </a:p>
          <a:p>
            <a:pPr algn="ctr" eaLnBrk="1" hangingPunct="1">
              <a:defRPr/>
            </a:pPr>
            <a:endParaRPr lang="tr-TR" sz="1200" dirty="0">
              <a:latin typeface="Georgia" pitchFamily="18" charset="0"/>
            </a:endParaRPr>
          </a:p>
          <a:p>
            <a:pPr algn="ctr" eaLnBrk="1" hangingPunct="1">
              <a:defRPr/>
            </a:pPr>
            <a:r>
              <a:rPr lang="tr-TR" dirty="0"/>
              <a:t>İhracat Genel Müdürlüğü</a:t>
            </a:r>
          </a:p>
          <a:p>
            <a:pPr algn="ctr" eaLnBrk="1" hangingPunct="1">
              <a:defRPr/>
            </a:pPr>
            <a:r>
              <a:rPr lang="tr-TR" dirty="0"/>
              <a:t>Markalaşma ve AR-GE Destekleri Dairesi Başkanlığı</a:t>
            </a:r>
          </a:p>
          <a:p>
            <a:pPr algn="ctr" eaLnBrk="1" hangingPunct="1">
              <a:defRPr/>
            </a:pPr>
            <a:endParaRPr lang="tr-TR" dirty="0"/>
          </a:p>
          <a:p>
            <a:pPr algn="ctr" eaLnBrk="1" hangingPunct="1">
              <a:defRPr/>
            </a:pPr>
            <a:r>
              <a:rPr lang="tr-TR" dirty="0"/>
              <a:t>Tel:          0 312 204 77 23</a:t>
            </a:r>
          </a:p>
          <a:p>
            <a:pPr algn="ctr" eaLnBrk="1" hangingPunct="1">
              <a:defRPr/>
            </a:pPr>
            <a:r>
              <a:rPr lang="tr-TR" dirty="0"/>
              <a:t>E-posta:  zeybekb@ekonomi.gov.tr</a:t>
            </a:r>
          </a:p>
        </p:txBody>
      </p:sp>
      <p:sp>
        <p:nvSpPr>
          <p:cNvPr id="5" name="Footer Placeholder 3"/>
          <p:cNvSpPr>
            <a:spLocks noGrp="1"/>
          </p:cNvSpPr>
          <p:nvPr>
            <p:ph type="ftr" sz="quarter" idx="10"/>
          </p:nvPr>
        </p:nvSpPr>
        <p:spPr>
          <a:xfrm>
            <a:off x="1812925" y="6508750"/>
            <a:ext cx="5672138" cy="252413"/>
          </a:xfrm>
        </p:spPr>
        <p:txBody>
          <a:bodyPr/>
          <a:lstStyle/>
          <a:p>
            <a:pPr>
              <a:defRPr/>
            </a:pPr>
            <a:r>
              <a:rPr lang="en-US" smtClean="0"/>
              <a:t>İhracat Genel Müdürlüğü</a:t>
            </a: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21511" name="Text Box 7"/>
          <p:cNvSpPr txBox="1">
            <a:spLocks noChangeArrowheads="1"/>
          </p:cNvSpPr>
          <p:nvPr/>
        </p:nvSpPr>
        <p:spPr bwMode="auto">
          <a:xfrm>
            <a:off x="3451225" y="1323975"/>
            <a:ext cx="5187950" cy="1570038"/>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smtClean="0">
                <a:latin typeface="+mn-lt"/>
              </a:rPr>
              <a:t>2010/8 sayılı Uluslararası Rekabetçiliğin Geliştirilmesinin Desteklenmesi Hakkında Tebliğ</a:t>
            </a:r>
          </a:p>
          <a:p>
            <a:pPr defTabSz="914400" eaLnBrk="1" hangingPunct="1">
              <a:defRPr/>
            </a:pPr>
            <a:r>
              <a:rPr lang="tr-TR" sz="2400" b="1" dirty="0" smtClean="0">
                <a:latin typeface="+mn-lt"/>
              </a:rPr>
              <a:t>	</a:t>
            </a:r>
          </a:p>
        </p:txBody>
      </p:sp>
      <p:sp>
        <p:nvSpPr>
          <p:cNvPr id="23556" name="AutoShape 6"/>
          <p:cNvSpPr>
            <a:spLocks/>
          </p:cNvSpPr>
          <p:nvPr/>
        </p:nvSpPr>
        <p:spPr bwMode="auto">
          <a:xfrm>
            <a:off x="2713038" y="3205163"/>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90525" y="3535363"/>
            <a:ext cx="2619375" cy="492125"/>
          </a:xfrm>
          <a:prstGeom prst="rect">
            <a:avLst/>
          </a:prstGeom>
          <a:noFill/>
          <a:ln>
            <a:noFill/>
          </a:ln>
          <a:effectLst/>
          <a:extLst/>
        </p:spPr>
        <p:txBody>
          <a:bodyPr>
            <a:spAutoFit/>
          </a:bodyPr>
          <a:lstStyle/>
          <a:p>
            <a:pPr>
              <a:defRPr/>
            </a:pPr>
            <a:r>
              <a:rPr lang="tr-TR" sz="2600" b="1" dirty="0">
                <a:latin typeface="+mn-lt"/>
              </a:rPr>
              <a:t>AMAÇ</a:t>
            </a:r>
          </a:p>
        </p:txBody>
      </p:sp>
      <p:sp>
        <p:nvSpPr>
          <p:cNvPr id="23558"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3305175"/>
            <a:ext cx="5105400" cy="830263"/>
          </a:xfrm>
          <a:prstGeom prst="rect">
            <a:avLst/>
          </a:prstGeom>
          <a:noFill/>
          <a:ln>
            <a:noFill/>
          </a:ln>
          <a:effectLst/>
          <a:extLst/>
        </p:spPr>
        <p:txBody>
          <a:bodyPr>
            <a:spAutoFit/>
          </a:bodyPr>
          <a:lstStyle/>
          <a:p>
            <a:pPr algn="just">
              <a:defRPr/>
            </a:pPr>
            <a:r>
              <a:rPr lang="tr-TR" sz="2400" b="1" dirty="0">
                <a:latin typeface="+mn-lt"/>
              </a:rPr>
              <a:t>Şirketlerin Uluslararası Rekabet Güçlerinin Geliştirilmesi</a:t>
            </a:r>
          </a:p>
        </p:txBody>
      </p:sp>
      <p:sp>
        <p:nvSpPr>
          <p:cNvPr id="23561" name="AutoShape 6"/>
          <p:cNvSpPr>
            <a:spLocks/>
          </p:cNvSpPr>
          <p:nvPr/>
        </p:nvSpPr>
        <p:spPr bwMode="auto">
          <a:xfrm>
            <a:off x="2686050" y="3205163"/>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3562"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31FCD556-ED71-4DDE-9C6B-315B04B09F3F}"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4</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23565"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90525" y="5227638"/>
            <a:ext cx="2619375"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5054600"/>
            <a:ext cx="5105400" cy="830263"/>
          </a:xfrm>
          <a:prstGeom prst="rect">
            <a:avLst/>
          </a:prstGeom>
          <a:noFill/>
          <a:ln>
            <a:noFill/>
          </a:ln>
          <a:effectLst/>
          <a:extLst/>
        </p:spPr>
        <p:txBody>
          <a:bodyPr>
            <a:spAutoFit/>
          </a:bodyPr>
          <a:lstStyle/>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23568"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 name="Metin kutusu 1"/>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52" name="Group 56"/>
          <p:cNvGraphicFramePr>
            <a:graphicFrameLocks noGrp="1"/>
          </p:cNvGraphicFramePr>
          <p:nvPr>
            <p:ph idx="4294967295"/>
          </p:nvPr>
        </p:nvGraphicFramePr>
        <p:xfrm>
          <a:off x="134938" y="1403350"/>
          <a:ext cx="8866188" cy="4056066"/>
        </p:xfrm>
        <a:graphic>
          <a:graphicData uri="http://schemas.openxmlformats.org/drawingml/2006/table">
            <a:tbl>
              <a:tblPr/>
              <a:tblGrid>
                <a:gridCol w="3529851"/>
                <a:gridCol w="850366"/>
                <a:gridCol w="1583503"/>
                <a:gridCol w="1623198"/>
                <a:gridCol w="1279270"/>
              </a:tblGrid>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800" b="1" i="0" u="none" strike="noStrike" cap="none" normalizeH="0" baseline="0" dirty="0" smtClean="0">
                          <a:ln>
                            <a:noFill/>
                          </a:ln>
                          <a:solidFill>
                            <a:schemeClr val="bg1"/>
                          </a:solidFill>
                          <a:effectLst/>
                          <a:latin typeface="Calibri" pitchFamily="34" charset="0"/>
                          <a:cs typeface="Arial" pitchFamily="34" charset="0"/>
                        </a:rPr>
                        <a:t>Destek Kalemi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Limiti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Süre/Adet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Eğitim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20.000$ /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Sınırlama yok</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İhtiyaç Analizi, Eğitim, Danışmanlık</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400.000$ / Proje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Proje Süresince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(36 Ay)</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Yurtdışı Pazarlama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150.000$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100.000$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İstihdam (2 kişi)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Emsal Brüt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Ücret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 kişi; Proje Süresince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Bireysel Danışmanlık</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50.000$ /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ECBEEB0B-3EAF-44F7-8FD2-27A6863D9FE5}"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5</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8" name="Metin kutusu 7"/>
          <p:cNvSpPr txBox="1"/>
          <p:nvPr/>
        </p:nvSpPr>
        <p:spPr>
          <a:xfrm>
            <a:off x="1042988" y="228600"/>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2</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PAZARA GİRİŞ BELGELERİNİN DESTEKLENMESİ</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21511" name="Text Box 7"/>
          <p:cNvSpPr txBox="1">
            <a:spLocks noChangeArrowheads="1"/>
          </p:cNvSpPr>
          <p:nvPr/>
        </p:nvSpPr>
        <p:spPr bwMode="auto">
          <a:xfrm>
            <a:off x="3451225" y="1412875"/>
            <a:ext cx="5187950" cy="120015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smtClean="0">
                <a:latin typeface="+mn-lt"/>
              </a:rPr>
              <a:t>2014/8 sayılı Pazara Giriş Belgelerinin Desteklenmesine İlişkin Karar</a:t>
            </a:r>
          </a:p>
          <a:p>
            <a:pPr defTabSz="914400" eaLnBrk="1" hangingPunct="1">
              <a:defRPr/>
            </a:pPr>
            <a:r>
              <a:rPr lang="tr-TR" sz="2400" b="1" dirty="0" smtClean="0">
                <a:latin typeface="+mn-lt"/>
              </a:rPr>
              <a:t>	</a:t>
            </a:r>
          </a:p>
        </p:txBody>
      </p:sp>
      <p:sp>
        <p:nvSpPr>
          <p:cNvPr id="21514" name="Text Box 10"/>
          <p:cNvSpPr txBox="1">
            <a:spLocks noChangeArrowheads="1"/>
          </p:cNvSpPr>
          <p:nvPr/>
        </p:nvSpPr>
        <p:spPr bwMode="auto">
          <a:xfrm>
            <a:off x="342900" y="3435350"/>
            <a:ext cx="2755900" cy="492125"/>
          </a:xfrm>
          <a:prstGeom prst="rect">
            <a:avLst/>
          </a:prstGeom>
          <a:noFill/>
          <a:ln>
            <a:noFill/>
          </a:ln>
          <a:effectLst/>
          <a:extLst/>
        </p:spPr>
        <p:txBody>
          <a:bodyPr>
            <a:spAutoFit/>
          </a:bodyPr>
          <a:lstStyle/>
          <a:p>
            <a:pPr>
              <a:defRPr/>
            </a:pPr>
            <a:r>
              <a:rPr lang="tr-TR" sz="2600" b="1" dirty="0">
                <a:latin typeface="+mn-lt"/>
              </a:rPr>
              <a:t>AMAÇ</a:t>
            </a:r>
          </a:p>
        </p:txBody>
      </p:sp>
      <p:sp>
        <p:nvSpPr>
          <p:cNvPr id="27653"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a:ex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2751138"/>
            <a:ext cx="5105400" cy="1939925"/>
          </a:xfrm>
          <a:prstGeom prst="rect">
            <a:avLst/>
          </a:prstGeom>
          <a:noFill/>
          <a:ln>
            <a:noFill/>
          </a:ln>
          <a:effectLst/>
          <a:extLst/>
        </p:spPr>
        <p:txBody>
          <a:bodyPr>
            <a:spAutoFit/>
          </a:bodyPr>
          <a:lstStyle/>
          <a:p>
            <a:pPr algn="just">
              <a:defRPr/>
            </a:pPr>
            <a:r>
              <a:rPr lang="tr-TR" sz="2400" b="1" dirty="0">
                <a:latin typeface="+mj-lt"/>
              </a:rPr>
              <a:t>Şirketlerin, pazara girişte karşılaştıkları teknik engelleri aşmalarını sağlayan uluslararası nitelikteki belge ve sertifika alımına yönelik harcamalarının desteklenmesi</a:t>
            </a:r>
          </a:p>
        </p:txBody>
      </p:sp>
      <p:sp>
        <p:nvSpPr>
          <p:cNvPr id="27656" name="AutoShape 6"/>
          <p:cNvSpPr>
            <a:spLocks/>
          </p:cNvSpPr>
          <p:nvPr/>
        </p:nvSpPr>
        <p:spPr bwMode="auto">
          <a:xfrm>
            <a:off x="2686050" y="3140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765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1"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E4FF517-8C21-4DEB-81F4-86C252DA58AD}"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7</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27660"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a:ex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4781550"/>
            <a:ext cx="5105400" cy="831850"/>
          </a:xfrm>
          <a:prstGeom prst="rect">
            <a:avLst/>
          </a:prstGeom>
          <a:noFill/>
          <a:ln>
            <a:noFill/>
          </a:ln>
          <a:effectLst/>
          <a:extLst/>
        </p:spPr>
        <p:txBody>
          <a:bodyPr>
            <a:spAutoFit/>
          </a:bodyPr>
          <a:lstStyle/>
          <a:p>
            <a:pPr marL="342900" indent="-342900" algn="just">
              <a:buFontTx/>
              <a:buChar char="-"/>
              <a:defRPr/>
            </a:pPr>
            <a:endParaRPr lang="tr-TR" sz="2400" b="1" dirty="0">
              <a:latin typeface="+mn-lt"/>
            </a:endParaRPr>
          </a:p>
          <a:p>
            <a:pPr algn="just">
              <a:defRPr/>
            </a:pPr>
            <a:r>
              <a:rPr lang="tr-TR" sz="2400" b="1" dirty="0">
                <a:latin typeface="+mn-lt"/>
              </a:rPr>
              <a:t>Şirketler</a:t>
            </a:r>
          </a:p>
        </p:txBody>
      </p:sp>
      <p:sp>
        <p:nvSpPr>
          <p:cNvPr id="27663"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98" name="Group 146"/>
          <p:cNvGraphicFramePr>
            <a:graphicFrameLocks noGrp="1"/>
          </p:cNvGraphicFramePr>
          <p:nvPr>
            <p:ph idx="4294967295"/>
          </p:nvPr>
        </p:nvGraphicFramePr>
        <p:xfrm>
          <a:off x="523875" y="1773238"/>
          <a:ext cx="8229600" cy="3670301"/>
        </p:xfrm>
        <a:graphic>
          <a:graphicData uri="http://schemas.openxmlformats.org/drawingml/2006/table">
            <a:tbl>
              <a:tblPr/>
              <a:tblGrid>
                <a:gridCol w="3595688"/>
                <a:gridCol w="965784"/>
                <a:gridCol w="1444041"/>
                <a:gridCol w="2224087"/>
              </a:tblGrid>
              <a:tr h="700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alibri" pitchFamily="34" charset="0"/>
                          <a:cs typeface="Times New Roman" pitchFamily="18" charset="0"/>
                        </a:rPr>
                        <a:t>Desteklenen Belgeler</a:t>
                      </a:r>
                      <a:endParaRPr kumimoji="0" lang="tr-TR" sz="2800" b="1" i="0" u="none" strike="noStrike" cap="none" normalizeH="0" baseline="0" dirty="0" smtClean="0">
                        <a:ln>
                          <a:noFill/>
                        </a:ln>
                        <a:solidFill>
                          <a:schemeClr val="bg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Destek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Destek Limiti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Calibri" pitchFamily="34" charset="0"/>
                          <a:ea typeface="Calibri" pitchFamily="34" charset="0"/>
                          <a:cs typeface="Times New Roman" pitchFamily="18" charset="0"/>
                        </a:rPr>
                        <a:t>Faydalanıcı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r>
              <a:tr h="669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ISO Belgeleri (9000, 14000, 22000)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25.000$ / Belge</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Yıllık 250.000$ / Şirket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Şirketler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 İşareti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vMerge="1">
                  <a:txBody>
                    <a:bodyPr/>
                    <a:lstStyle/>
                    <a:p>
                      <a:endParaRPr lang="tr-TR"/>
                    </a:p>
                  </a:txBody>
                  <a:tcPr/>
                </a:tc>
              </a:tr>
              <a:tr h="94138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Tarım Ürünlerine İlişkin Analiz Raporları ve Sağlık Sertifikaları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vMerge="1">
                  <a:txBody>
                    <a:bodyPr/>
                    <a:lstStyle/>
                    <a:p>
                      <a:endParaRPr lang="tr-TR"/>
                    </a:p>
                  </a:txBody>
                  <a:tcPr/>
                </a:tc>
              </a:tr>
              <a:tr h="8651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Uluslararası Nitelikteki Diğer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Kalite ve Çevre Belgeleri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
        <p:nvSpPr>
          <p:cNvPr id="4" name="Footer Placeholder 3"/>
          <p:cNvSpPr txBox="1">
            <a:spLocks noGrp="1"/>
          </p:cNvSpPr>
          <p:nvPr/>
        </p:nvSpPr>
        <p:spPr>
          <a:xfrm>
            <a:off x="1828800" y="6524625"/>
            <a:ext cx="5672138" cy="252413"/>
          </a:xfrm>
          <a:prstGeom prst="rect">
            <a:avLst/>
          </a:prstGeom>
          <a:noFill/>
        </p:spPr>
        <p:txBody>
          <a:bodyPr/>
          <a:lstStyle/>
          <a:p>
            <a:pPr algn="ctr">
              <a:defRPr/>
            </a:pPr>
            <a:r>
              <a:rPr lang="tr-TR" sz="1600" b="1" dirty="0">
                <a:solidFill>
                  <a:prstClr val="white">
                    <a:lumMod val="85000"/>
                  </a:prstClr>
                </a:solidFill>
                <a:effectLst>
                  <a:outerShdw blurRad="38100" dist="38100" dir="2700000" algn="tl">
                    <a:srgbClr val="000000">
                      <a:alpha val="43137"/>
                    </a:srgbClr>
                  </a:outerShdw>
                </a:effectLst>
                <a:latin typeface="Arial Narrow" pitchFamily="34" charset="0"/>
              </a:rPr>
              <a:t>T.C. EKONOMİ BAKANLIĞI</a:t>
            </a:r>
            <a:endParaRPr lang="en-US" sz="1600" b="1" dirty="0">
              <a:solidFill>
                <a:prstClr val="white">
                  <a:lumMod val="85000"/>
                </a:prstClr>
              </a:solidFill>
              <a:effectLst>
                <a:outerShdw blurRad="38100" dist="38100" dir="2700000" algn="tl">
                  <a:srgbClr val="000000">
                    <a:alpha val="43137"/>
                  </a:srgbClr>
                </a:outerShdw>
              </a:effectLst>
              <a:latin typeface="Arial Narrow"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53396D11-B6F0-4955-8093-B0117B37348A}"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8</a:t>
            </a:fld>
            <a:endParaRPr lang="en-US" altLang="tr-TR" sz="1600" smtClean="0">
              <a:solidFill>
                <a:srgbClr val="D9D9D9"/>
              </a:solidFill>
              <a:effectLst>
                <a:outerShdw blurRad="38100" dist="38100" dir="2700000" algn="tl">
                  <a:srgbClr val="000000"/>
                </a:outerShdw>
              </a:effectLst>
              <a:cs typeface="Arial" pitchFamily="34" charset="0"/>
            </a:endParaRPr>
          </a:p>
        </p:txBody>
      </p:sp>
      <p:sp>
        <p:nvSpPr>
          <p:cNvPr id="6" name="Title 2"/>
          <p:cNvSpPr>
            <a:spLocks/>
          </p:cNvSpPr>
          <p:nvPr/>
        </p:nvSpPr>
        <p:spPr bwMode="auto">
          <a:xfrm>
            <a:off x="857250" y="37306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3</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 ARAŞTIRMASI VE PAZARA GİRİŞ DESTEĞİ</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7420</TotalTime>
  <Words>1454</Words>
  <Application>Microsoft Office PowerPoint</Application>
  <PresentationFormat>Ekran Gösterisi (4:3)</PresentationFormat>
  <Paragraphs>962</Paragraphs>
  <Slides>34</Slides>
  <Notes>18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34</vt:i4>
      </vt:variant>
    </vt:vector>
  </HeadingPairs>
  <TitlesOfParts>
    <vt:vector size="45" baseType="lpstr">
      <vt:lpstr>Arial</vt:lpstr>
      <vt:lpstr>Calibri</vt:lpstr>
      <vt:lpstr>Arial Narrow</vt:lpstr>
      <vt:lpstr>Times New Roman</vt:lpstr>
      <vt:lpstr>Arial Unicode MS</vt:lpstr>
      <vt:lpstr>MS PGothic</vt:lpstr>
      <vt:lpstr>Arial Tur</vt:lpstr>
      <vt:lpstr>Georgia</vt:lpstr>
      <vt:lpstr>Tahoma</vt:lpstr>
      <vt:lpstr>Symbol</vt:lpstr>
      <vt:lpstr>Theme1</vt:lpstr>
      <vt:lpstr>T.C. EKONOMİ BAKANLIĞI İhracat Genel Müdürlüğü</vt:lpstr>
      <vt:lpstr>İHRACATA YÖNELİK DEVLET YARDIMLARI</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GENEL ESASLAR</vt:lpstr>
      <vt:lpstr>www.ekonomi.gov.tr</vt:lpstr>
      <vt:lpstr>www.ekonomi.gov.tr</vt:lpstr>
      <vt:lpstr>Slayt 23</vt:lpstr>
      <vt:lpstr>Slayt 24</vt:lpstr>
      <vt:lpstr>TASARIMCI ŞİRKETLERİ VE TASARIM OFİSLERİNİN DESTEKLENMESİ</vt:lpstr>
      <vt:lpstr>İŞBİRLİĞİ KURULUŞLARININ DESTEKLENMESİ</vt:lpstr>
      <vt:lpstr>Slayt 27</vt:lpstr>
      <vt:lpstr>Slayt 28</vt:lpstr>
      <vt:lpstr>Slayt 29</vt:lpstr>
      <vt:lpstr>Slayt 30</vt:lpstr>
      <vt:lpstr>www.turquality.com</vt:lpstr>
      <vt:lpstr>Marka Programı</vt:lpstr>
      <vt:lpstr>TURQUALITY® Programı</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Woca</dc:creator>
  <cp:lastModifiedBy>SehriNuhOtel</cp:lastModifiedBy>
  <cp:revision>793</cp:revision>
  <cp:lastPrinted>2012-04-05T07:07:32Z</cp:lastPrinted>
  <dcterms:created xsi:type="dcterms:W3CDTF">2012-03-02T01:46:24Z</dcterms:created>
  <dcterms:modified xsi:type="dcterms:W3CDTF">2015-04-13T20:37:27Z</dcterms:modified>
</cp:coreProperties>
</file>