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50"/>
  </p:notesMasterIdLst>
  <p:sldIdLst>
    <p:sldId id="260" r:id="rId2"/>
    <p:sldId id="258" r:id="rId3"/>
    <p:sldId id="261" r:id="rId4"/>
    <p:sldId id="262" r:id="rId5"/>
    <p:sldId id="263" r:id="rId6"/>
    <p:sldId id="266" r:id="rId7"/>
    <p:sldId id="264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48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0104F-CDC7-495B-9A03-74A919810F0C}" type="datetimeFigureOut">
              <a:rPr lang="tr-TR" smtClean="0"/>
              <a:t>21.11.2014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DA673-D001-494F-8040-AEC27D1A3D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662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DA673-D001-494F-8040-AEC27D1A3D4B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72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FCA1-E554-44AD-A9E2-9306DD92632F}" type="datetimeFigureOut">
              <a:rPr lang="tr-TR" smtClean="0"/>
              <a:t>21.11.2014</a:t>
            </a:fld>
            <a:endParaRPr lang="tr-T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3B40F1-66AA-4C1D-BA64-358F4CDD0C69}" type="slidenum">
              <a:rPr lang="tr-TR" smtClean="0"/>
              <a:t>‹#›</a:t>
            </a:fld>
            <a:endParaRPr lang="tr-TR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Bar dir="vert"/>
      </p:transition>
    </mc:Choice>
    <mc:Fallback>
      <p:transition spd="slow" advClick="0" advTm="100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FCA1-E554-44AD-A9E2-9306DD92632F}" type="datetimeFigureOut">
              <a:rPr lang="tr-TR" smtClean="0"/>
              <a:t>21.11.2014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B40F1-66AA-4C1D-BA64-358F4CDD0C69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Bar dir="vert"/>
      </p:transition>
    </mc:Choice>
    <mc:Fallback>
      <p:transition spd="slow" advClick="0" advTm="100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FCA1-E554-44AD-A9E2-9306DD92632F}" type="datetimeFigureOut">
              <a:rPr lang="tr-TR" smtClean="0"/>
              <a:t>21.11.2014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B40F1-66AA-4C1D-BA64-358F4CDD0C69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Bar dir="vert"/>
      </p:transition>
    </mc:Choice>
    <mc:Fallback>
      <p:transition spd="slow" advClick="0" advTm="1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2B6FCA1-E554-44AD-A9E2-9306DD92632F}" type="datetimeFigureOut">
              <a:rPr lang="tr-TR" smtClean="0"/>
              <a:t>21.11.2014</a:t>
            </a:fld>
            <a:endParaRPr lang="tr-TR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43B40F1-66AA-4C1D-BA64-358F4CDD0C69}" type="slidenum">
              <a:rPr lang="tr-TR" smtClean="0"/>
              <a:t>‹#›</a:t>
            </a:fld>
            <a:endParaRPr lang="tr-T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Bar dir="vert"/>
      </p:transition>
    </mc:Choice>
    <mc:Fallback>
      <p:transition spd="slow" advClick="0" advTm="1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FCA1-E554-44AD-A9E2-9306DD92632F}" type="datetimeFigureOut">
              <a:rPr lang="tr-TR" smtClean="0"/>
              <a:t>21.11.2014</a:t>
            </a:fld>
            <a:endParaRPr lang="tr-TR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3B40F1-66AA-4C1D-BA64-358F4CDD0C69}" type="slidenum">
              <a:rPr lang="tr-TR" smtClean="0"/>
              <a:t>‹#›</a:t>
            </a:fld>
            <a:endParaRPr lang="tr-T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mtClean="0"/>
              <a:t>Asıl başlık stili için tıklatın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Bar dir="vert"/>
      </p:transition>
    </mc:Choice>
    <mc:Fallback>
      <p:transition spd="slow" advClick="0" advTm="1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2B6FCA1-E554-44AD-A9E2-9306DD92632F}" type="datetimeFigureOut">
              <a:rPr lang="tr-TR" smtClean="0"/>
              <a:t>21.11.2014</a:t>
            </a:fld>
            <a:endParaRPr lang="tr-TR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43B40F1-66AA-4C1D-BA64-358F4CDD0C69}" type="slidenum">
              <a:rPr lang="tr-TR" smtClean="0"/>
              <a:t>‹#›</a:t>
            </a:fld>
            <a:endParaRPr lang="tr-TR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Bar dir="vert"/>
      </p:transition>
    </mc:Choice>
    <mc:Fallback>
      <p:transition spd="slow" advClick="0" advTm="1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2B6FCA1-E554-44AD-A9E2-9306DD92632F}" type="datetimeFigureOut">
              <a:rPr lang="tr-TR" smtClean="0"/>
              <a:t>21.11.2014</a:t>
            </a:fld>
            <a:endParaRPr lang="tr-TR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43B40F1-66AA-4C1D-BA64-358F4CDD0C69}" type="slidenum">
              <a:rPr lang="tr-TR" smtClean="0"/>
              <a:t>‹#›</a:t>
            </a:fld>
            <a:endParaRPr lang="tr-TR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Bar dir="vert"/>
      </p:transition>
    </mc:Choice>
    <mc:Fallback>
      <p:transition spd="slow" advClick="0" advTm="1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FCA1-E554-44AD-A9E2-9306DD92632F}" type="datetimeFigureOut">
              <a:rPr lang="tr-TR" smtClean="0"/>
              <a:t>21.11.2014</a:t>
            </a:fld>
            <a:endParaRPr lang="tr-T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3B40F1-66AA-4C1D-BA64-358F4CDD0C69}" type="slidenum">
              <a:rPr lang="tr-TR" smtClean="0"/>
              <a:t>‹#›</a:t>
            </a:fld>
            <a:endParaRPr lang="tr-TR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Bar dir="vert"/>
      </p:transition>
    </mc:Choice>
    <mc:Fallback>
      <p:transition spd="slow" advClick="0" advTm="1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FCA1-E554-44AD-A9E2-9306DD92632F}" type="datetimeFigureOut">
              <a:rPr lang="tr-TR" smtClean="0"/>
              <a:t>21.11.2014</a:t>
            </a:fld>
            <a:endParaRPr lang="tr-T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3B40F1-66AA-4C1D-BA64-358F4CDD0C69}" type="slidenum">
              <a:rPr lang="tr-TR" smtClean="0"/>
              <a:t>‹#›</a:t>
            </a:fld>
            <a:endParaRPr lang="tr-T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Bar dir="vert"/>
      </p:transition>
    </mc:Choice>
    <mc:Fallback>
      <p:transition spd="slow" advClick="0" advTm="1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2B6FCA1-E554-44AD-A9E2-9306DD92632F}" type="datetimeFigureOut">
              <a:rPr lang="tr-TR" smtClean="0"/>
              <a:t>21.11.2014</a:t>
            </a:fld>
            <a:endParaRPr lang="tr-T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43B40F1-66AA-4C1D-BA64-358F4CDD0C69}" type="slidenum">
              <a:rPr lang="tr-TR" smtClean="0"/>
              <a:t>‹#›</a:t>
            </a:fld>
            <a:endParaRPr lang="tr-TR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Bar dir="vert"/>
      </p:transition>
    </mc:Choice>
    <mc:Fallback>
      <p:transition spd="slow" advClick="0" advTm="1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2B6FCA1-E554-44AD-A9E2-9306DD92632F}" type="datetimeFigureOut">
              <a:rPr lang="tr-TR" smtClean="0"/>
              <a:t>21.11.2014</a:t>
            </a:fld>
            <a:endParaRPr lang="tr-TR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43B40F1-66AA-4C1D-BA64-358F4CDD0C69}" type="slidenum">
              <a:rPr lang="tr-TR" smtClean="0"/>
              <a:t>‹#›</a:t>
            </a:fld>
            <a:endParaRPr lang="tr-T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Bar dir="vert"/>
      </p:transition>
    </mc:Choice>
    <mc:Fallback>
      <p:transition spd="slow" advClick="0" advTm="1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2B6FCA1-E554-44AD-A9E2-9306DD92632F}" type="datetimeFigureOut">
              <a:rPr lang="tr-TR" smtClean="0"/>
              <a:t>21.11.2014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C43B40F1-66AA-4C1D-BA64-358F4CDD0C69}" type="slidenum">
              <a:rPr lang="tr-TR" smtClean="0"/>
              <a:t>‹#›</a:t>
            </a:fld>
            <a:endParaRPr lang="tr-T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Bar dir="vert"/>
      </p:transition>
    </mc:Choice>
    <mc:Fallback>
      <p:transition spd="slow" advClick="0" advTm="1000">
        <p:randomBar dir="vert"/>
      </p:transition>
    </mc:Fallback>
  </mc:AlternateContent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403648" y="2348880"/>
            <a:ext cx="6917392" cy="1440160"/>
          </a:xfrm>
        </p:spPr>
        <p:txBody>
          <a:bodyPr/>
          <a:lstStyle/>
          <a:p>
            <a:r>
              <a:rPr lang="tr-TR" dirty="0" smtClean="0"/>
              <a:t>HİJYEN NEDİR ?</a:t>
            </a:r>
            <a:endParaRPr lang="tr-TR" dirty="0"/>
          </a:p>
        </p:txBody>
      </p:sp>
      <p:pic>
        <p:nvPicPr>
          <p:cNvPr id="3" name="S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16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655">
        <p:randomBar dir="vert"/>
      </p:transition>
    </mc:Choice>
    <mc:Fallback>
      <p:transition spd="slow" advClick="0" advTm="10655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6080720"/>
          </a:xfrm>
        </p:spPr>
        <p:txBody>
          <a:bodyPr>
            <a:normAutofit/>
          </a:bodyPr>
          <a:lstStyle/>
          <a:p>
            <a:r>
              <a:rPr lang="tr-TR" dirty="0" smtClean="0"/>
              <a:t>* </a:t>
            </a:r>
            <a:r>
              <a:rPr lang="tr-TR" dirty="0"/>
              <a:t>Genel vücut banyosu yapmak (Mevsimine göre ayarlanır.)</a:t>
            </a:r>
            <a:br>
              <a:rPr lang="tr-TR" dirty="0"/>
            </a:br>
            <a:r>
              <a:rPr lang="tr-TR" dirty="0"/>
              <a:t>*</a:t>
            </a:r>
            <a:r>
              <a:rPr lang="tr-TR" dirty="0" smtClean="0"/>
              <a:t>İç </a:t>
            </a:r>
            <a:r>
              <a:rPr lang="tr-TR" dirty="0"/>
              <a:t>ve dış giysileri yıkayarak ütülenmek</a:t>
            </a:r>
            <a:br>
              <a:rPr lang="tr-TR" dirty="0"/>
            </a:br>
            <a:r>
              <a:rPr lang="tr-TR" dirty="0" smtClean="0"/>
              <a:t>* </a:t>
            </a:r>
            <a:r>
              <a:rPr lang="tr-TR" dirty="0"/>
              <a:t>Yatak takımlarını yıkayarak ütülemek</a:t>
            </a:r>
            <a:br>
              <a:rPr lang="tr-TR" dirty="0"/>
            </a:br>
            <a:r>
              <a:rPr lang="tr-TR" dirty="0" smtClean="0"/>
              <a:t>* </a:t>
            </a:r>
            <a:r>
              <a:rPr lang="tr-TR" dirty="0"/>
              <a:t>Ev ortamının genel temizliğini yapmak</a:t>
            </a:r>
            <a:br>
              <a:rPr lang="tr-TR" dirty="0"/>
            </a:br>
            <a:r>
              <a:rPr lang="tr-TR" dirty="0" smtClean="0"/>
              <a:t>* </a:t>
            </a:r>
            <a:r>
              <a:rPr lang="tr-TR" dirty="0"/>
              <a:t>Çevre düzeni ve temizliği yapmak</a:t>
            </a:r>
          </a:p>
        </p:txBody>
      </p:sp>
      <p:pic>
        <p:nvPicPr>
          <p:cNvPr id="3" name="S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51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3553">
        <p:randomBar dir="vert"/>
      </p:transition>
    </mc:Choice>
    <mc:Fallback>
      <p:transition spd="slow" advClick="0" advTm="2355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5360640"/>
          </a:xfrm>
        </p:spPr>
        <p:txBody>
          <a:bodyPr>
            <a:normAutofit/>
          </a:bodyPr>
          <a:lstStyle/>
          <a:p>
            <a:r>
              <a:rPr lang="tr-TR" dirty="0" smtClean="0"/>
              <a:t>* </a:t>
            </a:r>
            <a:r>
              <a:rPr lang="tr-TR" dirty="0"/>
              <a:t>Çatal, kaşık ve bardakları kaynatmak</a:t>
            </a:r>
            <a:br>
              <a:rPr lang="tr-TR" dirty="0"/>
            </a:br>
            <a:r>
              <a:rPr lang="tr-TR" dirty="0"/>
              <a:t>*</a:t>
            </a:r>
            <a:r>
              <a:rPr lang="tr-TR" dirty="0" smtClean="0"/>
              <a:t>Yüz </a:t>
            </a:r>
            <a:r>
              <a:rPr lang="tr-TR" dirty="0"/>
              <a:t>ve banyo havlularını yıkanmak</a:t>
            </a:r>
            <a:br>
              <a:rPr lang="tr-TR" dirty="0"/>
            </a:br>
            <a:r>
              <a:rPr lang="tr-TR" dirty="0"/>
              <a:t>*</a:t>
            </a:r>
            <a:r>
              <a:rPr lang="tr-TR" dirty="0" smtClean="0"/>
              <a:t>Tuvalet</a:t>
            </a:r>
            <a:r>
              <a:rPr lang="tr-TR" dirty="0"/>
              <a:t>, banyo küveti, lavaboların çamaşır suyu ile dezenfeksiyonunu yapmak</a:t>
            </a:r>
            <a:br>
              <a:rPr lang="tr-TR" dirty="0"/>
            </a:br>
            <a:r>
              <a:rPr lang="tr-TR" dirty="0" smtClean="0"/>
              <a:t>* </a:t>
            </a:r>
            <a:r>
              <a:rPr lang="tr-TR" dirty="0"/>
              <a:t>Çöp kovalarının dezenfeksiyonunu yapmak</a:t>
            </a:r>
          </a:p>
        </p:txBody>
      </p:sp>
      <p:pic>
        <p:nvPicPr>
          <p:cNvPr id="3" name="S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56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8326">
        <p:randomBar dir="vert"/>
      </p:transition>
    </mc:Choice>
    <mc:Fallback>
      <p:transition spd="slow" advClick="0" advTm="18326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3992488"/>
          </a:xfrm>
        </p:spPr>
        <p:txBody>
          <a:bodyPr>
            <a:normAutofit/>
          </a:bodyPr>
          <a:lstStyle/>
          <a:p>
            <a:r>
              <a:rPr lang="tr-TR" sz="4400" dirty="0" smtClean="0"/>
              <a:t>STERİLİZASYON  NEDİR?</a:t>
            </a:r>
            <a:endParaRPr lang="tr-TR" sz="4400" dirty="0"/>
          </a:p>
        </p:txBody>
      </p:sp>
      <p:pic>
        <p:nvPicPr>
          <p:cNvPr id="3" name="S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69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562">
        <p:randomBar dir="vert"/>
      </p:transition>
    </mc:Choice>
    <mc:Fallback>
      <p:transition spd="slow" advClick="0" advTm="7562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4424536"/>
          </a:xfrm>
        </p:spPr>
        <p:txBody>
          <a:bodyPr>
            <a:normAutofit/>
          </a:bodyPr>
          <a:lstStyle/>
          <a:p>
            <a:r>
              <a:rPr lang="tr-TR" dirty="0"/>
              <a:t>Sterilizasyon bir nesnedeki zararlı ve faydalı tüm bakterileri yok ederek mikroplardan</a:t>
            </a:r>
            <a:br>
              <a:rPr lang="tr-TR" dirty="0"/>
            </a:br>
            <a:r>
              <a:rPr lang="tr-TR" dirty="0"/>
              <a:t>arınmış hâle getirmektir.</a:t>
            </a:r>
            <a:br>
              <a:rPr lang="tr-TR" dirty="0"/>
            </a:br>
            <a:endParaRPr lang="tr-TR" dirty="0"/>
          </a:p>
        </p:txBody>
      </p:sp>
      <p:pic>
        <p:nvPicPr>
          <p:cNvPr id="3" name="S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80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4411">
        <p:randomBar dir="vert"/>
      </p:transition>
    </mc:Choice>
    <mc:Fallback>
      <p:transition spd="slow" advClick="0" advTm="14411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2984376"/>
          </a:xfrm>
        </p:spPr>
        <p:txBody>
          <a:bodyPr/>
          <a:lstStyle/>
          <a:p>
            <a:r>
              <a:rPr lang="tr-TR" dirty="0" smtClean="0"/>
              <a:t>STERİLİZASYONLA  İLGİLİ KAVRAMLAR  VE  TANIMLARI</a:t>
            </a:r>
            <a:endParaRPr lang="tr-TR" dirty="0"/>
          </a:p>
        </p:txBody>
      </p:sp>
      <p:pic>
        <p:nvPicPr>
          <p:cNvPr id="3" name="S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05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251">
        <p:randomBar dir="vert"/>
      </p:transition>
    </mc:Choice>
    <mc:Fallback>
      <p:transition spd="slow" advClick="0" advTm="8251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6008712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 </a:t>
            </a:r>
            <a:r>
              <a:rPr lang="tr-TR" b="1" dirty="0"/>
              <a:t>Antiseptik</a:t>
            </a:r>
            <a:r>
              <a:rPr lang="tr-TR" dirty="0"/>
              <a:t>: Bakteriyi öldüren veya bakterinin gelişmesini </a:t>
            </a:r>
            <a:r>
              <a:rPr lang="tr-TR" dirty="0" smtClean="0"/>
              <a:t>durduran</a:t>
            </a:r>
            <a:br>
              <a:rPr lang="tr-TR" dirty="0" smtClean="0"/>
            </a:br>
            <a:r>
              <a:rPr lang="tr-TR" dirty="0" smtClean="0"/>
              <a:t>kimyasal maddedir</a:t>
            </a:r>
            <a:r>
              <a:rPr lang="tr-TR" dirty="0"/>
              <a:t>.</a:t>
            </a:r>
            <a:br>
              <a:rPr lang="tr-TR" dirty="0"/>
            </a:br>
            <a:r>
              <a:rPr lang="tr-TR" b="1" dirty="0" err="1" smtClean="0"/>
              <a:t>Asepsis</a:t>
            </a:r>
            <a:r>
              <a:rPr lang="tr-TR" dirty="0"/>
              <a:t>: Mikroplardan arınmış olmaktır.</a:t>
            </a:r>
            <a:br>
              <a:rPr lang="tr-TR" dirty="0"/>
            </a:br>
            <a:r>
              <a:rPr lang="tr-TR" b="1" dirty="0" err="1" smtClean="0"/>
              <a:t>Bakterisid</a:t>
            </a:r>
            <a:r>
              <a:rPr lang="tr-TR" b="1" dirty="0"/>
              <a:t>:</a:t>
            </a:r>
            <a:r>
              <a:rPr lang="tr-TR" dirty="0"/>
              <a:t> Bakterileri yok etme gücüne sahip kimyasal bir maddedir.</a:t>
            </a:r>
            <a:br>
              <a:rPr lang="tr-TR" dirty="0"/>
            </a:br>
            <a:r>
              <a:rPr lang="tr-TR" dirty="0" smtClean="0"/>
              <a:t> </a:t>
            </a:r>
            <a:r>
              <a:rPr lang="tr-TR" b="1" dirty="0"/>
              <a:t>Dezenfekte etmek</a:t>
            </a:r>
            <a:r>
              <a:rPr lang="tr-TR" dirty="0"/>
              <a:t>: Bir nesnenin üzerindeki bakterileri yok etmektir.</a:t>
            </a:r>
            <a:br>
              <a:rPr lang="tr-TR" dirty="0"/>
            </a:br>
            <a:endParaRPr lang="tr-TR" dirty="0"/>
          </a:p>
        </p:txBody>
      </p:sp>
      <p:pic>
        <p:nvPicPr>
          <p:cNvPr id="3" name="S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2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4649">
        <p:randomBar dir="vert"/>
      </p:transition>
    </mc:Choice>
    <mc:Fallback>
      <p:transition spd="slow" advClick="0" advTm="24649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572068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 </a:t>
            </a:r>
            <a:r>
              <a:rPr lang="tr-TR" b="1" dirty="0"/>
              <a:t>Dezenfektan:</a:t>
            </a:r>
            <a:r>
              <a:rPr lang="tr-TR" dirty="0"/>
              <a:t> Bakterileri yok etme gücüne sahip kimyasal maddedir.</a:t>
            </a:r>
            <a:br>
              <a:rPr lang="tr-TR" dirty="0"/>
            </a:br>
            <a:r>
              <a:rPr lang="tr-TR" b="1" dirty="0" smtClean="0"/>
              <a:t> </a:t>
            </a:r>
            <a:r>
              <a:rPr lang="tr-TR" b="1" dirty="0" err="1"/>
              <a:t>Fumigant</a:t>
            </a:r>
            <a:r>
              <a:rPr lang="tr-TR" b="1" dirty="0"/>
              <a:t>: </a:t>
            </a:r>
            <a:r>
              <a:rPr lang="tr-TR" dirty="0"/>
              <a:t>Temiz malzemeleri muhafaza etmek için kullanılan tütsü/buhardır.</a:t>
            </a:r>
            <a:br>
              <a:rPr lang="tr-TR" dirty="0"/>
            </a:br>
            <a:r>
              <a:rPr lang="tr-TR" dirty="0" smtClean="0"/>
              <a:t> </a:t>
            </a:r>
            <a:r>
              <a:rPr lang="tr-TR" b="1" dirty="0" err="1"/>
              <a:t>Jermisid</a:t>
            </a:r>
            <a:r>
              <a:rPr lang="tr-TR" b="1" dirty="0"/>
              <a:t> (</a:t>
            </a:r>
            <a:r>
              <a:rPr lang="tr-TR" b="1" dirty="0" err="1"/>
              <a:t>germicide</a:t>
            </a:r>
            <a:r>
              <a:rPr lang="tr-TR" b="1" dirty="0"/>
              <a:t>): </a:t>
            </a:r>
            <a:r>
              <a:rPr lang="tr-TR" dirty="0"/>
              <a:t>Mikropları öldürme gücüne sahip kimyasal maddedir.</a:t>
            </a:r>
            <a:br>
              <a:rPr lang="tr-TR" dirty="0"/>
            </a:br>
            <a:r>
              <a:rPr lang="tr-TR" dirty="0" smtClean="0"/>
              <a:t> </a:t>
            </a:r>
            <a:r>
              <a:rPr lang="tr-TR" b="1" dirty="0" err="1"/>
              <a:t>Sanitize</a:t>
            </a:r>
            <a:r>
              <a:rPr lang="tr-TR" b="1" dirty="0"/>
              <a:t> etmek: </a:t>
            </a:r>
            <a:r>
              <a:rPr lang="tr-TR" dirty="0"/>
              <a:t>Malzemeleri sağlığı koruyucu şekilde temizlemektir</a:t>
            </a:r>
          </a:p>
        </p:txBody>
      </p:sp>
      <p:pic>
        <p:nvPicPr>
          <p:cNvPr id="3" name="S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81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7419">
        <p:randomBar dir="vert"/>
      </p:transition>
    </mc:Choice>
    <mc:Fallback>
      <p:transition spd="slow" advClick="0" advTm="27419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4928592"/>
          </a:xfrm>
        </p:spPr>
        <p:txBody>
          <a:bodyPr>
            <a:normAutofit/>
          </a:bodyPr>
          <a:lstStyle/>
          <a:p>
            <a:r>
              <a:rPr lang="tr-TR" b="1" dirty="0" err="1" smtClean="0"/>
              <a:t>Sepsis</a:t>
            </a:r>
            <a:r>
              <a:rPr lang="tr-TR" b="1" dirty="0"/>
              <a:t>:</a:t>
            </a:r>
            <a:r>
              <a:rPr lang="tr-TR" dirty="0"/>
              <a:t> Bakterilerin kana karışarak kanı zehirlemesidir.</a:t>
            </a:r>
            <a:br>
              <a:rPr lang="tr-TR" dirty="0"/>
            </a:br>
            <a:r>
              <a:rPr lang="tr-TR" dirty="0" smtClean="0"/>
              <a:t> </a:t>
            </a:r>
            <a:r>
              <a:rPr lang="tr-TR" b="1" dirty="0"/>
              <a:t>Steril:</a:t>
            </a:r>
            <a:r>
              <a:rPr lang="tr-TR" dirty="0"/>
              <a:t> Tüm mikroplardan arınmış olmaktır.</a:t>
            </a:r>
            <a:br>
              <a:rPr lang="tr-TR" dirty="0"/>
            </a:br>
            <a:r>
              <a:rPr lang="tr-TR" dirty="0" smtClean="0"/>
              <a:t> </a:t>
            </a:r>
            <a:r>
              <a:rPr lang="tr-TR" b="1" dirty="0"/>
              <a:t>Sterilize etmek: </a:t>
            </a:r>
            <a:r>
              <a:rPr lang="tr-TR" dirty="0"/>
              <a:t>Her türlü (yararlı ve zararlı) bakteriden arındırmaktır.</a:t>
            </a:r>
          </a:p>
        </p:txBody>
      </p:sp>
      <p:pic>
        <p:nvPicPr>
          <p:cNvPr id="3" name="S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45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9612">
        <p:randomBar dir="vert"/>
      </p:transition>
    </mc:Choice>
    <mc:Fallback>
      <p:transition spd="slow" advClick="0" advTm="19612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3632448"/>
          </a:xfrm>
        </p:spPr>
        <p:txBody>
          <a:bodyPr>
            <a:normAutofit/>
          </a:bodyPr>
          <a:lstStyle/>
          <a:p>
            <a:r>
              <a:rPr lang="tr-TR" sz="4800" dirty="0" smtClean="0"/>
              <a:t>TEMİZLİK  TÜRLERİ </a:t>
            </a:r>
            <a:endParaRPr lang="tr-TR" sz="4800" dirty="0"/>
          </a:p>
        </p:txBody>
      </p:sp>
      <p:pic>
        <p:nvPicPr>
          <p:cNvPr id="3" name="S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53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813">
        <p:randomBar dir="vert"/>
      </p:transition>
    </mc:Choice>
    <mc:Fallback>
      <p:transition spd="slow" advClick="0" advTm="68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5864696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Fiziksel temizlik: </a:t>
            </a:r>
            <a:r>
              <a:rPr lang="tr-TR" dirty="0"/>
              <a:t>Yüzeylerin toz, çöp, döküntü vb. görünen kirlerden</a:t>
            </a:r>
            <a:br>
              <a:rPr lang="tr-TR" dirty="0"/>
            </a:br>
            <a:r>
              <a:rPr lang="tr-TR" dirty="0"/>
              <a:t>arındırılmasıdır.</a:t>
            </a:r>
            <a:br>
              <a:rPr lang="tr-TR" dirty="0"/>
            </a:br>
            <a:r>
              <a:rPr lang="tr-TR" dirty="0" smtClean="0"/>
              <a:t> </a:t>
            </a:r>
            <a:r>
              <a:rPr lang="tr-TR" b="1" dirty="0"/>
              <a:t>Kimyasal temizlik: </a:t>
            </a:r>
            <a:r>
              <a:rPr lang="tr-TR" dirty="0"/>
              <a:t>Yüzeylerin temizlenmesi amacıyla çeşitli kimyasal</a:t>
            </a:r>
            <a:br>
              <a:rPr lang="tr-TR" dirty="0"/>
            </a:br>
            <a:r>
              <a:rPr lang="tr-TR" dirty="0"/>
              <a:t>maddelerin kullanılmasıdır.</a:t>
            </a:r>
            <a:br>
              <a:rPr lang="tr-TR" dirty="0"/>
            </a:br>
            <a:r>
              <a:rPr lang="tr-TR" dirty="0" smtClean="0"/>
              <a:t> </a:t>
            </a:r>
            <a:r>
              <a:rPr lang="tr-TR" b="1" dirty="0"/>
              <a:t>Entomolojik temizlik: </a:t>
            </a:r>
            <a:r>
              <a:rPr lang="tr-TR" dirty="0"/>
              <a:t>Ortamda haşere olmaması için yapılan temizlik ve</a:t>
            </a:r>
            <a:br>
              <a:rPr lang="tr-TR" dirty="0"/>
            </a:br>
            <a:r>
              <a:rPr lang="tr-TR" dirty="0"/>
              <a:t>kontroldü</a:t>
            </a:r>
            <a:br>
              <a:rPr lang="tr-TR" dirty="0"/>
            </a:br>
            <a:endParaRPr lang="tr-TR" dirty="0"/>
          </a:p>
        </p:txBody>
      </p:sp>
      <p:pic>
        <p:nvPicPr>
          <p:cNvPr id="3" name="S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38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7161">
        <p:randomBar dir="vert"/>
      </p:transition>
    </mc:Choice>
    <mc:Fallback>
      <p:transition spd="slow" advClick="0" advTm="27161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18288" indent="0">
              <a:buNone/>
            </a:pPr>
            <a:r>
              <a:rPr lang="tr-TR" sz="4000" dirty="0" smtClean="0">
                <a:effectLst/>
              </a:rPr>
              <a:t>Sağlığa </a:t>
            </a:r>
            <a:r>
              <a:rPr lang="tr-TR" sz="4000" dirty="0">
                <a:effectLst/>
              </a:rPr>
              <a:t>zarar verecek ortamlardan korunmak için yapılacak uygulamalar ve alınan temizlik önlemlerinin tümü hijyen olarak tanımlanır</a:t>
            </a:r>
            <a:r>
              <a:rPr lang="tr-TR" sz="4000" dirty="0" smtClean="0">
                <a:effectLst/>
              </a:rPr>
              <a:t>.</a:t>
            </a:r>
          </a:p>
          <a:p>
            <a:pPr marL="18288" indent="0">
              <a:buNone/>
            </a:pPr>
            <a:endParaRPr lang="tr-TR" sz="4000" dirty="0"/>
          </a:p>
        </p:txBody>
      </p:sp>
      <p:pic>
        <p:nvPicPr>
          <p:cNvPr id="3" name="S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57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3046">
        <p:randomBar dir="vert"/>
      </p:transition>
    </mc:Choice>
    <mc:Fallback>
      <p:transition spd="slow" advClick="0" advTm="13046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5936704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 </a:t>
            </a:r>
            <a:r>
              <a:rPr lang="tr-TR" b="1" dirty="0"/>
              <a:t>Bakteriyolojik temizlik: </a:t>
            </a:r>
            <a:r>
              <a:rPr lang="tr-TR" dirty="0"/>
              <a:t>Gözle görülmeyen, hastalık yapabilen çeşitli patojen</a:t>
            </a:r>
            <a:br>
              <a:rPr lang="tr-TR" dirty="0"/>
            </a:br>
            <a:r>
              <a:rPr lang="tr-TR" dirty="0"/>
              <a:t>(bakteriler, mantarlar ve virüsler) mikroorganizmaların yüzeylerden</a:t>
            </a:r>
            <a:br>
              <a:rPr lang="tr-TR" dirty="0"/>
            </a:br>
            <a:r>
              <a:rPr lang="tr-TR" dirty="0" err="1" smtClean="0"/>
              <a:t>temizlenmesi,dezenfeksiyonlanmasıdır</a:t>
            </a:r>
            <a:r>
              <a:rPr lang="tr-TR" dirty="0"/>
              <a:t>.</a:t>
            </a:r>
            <a:br>
              <a:rPr lang="tr-TR" dirty="0"/>
            </a:br>
            <a:r>
              <a:rPr lang="tr-TR" dirty="0" smtClean="0"/>
              <a:t> </a:t>
            </a:r>
            <a:r>
              <a:rPr lang="tr-TR" b="1" dirty="0" err="1" smtClean="0"/>
              <a:t>Osmolojik</a:t>
            </a:r>
            <a:r>
              <a:rPr lang="tr-TR" b="1" dirty="0" smtClean="0"/>
              <a:t> temizlik:</a:t>
            </a:r>
            <a:r>
              <a:rPr lang="tr-TR" dirty="0" smtClean="0"/>
              <a:t> Ortamda </a:t>
            </a:r>
            <a:r>
              <a:rPr lang="tr-TR" dirty="0"/>
              <a:t>kokuya neden olan, görünen ve görünmeyen</a:t>
            </a:r>
            <a:br>
              <a:rPr lang="tr-TR" dirty="0"/>
            </a:br>
            <a:r>
              <a:rPr lang="tr-TR" dirty="0"/>
              <a:t>kirlerin giderilmesidir</a:t>
            </a:r>
          </a:p>
        </p:txBody>
      </p:sp>
      <p:pic>
        <p:nvPicPr>
          <p:cNvPr id="3" name="S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73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8353">
        <p:randomBar dir="vert"/>
      </p:transition>
    </mc:Choice>
    <mc:Fallback>
      <p:transition spd="slow" advClick="0" advTm="2835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4136504"/>
          </a:xfrm>
        </p:spPr>
        <p:txBody>
          <a:bodyPr>
            <a:normAutofit/>
          </a:bodyPr>
          <a:lstStyle/>
          <a:p>
            <a:r>
              <a:rPr lang="tr-TR" sz="5400" dirty="0" smtClean="0"/>
              <a:t>TEMİZLİK  MADDELERİ</a:t>
            </a:r>
            <a:endParaRPr lang="tr-TR" sz="5400" dirty="0"/>
          </a:p>
        </p:txBody>
      </p:sp>
      <p:pic>
        <p:nvPicPr>
          <p:cNvPr id="3" name="S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88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405">
        <p:randomBar dir="vert"/>
      </p:transition>
    </mc:Choice>
    <mc:Fallback>
      <p:transition spd="slow" advClick="0" advTm="7405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tr-TR" sz="3200" dirty="0"/>
              <a:t>Su bilinen en genel temizlik maddesidir. Eritici ve çözücüdür. Ancak tek </a:t>
            </a:r>
            <a:r>
              <a:rPr lang="tr-TR" sz="3200" dirty="0" smtClean="0"/>
              <a:t>başına kullanıldığında </a:t>
            </a:r>
            <a:r>
              <a:rPr lang="tr-TR" sz="3200" dirty="0"/>
              <a:t>iyi sonuç vermez. Çünkü suyun yüzey gerilimi çok fazladır. Bu </a:t>
            </a:r>
            <a:r>
              <a:rPr lang="tr-TR" sz="3200" dirty="0" smtClean="0"/>
              <a:t>nedenle suyun </a:t>
            </a:r>
            <a:r>
              <a:rPr lang="tr-TR" sz="3200" dirty="0"/>
              <a:t>yüzeye nüfuzu zordur. Bunu kolaylaştırmak için yüzey gerilimi düşürücü </a:t>
            </a:r>
            <a:r>
              <a:rPr lang="tr-TR" sz="3200" dirty="0" smtClean="0"/>
              <a:t>maddeler suya </a:t>
            </a:r>
            <a:r>
              <a:rPr lang="tr-TR" sz="3200" dirty="0"/>
              <a:t>ilave edilir. Suyun esas etkisi kiri eriterek ortamdan kaldırmak ve sıvı </a:t>
            </a:r>
            <a:r>
              <a:rPr lang="tr-TR" sz="3200" dirty="0" smtClean="0"/>
              <a:t>içinde süspansiyon </a:t>
            </a:r>
            <a:r>
              <a:rPr lang="tr-TR" sz="3200" dirty="0"/>
              <a:t>hâlinde </a:t>
            </a:r>
            <a:r>
              <a:rPr lang="tr-TR" sz="3200" dirty="0" smtClean="0"/>
              <a:t>tutmaktır.</a:t>
            </a:r>
            <a:endParaRPr lang="tr-TR" sz="3200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1) SU</a:t>
            </a:r>
            <a:endParaRPr lang="tr-TR" dirty="0"/>
          </a:p>
        </p:txBody>
      </p:sp>
      <p:pic>
        <p:nvPicPr>
          <p:cNvPr id="4" name="Se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47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2949">
        <p:randomBar dir="vert"/>
      </p:transition>
    </mc:Choice>
    <mc:Fallback>
      <p:transition spd="slow" advClick="0" advTm="32949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tr-TR" sz="3200" dirty="0"/>
              <a:t>Su herhangi bir yüzey üzerindeki toz zerreciklerini kolaylıkla</a:t>
            </a:r>
          </a:p>
          <a:p>
            <a:r>
              <a:rPr lang="tr-TR" sz="3200" dirty="0"/>
              <a:t>eritir, gevşetir ve çözer. Bu işlemi yapmada yumuşak su sert sudan daha iyi bir çözücü, pek</a:t>
            </a:r>
          </a:p>
          <a:p>
            <a:r>
              <a:rPr lang="tr-TR" sz="3200" dirty="0"/>
              <a:t>çok kir için de sıcak su soğuk sudan daha iyi bir eriticidir. Sıcak sular sterilize özelliğe</a:t>
            </a:r>
          </a:p>
          <a:p>
            <a:r>
              <a:rPr lang="tr-TR" sz="3200" dirty="0"/>
              <a:t>sahiptir. Su ağaç, mantar gibi yüzeylere zarar verebilir. Ayrıca bazı kumaşların </a:t>
            </a:r>
            <a:r>
              <a:rPr lang="tr-TR" sz="3200" dirty="0" smtClean="0"/>
              <a:t>rengini soldurabilir </a:t>
            </a:r>
            <a:endParaRPr lang="tr-TR" sz="3200" dirty="0"/>
          </a:p>
          <a:p>
            <a:endParaRPr lang="tr-TR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SU </a:t>
            </a:r>
            <a:endParaRPr lang="tr-TR" dirty="0"/>
          </a:p>
        </p:txBody>
      </p:sp>
      <p:pic>
        <p:nvPicPr>
          <p:cNvPr id="4" name="Se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79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4533">
        <p:randomBar dir="vert"/>
      </p:transition>
    </mc:Choice>
    <mc:Fallback>
      <p:transition spd="slow" advClick="0" advTm="3453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sz="quarter" idx="13"/>
          </p:nvPr>
        </p:nvSpPr>
        <p:spPr>
          <a:xfrm>
            <a:off x="352426" y="1340768"/>
            <a:ext cx="7680960" cy="5400600"/>
          </a:xfrm>
        </p:spPr>
        <p:txBody>
          <a:bodyPr>
            <a:noAutofit/>
          </a:bodyPr>
          <a:lstStyle/>
          <a:p>
            <a:r>
              <a:rPr lang="tr-TR" sz="3200" dirty="0"/>
              <a:t>20. </a:t>
            </a:r>
            <a:r>
              <a:rPr lang="tr-TR" sz="3200" dirty="0" err="1"/>
              <a:t>yy.ın</a:t>
            </a:r>
            <a:r>
              <a:rPr lang="tr-TR" sz="3200" dirty="0"/>
              <a:t> ortalarına kadar sabun, en önemli yüzey aktif temizleyicisi olmuştur. </a:t>
            </a:r>
            <a:r>
              <a:rPr lang="tr-TR" sz="3200" dirty="0" smtClean="0"/>
              <a:t>Bitkisel ve </a:t>
            </a:r>
            <a:r>
              <a:rPr lang="tr-TR" sz="3200" dirty="0"/>
              <a:t>hayvansal yağlarla, mumların, reçinelerin ve asitlerin veya bunların karışımının </a:t>
            </a:r>
            <a:r>
              <a:rPr lang="tr-TR" sz="3200" dirty="0" smtClean="0"/>
              <a:t>inorganik ve </a:t>
            </a:r>
            <a:r>
              <a:rPr lang="tr-TR" sz="3200" dirty="0"/>
              <a:t>organik alkalilerle reaksiyonu sonucu elde edilen en eski temizlik ürünüdür. </a:t>
            </a:r>
            <a:r>
              <a:rPr lang="tr-TR" sz="3200" dirty="0" smtClean="0"/>
              <a:t>Sabunlar </a:t>
            </a:r>
            <a:r>
              <a:rPr lang="tr-TR" sz="3200" dirty="0" err="1" smtClean="0"/>
              <a:t>anyonik</a:t>
            </a:r>
            <a:r>
              <a:rPr lang="tr-TR" sz="3200" dirty="0" smtClean="0"/>
              <a:t> </a:t>
            </a:r>
            <a:r>
              <a:rPr lang="tr-TR" sz="3200" dirty="0"/>
              <a:t>yüzey aktiftir. Sabunlar yağ asitlerinin sodyum ve potasyum tuzlarıdır ve </a:t>
            </a:r>
            <a:r>
              <a:rPr lang="tr-TR" sz="3200" dirty="0" smtClean="0"/>
              <a:t>özelliğin içindeki </a:t>
            </a:r>
            <a:r>
              <a:rPr lang="tr-TR" sz="3200" dirty="0"/>
              <a:t>yağ oranı ve türü belirlemektedir. </a:t>
            </a:r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2) SABUN</a:t>
            </a:r>
            <a:endParaRPr lang="tr-TR" dirty="0"/>
          </a:p>
        </p:txBody>
      </p:sp>
      <p:pic>
        <p:nvPicPr>
          <p:cNvPr id="4" name="Se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71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1047">
        <p:randomBar dir="vert"/>
      </p:transition>
    </mc:Choice>
    <mc:Fallback>
      <p:transition spd="slow" advClick="0" advTm="41047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tr-TR" sz="3600" dirty="0"/>
              <a:t>Temizlikte kullanılan temel kimyasal deterjandır. Deterjan, sabuna göre daha üstün </a:t>
            </a:r>
            <a:r>
              <a:rPr lang="tr-TR" sz="3600" dirty="0" smtClean="0"/>
              <a:t>bir yıkama </a:t>
            </a:r>
            <a:r>
              <a:rPr lang="tr-TR" sz="3600" dirty="0"/>
              <a:t>maddesidir. Kirleri ortamdan </a:t>
            </a:r>
            <a:r>
              <a:rPr lang="tr-TR" sz="3600" dirty="0" smtClean="0"/>
              <a:t>uzaklaştırmak için kullanılır.</a:t>
            </a:r>
            <a:endParaRPr lang="tr-TR" sz="3600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3</a:t>
            </a:r>
            <a:r>
              <a:rPr lang="tr-TR" dirty="0" smtClean="0"/>
              <a:t>) SENTETİK DETERJANLAR</a:t>
            </a:r>
            <a:endParaRPr lang="tr-TR" dirty="0"/>
          </a:p>
        </p:txBody>
      </p:sp>
      <p:pic>
        <p:nvPicPr>
          <p:cNvPr id="4" name="Se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76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7441">
        <p:randomBar dir="vert"/>
      </p:transition>
    </mc:Choice>
    <mc:Fallback>
      <p:transition spd="slow" advClick="0" advTm="17441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tr-TR" sz="4000" dirty="0"/>
              <a:t>Kuvvetli yüzey </a:t>
            </a:r>
            <a:r>
              <a:rPr lang="tr-TR" sz="4000" dirty="0" smtClean="0"/>
              <a:t>sıvı temizleyicilerdir </a:t>
            </a:r>
            <a:r>
              <a:rPr lang="tr-TR" sz="4000" dirty="0"/>
              <a:t>Yağlı kirle kolayca birleşerek kiri </a:t>
            </a:r>
            <a:r>
              <a:rPr lang="tr-TR" sz="4000" dirty="0" smtClean="0"/>
              <a:t>çözmede oldukça </a:t>
            </a:r>
            <a:r>
              <a:rPr lang="tr-TR" sz="4000" dirty="0"/>
              <a:t>etkilidir. Böylece temizlik için gerekli insan gücünü ve mekanik gücü azaltır.</a:t>
            </a:r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4) ALKALİLER</a:t>
            </a:r>
            <a:endParaRPr lang="tr-TR" dirty="0"/>
          </a:p>
        </p:txBody>
      </p:sp>
      <p:pic>
        <p:nvPicPr>
          <p:cNvPr id="4" name="Se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50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153">
        <p:randomBar dir="vert"/>
      </p:transition>
    </mc:Choice>
    <mc:Fallback>
      <p:transition spd="slow" advClick="0" advTm="2015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tr-TR" sz="4000" dirty="0"/>
              <a:t>Zararlı mikroorganizmaların ortamdan uzaklaştırılması için kullanılır. Doğru ve yeterli</a:t>
            </a:r>
          </a:p>
          <a:p>
            <a:r>
              <a:rPr lang="tr-TR" sz="4000" dirty="0"/>
              <a:t>bir temizlikte bakterilerin üremesi ve yer değiştirmesi minimuma indirilir.</a:t>
            </a:r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5) DEZENFEKTANLAR</a:t>
            </a:r>
            <a:endParaRPr lang="tr-TR" b="1" dirty="0"/>
          </a:p>
        </p:txBody>
      </p:sp>
      <p:pic>
        <p:nvPicPr>
          <p:cNvPr id="4" name="Se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91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9261">
        <p:randomBar dir="vert"/>
      </p:transition>
    </mc:Choice>
    <mc:Fallback>
      <p:transition spd="slow" advClick="0" advTm="29261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tr-TR" sz="4000" dirty="0"/>
              <a:t>Doğada mikroorganizmalar, bitki ve hayvanlar arasında doğal ve sürekli bir </a:t>
            </a:r>
            <a:r>
              <a:rPr lang="tr-TR" sz="4000" dirty="0" smtClean="0"/>
              <a:t>etkileşim vardır</a:t>
            </a:r>
            <a:r>
              <a:rPr lang="tr-TR" sz="4000" dirty="0"/>
              <a:t>. Mikroorganizmalar insan gıdasını oluşturan bitkisel ve hayvansal kaynaklı </a:t>
            </a:r>
            <a:r>
              <a:rPr lang="tr-TR" sz="4000" dirty="0" smtClean="0"/>
              <a:t>gıda maddelerini </a:t>
            </a:r>
            <a:r>
              <a:rPr lang="tr-TR" sz="4000" dirty="0"/>
              <a:t>kullanarak varlıklarını sürdürür.</a:t>
            </a:r>
          </a:p>
          <a:p>
            <a:endParaRPr lang="tr-TR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smtClean="0"/>
              <a:t> </a:t>
            </a:r>
            <a:r>
              <a:rPr lang="tr-TR" b="1" dirty="0"/>
              <a:t>GIDA VE MİKROORGANİZMALAR</a:t>
            </a:r>
          </a:p>
        </p:txBody>
      </p:sp>
      <p:pic>
        <p:nvPicPr>
          <p:cNvPr id="4" name="Se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9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8006">
        <p:randomBar dir="vert"/>
      </p:transition>
    </mc:Choice>
    <mc:Fallback>
      <p:transition spd="slow" advClick="0" advTm="38006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tr-TR" sz="3200" dirty="0" smtClean="0"/>
              <a:t>* Gıdalarda </a:t>
            </a:r>
            <a:r>
              <a:rPr lang="tr-TR" sz="3200" dirty="0"/>
              <a:t>bozulmaya neden olan saprofit mikroorganizmalar</a:t>
            </a:r>
          </a:p>
          <a:p>
            <a:r>
              <a:rPr lang="tr-TR" sz="3200" dirty="0" smtClean="0"/>
              <a:t> *İnsanlarda </a:t>
            </a:r>
            <a:r>
              <a:rPr lang="tr-TR" sz="3200" dirty="0"/>
              <a:t>gıda zehirlenmesi ve enfeksiyonlara neden olan </a:t>
            </a:r>
            <a:r>
              <a:rPr lang="tr-TR" sz="3200" dirty="0" smtClean="0"/>
              <a:t>patojen mikroorganizmalar</a:t>
            </a:r>
          </a:p>
          <a:p>
            <a:r>
              <a:rPr lang="tr-TR" sz="3200" dirty="0" smtClean="0"/>
              <a:t>*Fermente </a:t>
            </a:r>
            <a:r>
              <a:rPr lang="tr-TR" sz="3200" dirty="0"/>
              <a:t>et, süt, sebze-meyve ürünleri ile bira, şarap gibi alkollü </a:t>
            </a:r>
            <a:r>
              <a:rPr lang="tr-TR" sz="3200" dirty="0" smtClean="0"/>
              <a:t>içeceklerin üretiminde </a:t>
            </a:r>
            <a:r>
              <a:rPr lang="tr-TR" sz="3200" dirty="0"/>
              <a:t>rol oynayan </a:t>
            </a:r>
            <a:r>
              <a:rPr lang="tr-TR" sz="3200" dirty="0" smtClean="0"/>
              <a:t>yararlı mikroorganizmalar</a:t>
            </a:r>
            <a:endParaRPr lang="tr-TR" sz="3200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112168"/>
          </a:xfrm>
        </p:spPr>
        <p:txBody>
          <a:bodyPr>
            <a:normAutofit fontScale="90000"/>
          </a:bodyPr>
          <a:lstStyle/>
          <a:p>
            <a:r>
              <a:rPr lang="tr-TR" sz="3100" b="1" dirty="0"/>
              <a:t>Gıdalarda bulunan mikroorganizmalar aktivitelerine göre başlıca üç </a:t>
            </a:r>
            <a:r>
              <a:rPr lang="tr-TR" sz="3100" b="1" dirty="0" smtClean="0"/>
              <a:t>grupta toplanabilir</a:t>
            </a:r>
            <a:r>
              <a:rPr lang="tr-TR" b="1" dirty="0"/>
              <a:t>:</a:t>
            </a:r>
          </a:p>
        </p:txBody>
      </p:sp>
      <p:pic>
        <p:nvPicPr>
          <p:cNvPr id="4" name="Se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85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6024">
        <p:randomBar dir="vert"/>
      </p:transition>
    </mc:Choice>
    <mc:Fallback>
      <p:transition spd="slow" advClick="0" advTm="46024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77240" y="1340768"/>
            <a:ext cx="7543800" cy="2016224"/>
          </a:xfrm>
        </p:spPr>
        <p:txBody>
          <a:bodyPr/>
          <a:lstStyle/>
          <a:p>
            <a:r>
              <a:rPr lang="tr-TR" dirty="0" smtClean="0"/>
              <a:t>HİJYENİN ÖNEMİ</a:t>
            </a:r>
            <a:endParaRPr lang="tr-TR" dirty="0"/>
          </a:p>
        </p:txBody>
      </p:sp>
      <p:pic>
        <p:nvPicPr>
          <p:cNvPr id="3" name="S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24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258">
        <p:randomBar dir="vert"/>
      </p:transition>
    </mc:Choice>
    <mc:Fallback>
      <p:transition spd="slow" advClick="0" advTm="6258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*Bakteri</a:t>
            </a:r>
            <a:r>
              <a:rPr lang="tr-TR" sz="3200" dirty="0"/>
              <a:t>, küf ve mayaların aktivitesi ve çoğalması</a:t>
            </a:r>
          </a:p>
          <a:p>
            <a:r>
              <a:rPr lang="tr-TR" sz="3200" dirty="0"/>
              <a:t>*</a:t>
            </a:r>
            <a:r>
              <a:rPr lang="tr-TR" sz="3200" dirty="0" smtClean="0"/>
              <a:t>Çeşitli </a:t>
            </a:r>
            <a:r>
              <a:rPr lang="tr-TR" sz="3200" dirty="0"/>
              <a:t>kimyasal reaksiyonlar</a:t>
            </a:r>
          </a:p>
          <a:p>
            <a:r>
              <a:rPr lang="tr-TR" sz="3200" dirty="0" smtClean="0"/>
              <a:t> *Gıdaların </a:t>
            </a:r>
            <a:r>
              <a:rPr lang="tr-TR" sz="3200" dirty="0"/>
              <a:t>yapısında doğal olarak bulunan enzimlerin aktivitesi</a:t>
            </a:r>
          </a:p>
          <a:p>
            <a:r>
              <a:rPr lang="tr-TR" sz="3200" dirty="0" smtClean="0"/>
              <a:t>* </a:t>
            </a:r>
            <a:r>
              <a:rPr lang="tr-TR" sz="3200" dirty="0"/>
              <a:t>Çeşitli böceklerden kaynaklanan zararlar</a:t>
            </a:r>
          </a:p>
          <a:p>
            <a:r>
              <a:rPr lang="tr-TR" sz="3200" dirty="0" smtClean="0"/>
              <a:t>* </a:t>
            </a:r>
            <a:r>
              <a:rPr lang="tr-TR" sz="3200" dirty="0"/>
              <a:t>Donma, yanma, kuruma ve basınç gibi etkiler sonucu oluşan değişimler</a:t>
            </a:r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/>
              <a:t>Gıdalarda bozulma nedenleri aşağıdakilerden biri olabilir:</a:t>
            </a:r>
          </a:p>
        </p:txBody>
      </p:sp>
      <p:pic>
        <p:nvPicPr>
          <p:cNvPr id="4" name="Se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47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1301">
        <p:randomBar dir="vert"/>
      </p:transition>
    </mc:Choice>
    <mc:Fallback>
      <p:transition spd="slow" advClick="0" advTm="41301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sz="quarter" idx="13"/>
          </p:nvPr>
        </p:nvSpPr>
        <p:spPr>
          <a:xfrm>
            <a:off x="352426" y="1340768"/>
            <a:ext cx="7680960" cy="5517232"/>
          </a:xfrm>
        </p:spPr>
        <p:txBody>
          <a:bodyPr>
            <a:noAutofit/>
          </a:bodyPr>
          <a:lstStyle/>
          <a:p>
            <a:r>
              <a:rPr lang="tr-TR" sz="3200" dirty="0"/>
              <a:t>Gıdalarda </a:t>
            </a:r>
            <a:r>
              <a:rPr lang="tr-TR" sz="3200" dirty="0" err="1"/>
              <a:t>mikrobiyal</a:t>
            </a:r>
            <a:r>
              <a:rPr lang="tr-TR" sz="3200" dirty="0"/>
              <a:t> yükün kontrol altına alınması ya da azaltılması </a:t>
            </a:r>
            <a:r>
              <a:rPr lang="tr-TR" sz="3200" dirty="0" smtClean="0"/>
              <a:t>amacıyla gıdaların </a:t>
            </a:r>
            <a:r>
              <a:rPr lang="tr-TR" sz="3200" dirty="0"/>
              <a:t>yapısında bulunan veya gıdalara sonradan bulaşan </a:t>
            </a:r>
            <a:r>
              <a:rPr lang="tr-TR" sz="3200" dirty="0" smtClean="0"/>
              <a:t>mikroorganizmalar uzaklaştırılmalıdır</a:t>
            </a:r>
            <a:r>
              <a:rPr lang="tr-TR" sz="3200" dirty="0"/>
              <a:t>. Bu </a:t>
            </a:r>
            <a:r>
              <a:rPr lang="tr-TR" sz="3200" dirty="0" smtClean="0"/>
              <a:t>amaçla;</a:t>
            </a:r>
          </a:p>
          <a:p>
            <a:r>
              <a:rPr lang="tr-TR" sz="3200" dirty="0" smtClean="0"/>
              <a:t>1) Yıkama</a:t>
            </a:r>
            <a:r>
              <a:rPr lang="tr-TR" sz="3200" dirty="0"/>
              <a:t>,</a:t>
            </a:r>
          </a:p>
          <a:p>
            <a:r>
              <a:rPr lang="tr-TR" sz="3200" dirty="0" smtClean="0"/>
              <a:t>2)Ayıklama</a:t>
            </a:r>
            <a:r>
              <a:rPr lang="tr-TR" sz="3200" dirty="0"/>
              <a:t>,</a:t>
            </a:r>
          </a:p>
          <a:p>
            <a:r>
              <a:rPr lang="tr-TR" sz="3200" dirty="0" smtClean="0"/>
              <a:t>3) </a:t>
            </a:r>
            <a:r>
              <a:rPr lang="tr-TR" sz="3200" dirty="0" err="1"/>
              <a:t>Santrifüjleme</a:t>
            </a:r>
            <a:r>
              <a:rPr lang="tr-TR" sz="3200" dirty="0"/>
              <a:t>,</a:t>
            </a:r>
          </a:p>
          <a:p>
            <a:r>
              <a:rPr lang="tr-TR" sz="3200" dirty="0" smtClean="0"/>
              <a:t>4)</a:t>
            </a:r>
            <a:r>
              <a:rPr lang="tr-TR" sz="3200" dirty="0" err="1" smtClean="0"/>
              <a:t>Membran</a:t>
            </a:r>
            <a:r>
              <a:rPr lang="tr-TR" sz="3200" dirty="0" smtClean="0"/>
              <a:t> </a:t>
            </a:r>
            <a:r>
              <a:rPr lang="tr-TR" sz="3200" dirty="0" err="1"/>
              <a:t>filtrasyon</a:t>
            </a:r>
            <a:r>
              <a:rPr lang="tr-TR" sz="3200" dirty="0"/>
              <a:t> yöntemleri kullanılmaktadır.</a:t>
            </a:r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/>
              <a:t>Mikroorganizmaları Gıdadan Uzaklaştırma Yöntemleri</a:t>
            </a:r>
          </a:p>
        </p:txBody>
      </p:sp>
      <p:pic>
        <p:nvPicPr>
          <p:cNvPr id="4" name="Se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43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5810">
        <p:randomBar dir="vert"/>
      </p:transition>
    </mc:Choice>
    <mc:Fallback>
      <p:transition spd="slow" advClick="0" advTm="4581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tr-TR" sz="2800" dirty="0"/>
              <a:t>Üretim için fabrikaya alınan ham maddelere uygulanan ilk işlem </a:t>
            </a:r>
            <a:r>
              <a:rPr lang="tr-TR" sz="2800" dirty="0" smtClean="0"/>
              <a:t>yıkamadır. Yıkamanın </a:t>
            </a:r>
            <a:r>
              <a:rPr lang="tr-TR" sz="2800" dirty="0"/>
              <a:t>amacı;</a:t>
            </a:r>
          </a:p>
          <a:p>
            <a:r>
              <a:rPr lang="tr-TR" sz="2800" dirty="0"/>
              <a:t>*</a:t>
            </a:r>
            <a:r>
              <a:rPr lang="tr-TR" sz="2800" dirty="0" smtClean="0"/>
              <a:t>Toz </a:t>
            </a:r>
            <a:r>
              <a:rPr lang="tr-TR" sz="2800" dirty="0"/>
              <a:t>toprakla birlikte mikroorganizmaların ve ısıya dirençli sporların büyük </a:t>
            </a:r>
            <a:r>
              <a:rPr lang="tr-TR" sz="2800" dirty="0" smtClean="0"/>
              <a:t>bir bölümünü </a:t>
            </a:r>
            <a:r>
              <a:rPr lang="tr-TR" sz="2800" dirty="0"/>
              <a:t>uzaklaştırmak,</a:t>
            </a:r>
          </a:p>
          <a:p>
            <a:r>
              <a:rPr lang="tr-TR" sz="2800" dirty="0" smtClean="0"/>
              <a:t>* </a:t>
            </a:r>
            <a:r>
              <a:rPr lang="tr-TR" sz="2800" dirty="0"/>
              <a:t>Tarım ilaç kalıntılarını elden </a:t>
            </a:r>
            <a:r>
              <a:rPr lang="tr-TR" sz="2800" dirty="0" smtClean="0"/>
              <a:t>geldiğince gidermek</a:t>
            </a:r>
            <a:r>
              <a:rPr lang="tr-TR" sz="2800" dirty="0"/>
              <a:t>,</a:t>
            </a:r>
          </a:p>
          <a:p>
            <a:r>
              <a:rPr lang="tr-TR" sz="2800" dirty="0" smtClean="0"/>
              <a:t>* </a:t>
            </a:r>
            <a:r>
              <a:rPr lang="tr-TR" sz="2800" dirty="0"/>
              <a:t>Uygulanacak olan ısıl işlemlerin etkinliğini artırmaktır</a:t>
            </a:r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.1. Yıkama</a:t>
            </a:r>
          </a:p>
        </p:txBody>
      </p:sp>
      <p:pic>
        <p:nvPicPr>
          <p:cNvPr id="4" name="Se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59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882">
        <p:randomBar dir="vert"/>
      </p:transition>
    </mc:Choice>
    <mc:Fallback>
      <p:transition spd="slow" advClick="0" advTm="40882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tr-TR" sz="3200" dirty="0"/>
              <a:t>Gıda sanayinde kesme ve ayıklama işlemi ile bozuk, ezik, ham, yaralı, </a:t>
            </a:r>
            <a:r>
              <a:rPr lang="tr-TR" sz="3200" dirty="0" err="1" smtClean="0"/>
              <a:t>bereli,küflenmiş</a:t>
            </a:r>
            <a:r>
              <a:rPr lang="tr-TR" sz="3200" dirty="0" smtClean="0"/>
              <a:t> </a:t>
            </a:r>
            <a:r>
              <a:rPr lang="tr-TR" sz="3200" dirty="0"/>
              <a:t>ve çürümüş, yani amaca uygun olmayan meyve ve sebzeler atılır.</a:t>
            </a:r>
          </a:p>
          <a:p>
            <a:r>
              <a:rPr lang="tr-TR" sz="3200" dirty="0"/>
              <a:t>Bu işlem;</a:t>
            </a:r>
          </a:p>
          <a:p>
            <a:r>
              <a:rPr lang="tr-TR" sz="3200" dirty="0" smtClean="0"/>
              <a:t>* </a:t>
            </a:r>
            <a:r>
              <a:rPr lang="tr-TR" sz="3200" dirty="0"/>
              <a:t>Bozulmamış, sağlam meyve ve sebzelerin yoğun şekilde </a:t>
            </a:r>
            <a:r>
              <a:rPr lang="tr-TR" sz="3200" dirty="0" err="1"/>
              <a:t>kontamine</a:t>
            </a:r>
            <a:r>
              <a:rPr lang="tr-TR" sz="3200" dirty="0"/>
              <a:t> </a:t>
            </a:r>
            <a:r>
              <a:rPr lang="tr-TR" sz="3200" dirty="0" smtClean="0"/>
              <a:t>olmasını engeller</a:t>
            </a:r>
            <a:endParaRPr lang="tr-TR" sz="3200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2. Kesme ve Ayıklama</a:t>
            </a:r>
          </a:p>
        </p:txBody>
      </p:sp>
      <p:pic>
        <p:nvPicPr>
          <p:cNvPr id="4" name="Se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76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7082">
        <p:randomBar dir="vert"/>
      </p:transition>
    </mc:Choice>
    <mc:Fallback>
      <p:transition spd="slow" advClick="0" advTm="37082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*Bozulmaya </a:t>
            </a:r>
            <a:r>
              <a:rPr lang="tr-TR" sz="3200" dirty="0"/>
              <a:t>neden olan yüksek sayıdaki mikroorganizma yükünü </a:t>
            </a:r>
            <a:r>
              <a:rPr lang="tr-TR" sz="3200" dirty="0" smtClean="0"/>
              <a:t>azaltarak gıdaya </a:t>
            </a:r>
            <a:r>
              <a:rPr lang="tr-TR" sz="3200" dirty="0"/>
              <a:t>uygulanacak muhafaza yönteminin daha etkili olmasını sağlar.</a:t>
            </a:r>
          </a:p>
        </p:txBody>
      </p:sp>
      <p:pic>
        <p:nvPicPr>
          <p:cNvPr id="3" name="S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80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6699">
        <p:randomBar dir="vert"/>
      </p:transition>
    </mc:Choice>
    <mc:Fallback>
      <p:transition spd="slow" advClick="0" advTm="36699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tr-TR" sz="3200" dirty="0"/>
              <a:t>Bu yöntemin asıl amacı, ham madde içindeki sporlu bakteri ve sporların tamamen </a:t>
            </a:r>
            <a:r>
              <a:rPr lang="tr-TR" sz="3200" dirty="0" smtClean="0"/>
              <a:t>yok edilmesidir. Bu </a:t>
            </a:r>
            <a:r>
              <a:rPr lang="tr-TR" sz="3200" dirty="0"/>
              <a:t>yöntemin uygulama alanı mikroorganizma yükü çok yüksek olan sıvı </a:t>
            </a:r>
            <a:r>
              <a:rPr lang="tr-TR" sz="3200" dirty="0" smtClean="0"/>
              <a:t>gıdalarla sınırlıdır</a:t>
            </a:r>
            <a:r>
              <a:rPr lang="tr-TR" sz="3200" dirty="0"/>
              <a:t>. </a:t>
            </a:r>
            <a:r>
              <a:rPr lang="tr-TR" sz="3200" dirty="0" err="1"/>
              <a:t>Santrifüjleme</a:t>
            </a:r>
            <a:r>
              <a:rPr lang="tr-TR" sz="3200" dirty="0"/>
              <a:t> ortamda bulunan mikroorganizmaların </a:t>
            </a:r>
            <a:r>
              <a:rPr lang="tr-TR" sz="3200" dirty="0" smtClean="0"/>
              <a:t>tamamının uzaklaştırılmasında </a:t>
            </a:r>
            <a:r>
              <a:rPr lang="tr-TR" sz="3200" dirty="0"/>
              <a:t>çok etkin bir yöntem değildir</a:t>
            </a:r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3. </a:t>
            </a:r>
            <a:r>
              <a:rPr lang="tr-TR" dirty="0" err="1"/>
              <a:t>Santrifüjleme</a:t>
            </a:r>
            <a:endParaRPr lang="tr-TR" dirty="0"/>
          </a:p>
        </p:txBody>
      </p:sp>
      <p:pic>
        <p:nvPicPr>
          <p:cNvPr id="4" name="Se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66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6389">
        <p:randomBar dir="vert"/>
      </p:transition>
    </mc:Choice>
    <mc:Fallback>
      <p:transition spd="slow" advClick="0" advTm="46389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tr-TR" sz="3200" dirty="0"/>
              <a:t>Karışımların ayırıcı bir ortamdan (filtre) geçirilerek yapılarındaki istenmeyen</a:t>
            </a:r>
          </a:p>
          <a:p>
            <a:r>
              <a:rPr lang="tr-TR" sz="3200" dirty="0"/>
              <a:t>parçacıkların ayrılması işlemine “</a:t>
            </a:r>
            <a:r>
              <a:rPr lang="tr-TR" sz="3200" dirty="0" err="1"/>
              <a:t>filtrasyon</a:t>
            </a:r>
            <a:r>
              <a:rPr lang="tr-TR" sz="3200" dirty="0"/>
              <a:t>” denir. Mikroorganizmaların uzaklaştırılması ilkesine dayanan yöntemlerden en etkili </a:t>
            </a:r>
            <a:r>
              <a:rPr lang="tr-TR" sz="3200" dirty="0" smtClean="0"/>
              <a:t>olanı bu </a:t>
            </a:r>
            <a:r>
              <a:rPr lang="tr-TR" sz="3200" dirty="0"/>
              <a:t>yöntemdir.</a:t>
            </a:r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.4. </a:t>
            </a:r>
            <a:r>
              <a:rPr lang="tr-TR" dirty="0" err="1"/>
              <a:t>Filtrasyon</a:t>
            </a:r>
            <a:endParaRPr lang="tr-TR" dirty="0"/>
          </a:p>
        </p:txBody>
      </p:sp>
      <p:pic>
        <p:nvPicPr>
          <p:cNvPr id="4" name="Se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73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1032">
        <p:randomBar dir="vert"/>
      </p:transition>
    </mc:Choice>
    <mc:Fallback>
      <p:transition spd="slow" advClick="0" advTm="31032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3488432"/>
          </a:xfrm>
        </p:spPr>
        <p:txBody>
          <a:bodyPr>
            <a:normAutofit/>
          </a:bodyPr>
          <a:lstStyle/>
          <a:p>
            <a:r>
              <a:rPr lang="tr-TR" sz="4800" dirty="0" smtClean="0"/>
              <a:t>SOĞUKTA  MUHAFAZA </a:t>
            </a:r>
            <a:endParaRPr lang="tr-TR" sz="4800" dirty="0"/>
          </a:p>
        </p:txBody>
      </p:sp>
      <p:pic>
        <p:nvPicPr>
          <p:cNvPr id="3" name="S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605">
        <p:randomBar dir="vert"/>
      </p:transition>
    </mc:Choice>
    <mc:Fallback>
      <p:transition spd="slow" advClick="0" advTm="7605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918288"/>
          </a:xfrm>
        </p:spPr>
        <p:txBody>
          <a:bodyPr/>
          <a:lstStyle/>
          <a:p>
            <a:r>
              <a:rPr lang="tr-TR" sz="3200" dirty="0"/>
              <a:t>Sıcaklık düştükçe mikroorganizmaların gelişmeleri yavaşlar ve sonunda </a:t>
            </a:r>
            <a:r>
              <a:rPr lang="tr-TR" sz="3200" dirty="0" smtClean="0"/>
              <a:t>tamamen durur</a:t>
            </a:r>
            <a:r>
              <a:rPr lang="tr-TR" sz="3200" dirty="0"/>
              <a:t>. Mikroorganizmaların çoğalmaları,</a:t>
            </a:r>
          </a:p>
          <a:p>
            <a:r>
              <a:rPr lang="tr-TR" sz="3200" dirty="0"/>
              <a:t>*</a:t>
            </a:r>
            <a:r>
              <a:rPr lang="tr-TR" sz="3200" dirty="0" smtClean="0"/>
              <a:t>Gelişebilecekleri </a:t>
            </a:r>
            <a:r>
              <a:rPr lang="tr-TR" sz="3200" dirty="0"/>
              <a:t>minimum sıcaklık,</a:t>
            </a:r>
          </a:p>
          <a:p>
            <a:r>
              <a:rPr lang="tr-TR" sz="3200" dirty="0"/>
              <a:t>*</a:t>
            </a:r>
            <a:r>
              <a:rPr lang="tr-TR" sz="3200" dirty="0" smtClean="0"/>
              <a:t>Ortamın </a:t>
            </a:r>
            <a:r>
              <a:rPr lang="tr-TR" sz="3200" dirty="0"/>
              <a:t>besin içeriği,</a:t>
            </a:r>
          </a:p>
          <a:p>
            <a:r>
              <a:rPr lang="tr-TR" sz="3200" dirty="0"/>
              <a:t>*</a:t>
            </a:r>
            <a:r>
              <a:rPr lang="tr-TR" sz="3200" dirty="0" err="1" smtClean="0"/>
              <a:t>pH’ı</a:t>
            </a:r>
            <a:r>
              <a:rPr lang="tr-TR" sz="3200" dirty="0"/>
              <a:t>,</a:t>
            </a:r>
          </a:p>
          <a:p>
            <a:r>
              <a:rPr lang="tr-TR" sz="3200" dirty="0" smtClean="0"/>
              <a:t>* </a:t>
            </a:r>
            <a:r>
              <a:rPr lang="tr-TR" sz="3200" dirty="0"/>
              <a:t>Su aktivitesi gibi faktörlere bağlıdır</a:t>
            </a:r>
            <a:r>
              <a:rPr lang="tr-TR" dirty="0"/>
              <a:t>.</a:t>
            </a:r>
          </a:p>
          <a:p>
            <a:endParaRPr lang="tr-TR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688232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Soğutmanın Mikroorganizmalara Etkisi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4" name="Se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24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1360">
        <p:randomBar dir="vert"/>
      </p:transition>
    </mc:Choice>
    <mc:Fallback>
      <p:transition spd="slow" advClick="0" advTm="3136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tr-TR" sz="2800" dirty="0"/>
              <a:t>*</a:t>
            </a:r>
            <a:r>
              <a:rPr lang="tr-TR" sz="3200" dirty="0" smtClean="0"/>
              <a:t>Donma </a:t>
            </a:r>
            <a:r>
              <a:rPr lang="tr-TR" sz="3200" dirty="0"/>
              <a:t>sıcaklığının hemen üzerindeki sıcaklıklarda muhafaza </a:t>
            </a:r>
            <a:r>
              <a:rPr lang="tr-TR" sz="3200" dirty="0" smtClean="0"/>
              <a:t>edilir. Soğutma </a:t>
            </a:r>
            <a:r>
              <a:rPr lang="tr-TR" sz="3200" dirty="0"/>
              <a:t>en kısa sürede yapılırsa </a:t>
            </a:r>
            <a:r>
              <a:rPr lang="tr-TR" sz="3200" dirty="0" err="1"/>
              <a:t>mezofilik</a:t>
            </a:r>
            <a:r>
              <a:rPr lang="tr-TR" sz="3200" dirty="0"/>
              <a:t> bakterilerin gelişmesi </a:t>
            </a:r>
            <a:r>
              <a:rPr lang="tr-TR" sz="3200" dirty="0" smtClean="0"/>
              <a:t>de o ölçüde </a:t>
            </a:r>
            <a:r>
              <a:rPr lang="tr-TR" sz="3200" dirty="0"/>
              <a:t>önlenmiş olur</a:t>
            </a:r>
            <a:r>
              <a:rPr lang="tr-TR" sz="3200" dirty="0" smtClean="0"/>
              <a:t>.</a:t>
            </a:r>
          </a:p>
          <a:p>
            <a:r>
              <a:rPr lang="tr-TR" sz="3200" dirty="0" smtClean="0"/>
              <a:t> *Etlerin </a:t>
            </a:r>
            <a:r>
              <a:rPr lang="tr-TR" sz="3200" dirty="0"/>
              <a:t>soğukta saklanmalarında ideal sıcaklık -1 ile +3°C </a:t>
            </a:r>
            <a:r>
              <a:rPr lang="tr-TR" sz="3200" dirty="0" smtClean="0"/>
              <a:t>arasındaki sıcaklıklardır</a:t>
            </a:r>
            <a:endParaRPr lang="tr-TR" sz="3200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Taze etlerde muhafaza:</a:t>
            </a:r>
          </a:p>
        </p:txBody>
      </p:sp>
      <p:pic>
        <p:nvPicPr>
          <p:cNvPr id="4" name="Se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83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5838">
        <p:randomBar dir="vert"/>
      </p:transition>
    </mc:Choice>
    <mc:Fallback>
      <p:transition spd="slow" advClick="0" advTm="35838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sz="quarter" idx="13"/>
          </p:nvPr>
        </p:nvSpPr>
        <p:spPr>
          <a:xfrm>
            <a:off x="611560" y="685801"/>
            <a:ext cx="7618040" cy="4903439"/>
          </a:xfrm>
        </p:spPr>
        <p:txBody>
          <a:bodyPr>
            <a:noAutofit/>
          </a:bodyPr>
          <a:lstStyle/>
          <a:p>
            <a:r>
              <a:rPr lang="tr-TR" sz="3600" dirty="0">
                <a:effectLst/>
              </a:rPr>
              <a:t>Başta kişinin kendi sağlığı olmak üzere, başkalarının da sağlığını korumanın en önemli aracı temizliktir. Sadece beden temizliği değil, kullanılan her şeyi ve her ortamı temiz tutmak da temiz olmanın gereğidir</a:t>
            </a:r>
          </a:p>
        </p:txBody>
      </p:sp>
      <p:pic>
        <p:nvPicPr>
          <p:cNvPr id="3" name="S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87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9726">
        <p:randomBar dir="vert"/>
      </p:transition>
    </mc:Choice>
    <mc:Fallback>
      <p:transition spd="slow" advTm="19726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tr-TR" sz="3200" dirty="0" smtClean="0"/>
              <a:t>*Kesimden </a:t>
            </a:r>
            <a:r>
              <a:rPr lang="tr-TR" sz="3200" dirty="0"/>
              <a:t>sonra karkasların sıcaklığının en kısa sürede </a:t>
            </a:r>
            <a:r>
              <a:rPr lang="tr-TR" sz="3200" dirty="0" smtClean="0"/>
              <a:t>düşürülmesi mikrobiyolojik </a:t>
            </a:r>
            <a:r>
              <a:rPr lang="tr-TR" sz="3200" dirty="0"/>
              <a:t>açıdan önemlidir. Karkas etlerin soğuk </a:t>
            </a:r>
            <a:r>
              <a:rPr lang="tr-TR" sz="3200" dirty="0" smtClean="0"/>
              <a:t>depoda saklanmasında </a:t>
            </a:r>
            <a:r>
              <a:rPr lang="tr-TR" sz="3200" dirty="0"/>
              <a:t>depolama ömrünü uzatmak amacıyla ultraviyole </a:t>
            </a:r>
            <a:r>
              <a:rPr lang="tr-TR" sz="3200" dirty="0" smtClean="0"/>
              <a:t>ışınları</a:t>
            </a:r>
          </a:p>
          <a:p>
            <a:r>
              <a:rPr lang="tr-TR" sz="3200" dirty="0" smtClean="0"/>
              <a:t>kullanılabilir</a:t>
            </a:r>
            <a:r>
              <a:rPr lang="tr-TR" dirty="0"/>
              <a:t>. </a:t>
            </a:r>
            <a:endParaRPr lang="tr-TR" dirty="0" smtClean="0"/>
          </a:p>
          <a:p>
            <a:r>
              <a:rPr lang="tr-TR" sz="3200" dirty="0" smtClean="0"/>
              <a:t>*Soğutulduktan </a:t>
            </a:r>
            <a:r>
              <a:rPr lang="tr-TR" sz="3200" dirty="0"/>
              <a:t>sonra 16°C’de 16–20 saat bekletilen etler </a:t>
            </a:r>
            <a:r>
              <a:rPr lang="tr-TR" sz="3200" dirty="0" smtClean="0"/>
              <a:t>olgunlaşarak gevreklik </a:t>
            </a:r>
            <a:r>
              <a:rPr lang="tr-TR" sz="3200" dirty="0"/>
              <a:t>kazanır</a:t>
            </a:r>
            <a:r>
              <a:rPr lang="tr-TR" dirty="0"/>
              <a:t>.</a:t>
            </a:r>
          </a:p>
        </p:txBody>
      </p:sp>
      <p:pic>
        <p:nvPicPr>
          <p:cNvPr id="3" name="S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68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5047">
        <p:randomBar dir="vert"/>
      </p:transition>
    </mc:Choice>
    <mc:Fallback>
      <p:transition spd="slow" advClick="0" advTm="45047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*</a:t>
            </a:r>
            <a:r>
              <a:rPr lang="tr-TR" sz="3200" dirty="0" err="1" smtClean="0"/>
              <a:t>Kürlenmiş</a:t>
            </a:r>
            <a:r>
              <a:rPr lang="tr-TR" sz="3200" dirty="0" smtClean="0"/>
              <a:t> </a:t>
            </a:r>
            <a:r>
              <a:rPr lang="tr-TR" sz="3200" dirty="0"/>
              <a:t>etlerde kullanılan </a:t>
            </a:r>
            <a:r>
              <a:rPr lang="tr-TR" sz="3200" dirty="0" err="1"/>
              <a:t>kürleme</a:t>
            </a:r>
            <a:r>
              <a:rPr lang="tr-TR" sz="3200" dirty="0"/>
              <a:t> tuzları </a:t>
            </a:r>
            <a:r>
              <a:rPr lang="tr-TR" sz="3200" dirty="0" err="1"/>
              <a:t>psikrofil</a:t>
            </a:r>
            <a:r>
              <a:rPr lang="tr-TR" sz="3200" dirty="0"/>
              <a:t> </a:t>
            </a:r>
            <a:r>
              <a:rPr lang="tr-TR" sz="3200" dirty="0" smtClean="0"/>
              <a:t>bakterilerin gelişmesine </a:t>
            </a:r>
            <a:r>
              <a:rPr lang="tr-TR" sz="3200" dirty="0"/>
              <a:t>engel olur. Bu etler mikrobiyolojik yönden </a:t>
            </a:r>
            <a:r>
              <a:rPr lang="tr-TR" sz="3200" dirty="0" smtClean="0"/>
              <a:t>soğukta daha uzun </a:t>
            </a:r>
            <a:r>
              <a:rPr lang="tr-TR" sz="3200" dirty="0"/>
              <a:t>süre saklanabilir. Ayrıca bu ürünlere pastörizasyon </a:t>
            </a:r>
            <a:r>
              <a:rPr lang="tr-TR" sz="3200" dirty="0" smtClean="0"/>
              <a:t>işlemi uygulanırsa </a:t>
            </a:r>
            <a:r>
              <a:rPr lang="tr-TR" sz="3200" dirty="0"/>
              <a:t>ürünün dayanıklılığı artırılır</a:t>
            </a:r>
          </a:p>
        </p:txBody>
      </p:sp>
      <p:pic>
        <p:nvPicPr>
          <p:cNvPr id="3" name="S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97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818">
        <p:randomBar dir="vert"/>
      </p:transition>
    </mc:Choice>
    <mc:Fallback>
      <p:transition spd="slow" advClick="0" advTm="25818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*Tavuk </a:t>
            </a:r>
            <a:r>
              <a:rPr lang="tr-TR" sz="3200" dirty="0"/>
              <a:t>karkaslarının ısısı kesimden hemen sonra soğuk suya </a:t>
            </a:r>
            <a:r>
              <a:rPr lang="tr-TR" sz="3200" dirty="0" smtClean="0"/>
              <a:t>daldırılarak hızla </a:t>
            </a:r>
            <a:r>
              <a:rPr lang="tr-TR" sz="3200" dirty="0"/>
              <a:t>düşürülmelidir.</a:t>
            </a:r>
          </a:p>
          <a:p>
            <a:r>
              <a:rPr lang="tr-TR" sz="3200" dirty="0"/>
              <a:t>*</a:t>
            </a:r>
            <a:r>
              <a:rPr lang="tr-TR" sz="3200" dirty="0" smtClean="0"/>
              <a:t>Tavuk </a:t>
            </a:r>
            <a:r>
              <a:rPr lang="tr-TR" sz="3200" dirty="0"/>
              <a:t>etlerinin soğukta saklanmasında depolama sıcaklığı </a:t>
            </a:r>
            <a:r>
              <a:rPr lang="tr-TR" sz="3200" dirty="0" smtClean="0"/>
              <a:t>ve başlangıçtaki </a:t>
            </a:r>
            <a:r>
              <a:rPr lang="tr-TR" sz="3200" dirty="0"/>
              <a:t>mikroorganizma yükü dayanıklılığını etkiler.</a:t>
            </a:r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Tavuk ve balıklarda muhafaza:</a:t>
            </a:r>
          </a:p>
        </p:txBody>
      </p:sp>
      <p:pic>
        <p:nvPicPr>
          <p:cNvPr id="4" name="Se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4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1689">
        <p:randomBar dir="vert"/>
      </p:transition>
    </mc:Choice>
    <mc:Fallback>
      <p:transition spd="slow" advClick="0" advTm="41689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*Tavuk </a:t>
            </a:r>
            <a:r>
              <a:rPr lang="tr-TR" sz="3200" dirty="0"/>
              <a:t>etleri ve balık ürünleri kırmızı etlere oranla bozulmaya karşı </a:t>
            </a:r>
            <a:r>
              <a:rPr lang="tr-TR" sz="3200" dirty="0" smtClean="0"/>
              <a:t>daha hassastır</a:t>
            </a:r>
            <a:r>
              <a:rPr lang="tr-TR" sz="3200" dirty="0"/>
              <a:t>.</a:t>
            </a:r>
          </a:p>
          <a:p>
            <a:r>
              <a:rPr lang="tr-TR" sz="3200" dirty="0"/>
              <a:t>*</a:t>
            </a:r>
            <a:r>
              <a:rPr lang="tr-TR" sz="3200" dirty="0" smtClean="0"/>
              <a:t>Balık </a:t>
            </a:r>
            <a:r>
              <a:rPr lang="tr-TR" sz="3200" dirty="0"/>
              <a:t>tutulduktan hemen sonra soğutulmalıdır. Daha sonra ya soğutulmuş</a:t>
            </a:r>
          </a:p>
          <a:p>
            <a:r>
              <a:rPr lang="tr-TR" sz="3200" dirty="0"/>
              <a:t>deniz suyunda ya da buzda saklama veya soğuk havada </a:t>
            </a:r>
            <a:r>
              <a:rPr lang="tr-TR" sz="3200" dirty="0" smtClean="0"/>
              <a:t>depolama yöntemleri </a:t>
            </a:r>
            <a:r>
              <a:rPr lang="tr-TR" sz="3200" dirty="0"/>
              <a:t>uygulanabilir.</a:t>
            </a:r>
          </a:p>
        </p:txBody>
      </p:sp>
      <p:pic>
        <p:nvPicPr>
          <p:cNvPr id="3" name="S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74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7940">
        <p:randomBar dir="vert"/>
      </p:transition>
    </mc:Choice>
    <mc:Fallback>
      <p:transition spd="slow" advClick="0" advTm="4794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sz="quarter" idx="13"/>
          </p:nvPr>
        </p:nvSpPr>
        <p:spPr>
          <a:xfrm>
            <a:off x="352426" y="1196752"/>
            <a:ext cx="7680960" cy="4990688"/>
          </a:xfrm>
        </p:spPr>
        <p:txBody>
          <a:bodyPr>
            <a:normAutofit/>
          </a:bodyPr>
          <a:lstStyle/>
          <a:p>
            <a:r>
              <a:rPr lang="tr-TR" sz="3200" dirty="0" smtClean="0"/>
              <a:t>* </a:t>
            </a:r>
            <a:r>
              <a:rPr lang="tr-TR" sz="3200" dirty="0"/>
              <a:t>Toplandıktan sonra koparıldıkları bitkiden bağımsız olarak ve </a:t>
            </a:r>
            <a:r>
              <a:rPr lang="tr-TR" sz="3200" dirty="0" smtClean="0"/>
              <a:t>uygun koşullarda </a:t>
            </a:r>
            <a:r>
              <a:rPr lang="tr-TR" sz="3200" dirty="0"/>
              <a:t>depolandığında belli bir süre bozulmadan kalabilir.</a:t>
            </a:r>
          </a:p>
          <a:p>
            <a:r>
              <a:rPr lang="tr-TR" sz="3200" dirty="0"/>
              <a:t>*</a:t>
            </a:r>
            <a:r>
              <a:rPr lang="tr-TR" sz="3200" dirty="0" smtClean="0"/>
              <a:t>Uygun </a:t>
            </a:r>
            <a:r>
              <a:rPr lang="tr-TR" sz="3200" dirty="0"/>
              <a:t>koşullar ise sıcaklık ve bağıl nemin ayarlanması ile sağlanır.</a:t>
            </a:r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b="1" dirty="0" smtClean="0"/>
              <a:t>Meyve </a:t>
            </a:r>
            <a:r>
              <a:rPr lang="tr-TR" b="1" dirty="0"/>
              <a:t>ve sebzelerde muhafaza:</a:t>
            </a:r>
            <a:br>
              <a:rPr lang="tr-TR" b="1" dirty="0"/>
            </a:br>
            <a:endParaRPr lang="tr-TR" b="1" dirty="0"/>
          </a:p>
        </p:txBody>
      </p:sp>
      <p:pic>
        <p:nvPicPr>
          <p:cNvPr id="4" name="Se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84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8044">
        <p:randomBar dir="vert"/>
      </p:transition>
    </mc:Choice>
    <mc:Fallback>
      <p:transition spd="slow" advClick="0" advTm="38044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tr-TR" sz="3600" dirty="0" smtClean="0"/>
              <a:t>*Sebze </a:t>
            </a:r>
            <a:r>
              <a:rPr lang="tr-TR" sz="3600" dirty="0"/>
              <a:t>ve meyvelerin soğukta muhafazasındaki genel ilke, </a:t>
            </a:r>
            <a:r>
              <a:rPr lang="tr-TR" sz="3600" dirty="0" smtClean="0"/>
              <a:t>depolamadaki sıcaklığın</a:t>
            </a:r>
            <a:r>
              <a:rPr lang="tr-TR" sz="3600" dirty="0"/>
              <a:t>, depolanan meyve ve sebzenin donma noktasının </a:t>
            </a:r>
            <a:r>
              <a:rPr lang="tr-TR" sz="3600" dirty="0" smtClean="0"/>
              <a:t>1–2 Derece üzerinde </a:t>
            </a:r>
            <a:r>
              <a:rPr lang="tr-TR" sz="3600" dirty="0"/>
              <a:t>olmasıdır.</a:t>
            </a:r>
          </a:p>
        </p:txBody>
      </p:sp>
      <p:pic>
        <p:nvPicPr>
          <p:cNvPr id="3" name="S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0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5961">
        <p:randomBar dir="vert"/>
      </p:transition>
    </mc:Choice>
    <mc:Fallback>
      <p:transition spd="slow" advClick="0" advTm="35961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tr-TR" sz="3200" dirty="0" smtClean="0"/>
              <a:t>*Soğukta </a:t>
            </a:r>
            <a:r>
              <a:rPr lang="tr-TR" sz="3200" dirty="0"/>
              <a:t>depolama koşulları sağlansa bile her meyve ve </a:t>
            </a:r>
            <a:r>
              <a:rPr lang="tr-TR" sz="3200" dirty="0" smtClean="0"/>
              <a:t>sebzenin dayanma </a:t>
            </a:r>
            <a:r>
              <a:rPr lang="tr-TR" sz="3200" dirty="0"/>
              <a:t>süresi kısıtlıdır. Bu süre birkaç günden 5–6 aya </a:t>
            </a:r>
            <a:r>
              <a:rPr lang="tr-TR" sz="3200" dirty="0" smtClean="0"/>
              <a:t>kadar değişmektedir</a:t>
            </a:r>
            <a:r>
              <a:rPr lang="tr-TR" sz="3200" dirty="0"/>
              <a:t>. Her ürüne özgü belirli depolama </a:t>
            </a:r>
            <a:r>
              <a:rPr lang="tr-TR" sz="3200" dirty="0" smtClean="0"/>
              <a:t>süresi geçtiğinde depolanan </a:t>
            </a:r>
            <a:r>
              <a:rPr lang="tr-TR" sz="3200" dirty="0"/>
              <a:t>ürün kalitesini hızla kaybeder ve sonuçta tamamen bozulur</a:t>
            </a:r>
            <a:r>
              <a:rPr lang="tr-TR" dirty="0"/>
              <a:t>.</a:t>
            </a:r>
          </a:p>
        </p:txBody>
      </p:sp>
      <p:pic>
        <p:nvPicPr>
          <p:cNvPr id="3" name="S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2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1265">
        <p:randomBar dir="vert"/>
      </p:transition>
    </mc:Choice>
    <mc:Fallback>
      <p:transition spd="slow" advClick="0" advTm="41265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57304025"/>
              </p:ext>
            </p:extLst>
          </p:nvPr>
        </p:nvGraphicFramePr>
        <p:xfrm>
          <a:off x="395536" y="1628800"/>
          <a:ext cx="7680324" cy="471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081"/>
                <a:gridCol w="1920081"/>
                <a:gridCol w="1920081"/>
                <a:gridCol w="1920081"/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Ürünler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Depolama</a:t>
                      </a:r>
                    </a:p>
                    <a:p>
                      <a:r>
                        <a:rPr lang="tr-TR" dirty="0" smtClean="0"/>
                        <a:t>Sıcaklığı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%</a:t>
                      </a:r>
                    </a:p>
                    <a:p>
                      <a:r>
                        <a:rPr lang="tr-TR" dirty="0" smtClean="0"/>
                        <a:t>Bağıl Nem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Depolama Ömrü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Sığır karkasları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-2 ile 1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88 - 92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2 - 6 hafta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Balık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0 - 4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90 - 95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5 - 20 gün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Taze yumurta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-1 ile 1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85 - 90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8 - 9 ay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Marul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-0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90 - 95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3 - 4 hafta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Havuç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-0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90 - 95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10 - 14 gün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Soğan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-0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70 - 75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6 - 8 ay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Patates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3 - 4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85 - 90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6 - 9 ay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Elma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1 - 2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85 - 90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2 - 7 ay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Portakal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2 - 3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85 - 90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8 - 10 hafta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Üzüm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-1 ile 0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88 - 92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3 - 6 ay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Limon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12 - 15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85 - 90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1 - 4 ay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328192"/>
          </a:xfrm>
        </p:spPr>
        <p:txBody>
          <a:bodyPr>
            <a:noAutofit/>
          </a:bodyPr>
          <a:lstStyle/>
          <a:p>
            <a:r>
              <a:rPr lang="tr-TR" sz="2800" b="1" dirty="0"/>
              <a:t>Taze olarak saklanan çeşitli gıdalar için önerilen depolama sıcaklıkları, bağıl </a:t>
            </a:r>
            <a:r>
              <a:rPr lang="tr-TR" sz="2800" b="1" dirty="0" smtClean="0"/>
              <a:t>nem oranları </a:t>
            </a:r>
            <a:r>
              <a:rPr lang="tr-TR" sz="2800" b="1" dirty="0"/>
              <a:t>ve depolama ömürleri</a:t>
            </a:r>
          </a:p>
        </p:txBody>
      </p:sp>
      <p:pic>
        <p:nvPicPr>
          <p:cNvPr id="2" name="Ses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6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21317">
        <p:randomBar dir="vert"/>
      </p:transition>
    </mc:Choice>
    <mc:Fallback>
      <p:transition spd="slow" advClick="0" advTm="121317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89123164"/>
              </p:ext>
            </p:extLst>
          </p:nvPr>
        </p:nvGraphicFramePr>
        <p:xfrm>
          <a:off x="352425" y="1463671"/>
          <a:ext cx="7680324" cy="36215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0108"/>
                <a:gridCol w="2560108"/>
                <a:gridCol w="2560108"/>
              </a:tblGrid>
              <a:tr h="453055">
                <a:tc>
                  <a:txBody>
                    <a:bodyPr/>
                    <a:lstStyle/>
                    <a:p>
                      <a:r>
                        <a:rPr lang="tr-TR" dirty="0" smtClean="0"/>
                        <a:t>ÜRÜN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Sıcaklık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Süre</a:t>
                      </a:r>
                      <a:endParaRPr lang="tr-TR" dirty="0"/>
                    </a:p>
                  </a:txBody>
                  <a:tcPr/>
                </a:tc>
              </a:tr>
              <a:tr h="317653">
                <a:tc gridSpan="3">
                  <a:txBody>
                    <a:bodyPr/>
                    <a:lstStyle/>
                    <a:p>
                      <a:r>
                        <a:rPr lang="tr-TR" dirty="0" smtClean="0"/>
                        <a:t>                                                                         Meyveler</a:t>
                      </a: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1032371">
                <a:tc>
                  <a:txBody>
                    <a:bodyPr/>
                    <a:lstStyle/>
                    <a:p>
                      <a:r>
                        <a:rPr lang="tr-TR" dirty="0" smtClean="0"/>
                        <a:t>Çilek </a:t>
                      </a:r>
                    </a:p>
                    <a:p>
                      <a:r>
                        <a:rPr lang="tr-TR" dirty="0" smtClean="0"/>
                        <a:t>Vişne </a:t>
                      </a:r>
                    </a:p>
                    <a:p>
                      <a:r>
                        <a:rPr lang="tr-TR" dirty="0" smtClean="0"/>
                        <a:t>Kayısı </a:t>
                      </a:r>
                    </a:p>
                    <a:p>
                      <a:r>
                        <a:rPr lang="tr-TR" dirty="0" smtClean="0"/>
                        <a:t>Ahududu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-18 </a:t>
                      </a:r>
                    </a:p>
                    <a:p>
                      <a:r>
                        <a:rPr lang="tr-TR" dirty="0" smtClean="0"/>
                        <a:t>-18 </a:t>
                      </a:r>
                    </a:p>
                    <a:p>
                      <a:r>
                        <a:rPr lang="tr-TR" dirty="0" smtClean="0"/>
                        <a:t>-18 </a:t>
                      </a:r>
                    </a:p>
                    <a:p>
                      <a:r>
                        <a:rPr lang="tr-TR" dirty="0" smtClean="0"/>
                        <a:t>-10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12 ay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8-10 ay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8-12 ay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1.5 ay</a:t>
                      </a:r>
                    </a:p>
                  </a:txBody>
                  <a:tcPr/>
                </a:tc>
              </a:tr>
              <a:tr h="317653">
                <a:tc gridSpan="3">
                  <a:txBody>
                    <a:bodyPr/>
                    <a:lstStyle/>
                    <a:p>
                      <a:r>
                        <a:rPr lang="tr-TR" dirty="0" smtClean="0"/>
                        <a:t>                                                                         Sebzeler</a:t>
                      </a: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1248218">
                <a:tc>
                  <a:txBody>
                    <a:bodyPr/>
                    <a:lstStyle/>
                    <a:p>
                      <a:r>
                        <a:rPr lang="tr-TR" dirty="0" smtClean="0"/>
                        <a:t>Ispanak</a:t>
                      </a:r>
                    </a:p>
                    <a:p>
                      <a:r>
                        <a:rPr lang="tr-TR" dirty="0" smtClean="0"/>
                        <a:t>Bezelye</a:t>
                      </a:r>
                    </a:p>
                    <a:p>
                      <a:r>
                        <a:rPr lang="tr-TR" dirty="0" smtClean="0"/>
                        <a:t>Patates</a:t>
                      </a:r>
                    </a:p>
                    <a:p>
                      <a:r>
                        <a:rPr lang="tr-TR" dirty="0" smtClean="0"/>
                        <a:t>Biber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-10 </a:t>
                      </a:r>
                    </a:p>
                    <a:p>
                      <a:r>
                        <a:rPr lang="tr-TR" dirty="0" smtClean="0"/>
                        <a:t>-10 </a:t>
                      </a:r>
                    </a:p>
                    <a:p>
                      <a:r>
                        <a:rPr lang="tr-TR" dirty="0" smtClean="0"/>
                        <a:t>-18</a:t>
                      </a:r>
                    </a:p>
                    <a:p>
                      <a:r>
                        <a:rPr lang="tr-TR" dirty="0" smtClean="0"/>
                        <a:t>4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 ay</a:t>
                      </a:r>
                    </a:p>
                    <a:p>
                      <a:r>
                        <a:rPr lang="tr-TR" dirty="0" smtClean="0"/>
                        <a:t>2 ay</a:t>
                      </a:r>
                    </a:p>
                    <a:p>
                      <a:r>
                        <a:rPr lang="tr-TR" dirty="0" smtClean="0"/>
                        <a:t>6 ay</a:t>
                      </a:r>
                    </a:p>
                    <a:p>
                      <a:r>
                        <a:rPr lang="tr-TR" dirty="0" smtClean="0"/>
                        <a:t>12 ay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/>
              <a:t>Bazı meyve ve sebzelerin dondurulma sıcaklığı ve muhafaza süreleri </a:t>
            </a:r>
          </a:p>
        </p:txBody>
      </p:sp>
      <p:pic>
        <p:nvPicPr>
          <p:cNvPr id="2" name="Ses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32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19055">
        <p:randomBar dir="vert"/>
      </p:transition>
    </mc:Choice>
    <mc:Fallback>
      <p:transition spd="slow" advClick="0" advTm="119055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77240" y="1340768"/>
            <a:ext cx="7543800" cy="2016224"/>
          </a:xfrm>
        </p:spPr>
        <p:txBody>
          <a:bodyPr>
            <a:normAutofit/>
          </a:bodyPr>
          <a:lstStyle/>
          <a:p>
            <a:r>
              <a:rPr lang="tr-TR" dirty="0" smtClean="0"/>
              <a:t>KİŞİSEL HİJYENİN KURALLARI</a:t>
            </a:r>
            <a:br>
              <a:rPr lang="tr-TR" dirty="0" smtClean="0"/>
            </a:br>
            <a:endParaRPr lang="tr-TR" dirty="0"/>
          </a:p>
        </p:txBody>
      </p:sp>
      <p:pic>
        <p:nvPicPr>
          <p:cNvPr id="3" name="S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69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190">
        <p:randomBar dir="vert"/>
      </p:transition>
    </mc:Choice>
    <mc:Fallback>
      <p:transition spd="slow" advClick="0" advTm="419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52426" y="1628800"/>
            <a:ext cx="7680960" cy="2448272"/>
          </a:xfrm>
        </p:spPr>
        <p:txBody>
          <a:bodyPr/>
          <a:lstStyle/>
          <a:p>
            <a:r>
              <a:rPr lang="tr-TR" dirty="0" smtClean="0"/>
              <a:t>GÜNLÜK  YAPILMASI GEREKEN TEMİZLİK KURALLARI</a:t>
            </a:r>
            <a:endParaRPr lang="tr-TR" dirty="0"/>
          </a:p>
        </p:txBody>
      </p:sp>
      <p:pic>
        <p:nvPicPr>
          <p:cNvPr id="3" name="S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92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764">
        <p:randomBar dir="vert"/>
      </p:transition>
    </mc:Choice>
    <mc:Fallback>
      <p:transition spd="slow" advClick="0" advTm="8764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77240" y="908720"/>
            <a:ext cx="7543800" cy="5616624"/>
          </a:xfrm>
        </p:spPr>
        <p:txBody>
          <a:bodyPr>
            <a:noAutofit/>
          </a:bodyPr>
          <a:lstStyle/>
          <a:p>
            <a:r>
              <a:rPr lang="tr-TR" sz="3600" dirty="0" smtClean="0"/>
              <a:t>*Duş </a:t>
            </a:r>
            <a:r>
              <a:rPr lang="tr-TR" sz="3600" dirty="0"/>
              <a:t>almak</a:t>
            </a:r>
            <a:r>
              <a:rPr lang="tr-TR" sz="3200" dirty="0"/>
              <a:t/>
            </a:r>
            <a:br>
              <a:rPr lang="tr-TR" sz="3200" dirty="0"/>
            </a:br>
            <a:r>
              <a:rPr lang="tr-TR" sz="3600" dirty="0" smtClean="0"/>
              <a:t>* Duş </a:t>
            </a:r>
            <a:r>
              <a:rPr lang="tr-TR" sz="3600" dirty="0"/>
              <a:t>alınmadığı zamanlarda el, yüz, boyun ve koltuk altını sabunlu </a:t>
            </a:r>
            <a:r>
              <a:rPr lang="tr-TR" sz="3600" dirty="0" smtClean="0"/>
              <a:t>suyla yıkamak </a:t>
            </a:r>
            <a:r>
              <a:rPr lang="tr-TR" sz="3600" dirty="0"/>
              <a:t>veya silmek</a:t>
            </a:r>
            <a:br>
              <a:rPr lang="tr-TR" sz="3600" dirty="0"/>
            </a:br>
            <a:r>
              <a:rPr lang="tr-TR" sz="3600" dirty="0"/>
              <a:t>*</a:t>
            </a:r>
            <a:r>
              <a:rPr lang="tr-TR" sz="3600" dirty="0" smtClean="0"/>
              <a:t>Tuvaletten </a:t>
            </a:r>
            <a:r>
              <a:rPr lang="tr-TR" sz="3600" dirty="0"/>
              <a:t>önce ve sonra </a:t>
            </a:r>
            <a:r>
              <a:rPr lang="tr-TR" sz="3600" dirty="0" smtClean="0"/>
              <a:t>elleri</a:t>
            </a:r>
            <a:br>
              <a:rPr lang="tr-TR" sz="3600" dirty="0" smtClean="0"/>
            </a:br>
            <a:r>
              <a:rPr lang="tr-TR" sz="3600" dirty="0" smtClean="0"/>
              <a:t>sabunlu </a:t>
            </a:r>
            <a:r>
              <a:rPr lang="tr-TR" sz="3600" dirty="0"/>
              <a:t>su ile yıkamak</a:t>
            </a:r>
            <a:br>
              <a:rPr lang="tr-TR" sz="3600" dirty="0"/>
            </a:br>
            <a:r>
              <a:rPr lang="tr-TR" sz="3600" dirty="0" smtClean="0"/>
              <a:t> *Yüz </a:t>
            </a:r>
            <a:r>
              <a:rPr lang="tr-TR" sz="3600" dirty="0"/>
              <a:t>temizliği yapmak</a:t>
            </a:r>
            <a:br>
              <a:rPr lang="tr-TR" sz="3600" dirty="0"/>
            </a:br>
            <a:r>
              <a:rPr lang="tr-TR" sz="3600" dirty="0" smtClean="0"/>
              <a:t>* </a:t>
            </a:r>
            <a:r>
              <a:rPr lang="tr-TR" sz="3600" dirty="0"/>
              <a:t>Kulak temizliği yapmak</a:t>
            </a:r>
            <a:br>
              <a:rPr lang="tr-TR" sz="3600" dirty="0"/>
            </a:br>
            <a:r>
              <a:rPr lang="tr-TR" sz="3600" dirty="0" smtClean="0"/>
              <a:t>* </a:t>
            </a:r>
            <a:r>
              <a:rPr lang="tr-TR" sz="3600" dirty="0"/>
              <a:t>Saç temizliği ve bakımı yapmak</a:t>
            </a:r>
            <a:br>
              <a:rPr lang="tr-TR" sz="3600" dirty="0"/>
            </a:br>
            <a:r>
              <a:rPr lang="tr-TR" sz="3600" dirty="0" smtClean="0"/>
              <a:t>*Tırnak </a:t>
            </a:r>
            <a:r>
              <a:rPr lang="tr-TR" sz="3600" dirty="0"/>
              <a:t>diplerini fırçalamak</a:t>
            </a:r>
            <a:br>
              <a:rPr lang="tr-TR" sz="3600" dirty="0"/>
            </a:br>
            <a:r>
              <a:rPr lang="tr-TR" sz="3600" dirty="0" smtClean="0"/>
              <a:t>* </a:t>
            </a:r>
            <a:r>
              <a:rPr lang="tr-TR" sz="3600" dirty="0"/>
              <a:t>Ağız ve diş temizliği yapmak</a:t>
            </a:r>
          </a:p>
        </p:txBody>
      </p:sp>
      <p:pic>
        <p:nvPicPr>
          <p:cNvPr id="3" name="S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1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1036">
        <p:randomBar dir="vert"/>
      </p:transition>
    </mc:Choice>
    <mc:Fallback>
      <p:transition spd="slow" advClick="0" advTm="21036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77240" y="1052736"/>
            <a:ext cx="7543800" cy="4536504"/>
          </a:xfrm>
        </p:spPr>
        <p:txBody>
          <a:bodyPr>
            <a:normAutofit/>
          </a:bodyPr>
          <a:lstStyle/>
          <a:p>
            <a:r>
              <a:rPr lang="tr-TR" sz="4400" dirty="0" smtClean="0"/>
              <a:t>*Ayakları </a:t>
            </a:r>
            <a:r>
              <a:rPr lang="tr-TR" sz="4400" dirty="0"/>
              <a:t>yıkamak ve bakımını </a:t>
            </a:r>
            <a:r>
              <a:rPr lang="tr-TR" sz="4400" dirty="0" smtClean="0"/>
              <a:t>yapmak</a:t>
            </a:r>
            <a:br>
              <a:rPr lang="tr-TR" sz="4400" dirty="0" smtClean="0"/>
            </a:br>
            <a:r>
              <a:rPr lang="tr-TR" sz="4400" dirty="0" smtClean="0"/>
              <a:t>*Temiz </a:t>
            </a:r>
            <a:r>
              <a:rPr lang="tr-TR" sz="4400" dirty="0"/>
              <a:t>çamaşır ve giyecek kullanmak</a:t>
            </a:r>
            <a:br>
              <a:rPr lang="tr-TR" sz="4400" dirty="0"/>
            </a:br>
            <a:r>
              <a:rPr lang="tr-TR" sz="4400" dirty="0" smtClean="0"/>
              <a:t> *Çevre </a:t>
            </a:r>
            <a:r>
              <a:rPr lang="tr-TR" sz="4400" dirty="0"/>
              <a:t>temizliğini yapmak</a:t>
            </a:r>
          </a:p>
        </p:txBody>
      </p:sp>
      <p:pic>
        <p:nvPicPr>
          <p:cNvPr id="3" name="S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56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3208">
        <p:randomBar dir="vert"/>
      </p:transition>
    </mc:Choice>
    <mc:Fallback>
      <p:transition spd="slow" advClick="0" advTm="13208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52426" y="620688"/>
            <a:ext cx="7680960" cy="3312368"/>
          </a:xfrm>
        </p:spPr>
        <p:txBody>
          <a:bodyPr/>
          <a:lstStyle/>
          <a:p>
            <a:r>
              <a:rPr lang="tr-TR" dirty="0" smtClean="0"/>
              <a:t>ARALIKLI  YAPILMASI GEREKEN TEMİZLİK UYGULAMALARI</a:t>
            </a:r>
            <a:endParaRPr lang="tr-TR" dirty="0"/>
          </a:p>
        </p:txBody>
      </p:sp>
      <p:pic>
        <p:nvPicPr>
          <p:cNvPr id="3" name="S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88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861">
        <p:randomBar dir="vert"/>
      </p:transition>
    </mc:Choice>
    <mc:Fallback>
      <p:transition spd="slow" advClick="0" advTm="6861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TC101790491[[fn=Mylar]]</Template>
  <TotalTime>250</TotalTime>
  <Words>1302</Words>
  <Application>Microsoft Office PowerPoint</Application>
  <PresentationFormat>Ekran Gösterisi (4:3)</PresentationFormat>
  <Paragraphs>177</Paragraphs>
  <Slides>48</Slides>
  <Notes>1</Notes>
  <HiddenSlides>0</HiddenSlides>
  <MMClips>48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48</vt:i4>
      </vt:variant>
    </vt:vector>
  </HeadingPairs>
  <TitlesOfParts>
    <vt:vector size="49" baseType="lpstr">
      <vt:lpstr>Mylar</vt:lpstr>
      <vt:lpstr>HİJYEN NEDİR ?</vt:lpstr>
      <vt:lpstr>PowerPoint Sunusu</vt:lpstr>
      <vt:lpstr>HİJYENİN ÖNEMİ</vt:lpstr>
      <vt:lpstr>PowerPoint Sunusu</vt:lpstr>
      <vt:lpstr>KİŞİSEL HİJYENİN KURALLARI </vt:lpstr>
      <vt:lpstr>GÜNLÜK  YAPILMASI GEREKEN TEMİZLİK KURALLARI</vt:lpstr>
      <vt:lpstr>*Duş almak * Duş alınmadığı zamanlarda el, yüz, boyun ve koltuk altını sabunlu suyla yıkamak veya silmek *Tuvaletten önce ve sonra elleri sabunlu su ile yıkamak  *Yüz temizliği yapmak * Kulak temizliği yapmak * Saç temizliği ve bakımı yapmak *Tırnak diplerini fırçalamak * Ağız ve diş temizliği yapmak</vt:lpstr>
      <vt:lpstr>*Ayakları yıkamak ve bakımını yapmak *Temiz çamaşır ve giyecek kullanmak  *Çevre temizliğini yapmak</vt:lpstr>
      <vt:lpstr>ARALIKLI  YAPILMASI GEREKEN TEMİZLİK UYGULAMALARI</vt:lpstr>
      <vt:lpstr>* Genel vücut banyosu yapmak (Mevsimine göre ayarlanır.) *İç ve dış giysileri yıkayarak ütülenmek * Yatak takımlarını yıkayarak ütülemek * Ev ortamının genel temizliğini yapmak * Çevre düzeni ve temizliği yapmak</vt:lpstr>
      <vt:lpstr>* Çatal, kaşık ve bardakları kaynatmak *Yüz ve banyo havlularını yıkanmak *Tuvalet, banyo küveti, lavaboların çamaşır suyu ile dezenfeksiyonunu yapmak * Çöp kovalarının dezenfeksiyonunu yapmak</vt:lpstr>
      <vt:lpstr>STERİLİZASYON  NEDİR?</vt:lpstr>
      <vt:lpstr>Sterilizasyon bir nesnedeki zararlı ve faydalı tüm bakterileri yok ederek mikroplardan arınmış hâle getirmektir. </vt:lpstr>
      <vt:lpstr>STERİLİZASYONLA  İLGİLİ KAVRAMLAR  VE  TANIMLARI</vt:lpstr>
      <vt:lpstr> Antiseptik: Bakteriyi öldüren veya bakterinin gelişmesini durduran kimyasal maddedir. Asepsis: Mikroplardan arınmış olmaktır. Bakterisid: Bakterileri yok etme gücüne sahip kimyasal bir maddedir.  Dezenfekte etmek: Bir nesnenin üzerindeki bakterileri yok etmektir. </vt:lpstr>
      <vt:lpstr> Dezenfektan: Bakterileri yok etme gücüne sahip kimyasal maddedir.  Fumigant: Temiz malzemeleri muhafaza etmek için kullanılan tütsü/buhardır.  Jermisid (germicide): Mikropları öldürme gücüne sahip kimyasal maddedir.  Sanitize etmek: Malzemeleri sağlığı koruyucu şekilde temizlemektir</vt:lpstr>
      <vt:lpstr>Sepsis: Bakterilerin kana karışarak kanı zehirlemesidir.  Steril: Tüm mikroplardan arınmış olmaktır.  Sterilize etmek: Her türlü (yararlı ve zararlı) bakteriden arındırmaktır.</vt:lpstr>
      <vt:lpstr>TEMİZLİK  TÜRLERİ </vt:lpstr>
      <vt:lpstr>Fiziksel temizlik: Yüzeylerin toz, çöp, döküntü vb. görünen kirlerden arındırılmasıdır.  Kimyasal temizlik: Yüzeylerin temizlenmesi amacıyla çeşitli kimyasal maddelerin kullanılmasıdır.  Entomolojik temizlik: Ortamda haşere olmaması için yapılan temizlik ve kontroldü </vt:lpstr>
      <vt:lpstr> Bakteriyolojik temizlik: Gözle görülmeyen, hastalık yapabilen çeşitli patojen (bakteriler, mantarlar ve virüsler) mikroorganizmaların yüzeylerden temizlenmesi,dezenfeksiyonlanmasıdır.  Osmolojik temizlik: Ortamda kokuya neden olan, görünen ve görünmeyen kirlerin giderilmesidir</vt:lpstr>
      <vt:lpstr>TEMİZLİK  MADDELERİ</vt:lpstr>
      <vt:lpstr>1) SU</vt:lpstr>
      <vt:lpstr>SU </vt:lpstr>
      <vt:lpstr>2) SABUN</vt:lpstr>
      <vt:lpstr>3) SENTETİK DETERJANLAR</vt:lpstr>
      <vt:lpstr>4) ALKALİLER</vt:lpstr>
      <vt:lpstr>5) DEZENFEKTANLAR</vt:lpstr>
      <vt:lpstr> GIDA VE MİKROORGANİZMALAR</vt:lpstr>
      <vt:lpstr>Gıdalarda bulunan mikroorganizmalar aktivitelerine göre başlıca üç grupta toplanabilir:</vt:lpstr>
      <vt:lpstr>Gıdalarda bozulma nedenleri aşağıdakilerden biri olabilir:</vt:lpstr>
      <vt:lpstr>Mikroorganizmaları Gıdadan Uzaklaştırma Yöntemleri</vt:lpstr>
      <vt:lpstr>.1. Yıkama</vt:lpstr>
      <vt:lpstr>2. Kesme ve Ayıklama</vt:lpstr>
      <vt:lpstr>PowerPoint Sunusu</vt:lpstr>
      <vt:lpstr>3. Santrifüjleme</vt:lpstr>
      <vt:lpstr>.4. Filtrasyon</vt:lpstr>
      <vt:lpstr>SOĞUKTA  MUHAFAZA </vt:lpstr>
      <vt:lpstr>Soğutmanın Mikroorganizmalara Etkisi </vt:lpstr>
      <vt:lpstr>Taze etlerde muhafaza:</vt:lpstr>
      <vt:lpstr>PowerPoint Sunusu</vt:lpstr>
      <vt:lpstr>PowerPoint Sunusu</vt:lpstr>
      <vt:lpstr>Tavuk ve balıklarda muhafaza:</vt:lpstr>
      <vt:lpstr>PowerPoint Sunusu</vt:lpstr>
      <vt:lpstr> Meyve ve sebzelerde muhafaza: </vt:lpstr>
      <vt:lpstr>PowerPoint Sunusu</vt:lpstr>
      <vt:lpstr>PowerPoint Sunusu</vt:lpstr>
      <vt:lpstr>Taze olarak saklanan çeşitli gıdalar için önerilen depolama sıcaklıkları, bağıl nem oranları ve depolama ömürleri</vt:lpstr>
      <vt:lpstr>Bazı meyve ve sebzelerin dondurulma sıcaklığı ve muhafaza süreleri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HİJYEN NEDİR ?</dc:title>
  <dc:creator>gülhan çetin</dc:creator>
  <cp:lastModifiedBy>gülhan çetin</cp:lastModifiedBy>
  <cp:revision>23</cp:revision>
  <dcterms:created xsi:type="dcterms:W3CDTF">2014-11-21T10:46:51Z</dcterms:created>
  <dcterms:modified xsi:type="dcterms:W3CDTF">2014-11-21T14:58:51Z</dcterms:modified>
</cp:coreProperties>
</file>